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notesSlides/notesSlide5.xml" ContentType="application/vnd.openxmlformats-officedocument.presentationml.notesSlide+xml"/>
  <Override PartName="/ppt/comments/modernComment_106_0.xml" ContentType="application/vnd.ms-powerpoint.comments+xml"/>
  <Override PartName="/ppt/tags/tag31.xml" ContentType="application/vnd.openxmlformats-officedocument.presentationml.tags+xml"/>
  <Override PartName="/ppt/notesSlides/notesSlide6.xml" ContentType="application/vnd.openxmlformats-officedocument.presentationml.notesSlide+xml"/>
  <Override PartName="/ppt/comments/modernComment_28C_EB9F1E39.xml" ContentType="application/vnd.ms-powerpoint.comments+xml"/>
  <Override PartName="/ppt/tags/tag32.xml" ContentType="application/vnd.openxmlformats-officedocument.presentationml.tags+xml"/>
  <Override PartName="/ppt/notesSlides/notesSlide7.xml" ContentType="application/vnd.openxmlformats-officedocument.presentationml.notesSlide+xml"/>
  <Override PartName="/ppt/comments/modernComment_29F_0.xml" ContentType="application/vnd.ms-powerpoint.comments+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2.xml" ContentType="application/vnd.openxmlformats-officedocument.presentationml.notesSlide+xml"/>
  <Override PartName="/ppt/tags/tag41.xml" ContentType="application/vnd.openxmlformats-officedocument.presentationml.tags+xml"/>
  <Override PartName="/ppt/notesSlides/notesSlide13.xml" ContentType="application/vnd.openxmlformats-officedocument.presentationml.notesSlide+xml"/>
  <Override PartName="/ppt/tags/tag42.xml" ContentType="application/vnd.openxmlformats-officedocument.presentationml.tags+xml"/>
  <Override PartName="/ppt/notesSlides/notesSlide14.xml" ContentType="application/vnd.openxmlformats-officedocument.presentationml.notesSlide+xml"/>
  <Override PartName="/ppt/tags/tag43.xml" ContentType="application/vnd.openxmlformats-officedocument.presentationml.tags+xml"/>
  <Override PartName="/ppt/notesSlides/notesSlide15.xml" ContentType="application/vnd.openxmlformats-officedocument.presentationml.notesSlide+xml"/>
  <Override PartName="/ppt/tags/tag44.xml" ContentType="application/vnd.openxmlformats-officedocument.presentationml.tags+xml"/>
  <Override PartName="/ppt/notesSlides/notesSlide16.xml" ContentType="application/vnd.openxmlformats-officedocument.presentationml.notesSlide+xml"/>
  <Override PartName="/ppt/tags/tag45.xml" ContentType="application/vnd.openxmlformats-officedocument.presentationml.tags+xml"/>
  <Override PartName="/ppt/notesSlides/notesSlide17.xml" ContentType="application/vnd.openxmlformats-officedocument.presentationml.notesSlide+xml"/>
  <Override PartName="/ppt/tags/tag46.xml" ContentType="application/vnd.openxmlformats-officedocument.presentationml.tags+xml"/>
  <Override PartName="/ppt/notesSlides/notesSlide18.xml" ContentType="application/vnd.openxmlformats-officedocument.presentationml.notesSlide+xml"/>
  <Override PartName="/ppt/tags/tag47.xml" ContentType="application/vnd.openxmlformats-officedocument.presentationml.tags+xml"/>
  <Override PartName="/ppt/notesSlides/notesSlide19.xml" ContentType="application/vnd.openxmlformats-officedocument.presentationml.notesSlide+xml"/>
  <Override PartName="/ppt/tags/tag48.xml" ContentType="application/vnd.openxmlformats-officedocument.presentationml.tags+xml"/>
  <Override PartName="/ppt/notesSlides/notesSlide20.xml" ContentType="application/vnd.openxmlformats-officedocument.presentationml.notesSlide+xml"/>
  <Override PartName="/ppt/tags/tag49.xml" ContentType="application/vnd.openxmlformats-officedocument.presentationml.tags+xml"/>
  <Override PartName="/ppt/notesSlides/notesSlide2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2.xml" ContentType="application/vnd.openxmlformats-officedocument.presentationml.notesSlide+xml"/>
  <Override PartName="/ppt/tags/tag52.xml" ContentType="application/vnd.openxmlformats-officedocument.presentationml.tags+xml"/>
  <Override PartName="/ppt/notesSlides/notesSlide23.xml" ContentType="application/vnd.openxmlformats-officedocument.presentationml.notesSlide+xml"/>
  <Override PartName="/ppt/tags/tag53.xml" ContentType="application/vnd.openxmlformats-officedocument.presentationml.tags+xml"/>
  <Override PartName="/ppt/notesSlides/notesSlide24.xml" ContentType="application/vnd.openxmlformats-officedocument.presentationml.notesSlide+xml"/>
  <Override PartName="/ppt/tags/tag54.xml" ContentType="application/vnd.openxmlformats-officedocument.presentationml.tags+xml"/>
  <Override PartName="/ppt/notesSlides/notesSlide25.xml" ContentType="application/vnd.openxmlformats-officedocument.presentationml.notesSlide+xml"/>
  <Override PartName="/ppt/tags/tag55.xml" ContentType="application/vnd.openxmlformats-officedocument.presentationml.tags+xml"/>
  <Override PartName="/ppt/notesSlides/notesSlide26.xml" ContentType="application/vnd.openxmlformats-officedocument.presentationml.notesSlide+xml"/>
  <Override PartName="/ppt/tags/tag56.xml" ContentType="application/vnd.openxmlformats-officedocument.presentationml.tags+xml"/>
  <Override PartName="/ppt/notesSlides/notesSlide27.xml" ContentType="application/vnd.openxmlformats-officedocument.presentationml.notesSlide+xml"/>
  <Override PartName="/ppt/tags/tag57.xml" ContentType="application/vnd.openxmlformats-officedocument.presentationml.tags+xml"/>
  <Override PartName="/ppt/notesSlides/notesSlide28.xml" ContentType="application/vnd.openxmlformats-officedocument.presentationml.notesSlide+xml"/>
  <Override PartName="/ppt/tags/tag58.xml" ContentType="application/vnd.openxmlformats-officedocument.presentationml.tags+xml"/>
  <Override PartName="/ppt/notesSlides/notesSlide29.xml" ContentType="application/vnd.openxmlformats-officedocument.presentationml.notesSlide+xml"/>
  <Override PartName="/ppt/tags/tag59.xml" ContentType="application/vnd.openxmlformats-officedocument.presentationml.tags+xml"/>
  <Override PartName="/ppt/notesSlides/notesSlide30.xml" ContentType="application/vnd.openxmlformats-officedocument.presentationml.notesSlide+xml"/>
  <Override PartName="/ppt/tags/tag60.xml" ContentType="application/vnd.openxmlformats-officedocument.presentationml.tags+xml"/>
  <Override PartName="/ppt/notesSlides/notesSlide31.xml" ContentType="application/vnd.openxmlformats-officedocument.presentationml.notesSlide+xml"/>
  <Override PartName="/ppt/tags/tag61.xml" ContentType="application/vnd.openxmlformats-officedocument.presentationml.tags+xml"/>
  <Override PartName="/ppt/notesSlides/notesSlide3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omments/modernComment_206_B0DA2A45.xml" ContentType="application/vnd.ms-powerpoint.comments+xml"/>
  <Override PartName="/ppt/tags/tag66.xml" ContentType="application/vnd.openxmlformats-officedocument.presentationml.tags+xml"/>
  <Override PartName="/ppt/tags/tag67.xml" ContentType="application/vnd.openxmlformats-officedocument.presentationml.tags+xml"/>
  <Override PartName="/ppt/notesSlides/notesSlide33.xml" ContentType="application/vnd.openxmlformats-officedocument.presentationml.notesSlide+xml"/>
  <Override PartName="/ppt/tags/tag68.xml" ContentType="application/vnd.openxmlformats-officedocument.presentationml.tags+xml"/>
  <Override PartName="/ppt/notesSlides/notesSlide34.xml" ContentType="application/vnd.openxmlformats-officedocument.presentationml.notesSlide+xml"/>
  <Override PartName="/ppt/tags/tag69.xml" ContentType="application/vnd.openxmlformats-officedocument.presentationml.tags+xml"/>
  <Override PartName="/ppt/notesSlides/notesSlide35.xml" ContentType="application/vnd.openxmlformats-officedocument.presentationml.notesSlide+xml"/>
  <Override PartName="/ppt/tags/tag70.xml" ContentType="application/vnd.openxmlformats-officedocument.presentationml.tags+xml"/>
  <Override PartName="/ppt/notesSlides/notesSlide3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71.xml" ContentType="application/vnd.openxmlformats-officedocument.presentationml.tags+xml"/>
  <Override PartName="/ppt/notesSlides/notesSlide37.xml" ContentType="application/vnd.openxmlformats-officedocument.presentationml.notesSlide+xml"/>
  <Override PartName="/ppt/tags/tag72.xml" ContentType="application/vnd.openxmlformats-officedocument.presentationml.tags+xml"/>
  <Override PartName="/ppt/notesSlides/notesSlide38.xml" ContentType="application/vnd.openxmlformats-officedocument.presentationml.notesSlide+xml"/>
  <Override PartName="/ppt/tags/tag73.xml" ContentType="application/vnd.openxmlformats-officedocument.presentationml.tags+xml"/>
  <Override PartName="/ppt/notesSlides/notesSlide39.xml" ContentType="application/vnd.openxmlformats-officedocument.presentationml.notesSlide+xml"/>
  <Override PartName="/ppt/tags/tag74.xml" ContentType="application/vnd.openxmlformats-officedocument.presentationml.tags+xml"/>
  <Override PartName="/ppt/notesSlides/notesSlide40.xml" ContentType="application/vnd.openxmlformats-officedocument.presentationml.notesSlide+xml"/>
  <Override PartName="/ppt/tags/tag75.xml" ContentType="application/vnd.openxmlformats-officedocument.presentationml.tags+xml"/>
  <Override PartName="/ppt/notesSlides/notesSlide41.xml" ContentType="application/vnd.openxmlformats-officedocument.presentationml.notesSlide+xml"/>
  <Override PartName="/ppt/tags/tag76.xml" ContentType="application/vnd.openxmlformats-officedocument.presentationml.tags+xml"/>
  <Override PartName="/ppt/notesSlides/notesSlide42.xml" ContentType="application/vnd.openxmlformats-officedocument.presentationml.notesSlide+xml"/>
  <Override PartName="/ppt/tags/tag77.xml" ContentType="application/vnd.openxmlformats-officedocument.presentationml.tags+xml"/>
  <Override PartName="/ppt/notesSlides/notesSlide43.xml" ContentType="application/vnd.openxmlformats-officedocument.presentationml.notesSlide+xml"/>
  <Override PartName="/ppt/tags/tag78.xml" ContentType="application/vnd.openxmlformats-officedocument.presentationml.tags+xml"/>
  <Override PartName="/ppt/notesSlides/notesSlide44.xml" ContentType="application/vnd.openxmlformats-officedocument.presentationml.notesSlide+xml"/>
  <Override PartName="/ppt/tags/tag79.xml" ContentType="application/vnd.openxmlformats-officedocument.presentationml.tags+xml"/>
  <Override PartName="/ppt/notesSlides/notesSlide45.xml" ContentType="application/vnd.openxmlformats-officedocument.presentationml.notesSlide+xml"/>
  <Override PartName="/ppt/tags/tag80.xml" ContentType="application/vnd.openxmlformats-officedocument.presentationml.tags+xml"/>
  <Override PartName="/ppt/notesSlides/notesSlide46.xml" ContentType="application/vnd.openxmlformats-officedocument.presentationml.notesSlide+xml"/>
  <Override PartName="/ppt/tags/tag81.xml" ContentType="application/vnd.openxmlformats-officedocument.presentationml.tags+xml"/>
  <Override PartName="/ppt/notesSlides/notesSlide47.xml" ContentType="application/vnd.openxmlformats-officedocument.presentationml.notesSlide+xml"/>
  <Override PartName="/ppt/tags/tag82.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93" r:id="rId5"/>
  </p:sldMasterIdLst>
  <p:notesMasterIdLst>
    <p:notesMasterId r:id="rId63"/>
  </p:notesMasterIdLst>
  <p:handoutMasterIdLst>
    <p:handoutMasterId r:id="rId64"/>
  </p:handoutMasterIdLst>
  <p:sldIdLst>
    <p:sldId id="509" r:id="rId6"/>
    <p:sldId id="606" r:id="rId7"/>
    <p:sldId id="615" r:id="rId8"/>
    <p:sldId id="675" r:id="rId9"/>
    <p:sldId id="262" r:id="rId10"/>
    <p:sldId id="652" r:id="rId11"/>
    <p:sldId id="671" r:id="rId12"/>
    <p:sldId id="634" r:id="rId13"/>
    <p:sldId id="639" r:id="rId14"/>
    <p:sldId id="640" r:id="rId15"/>
    <p:sldId id="641" r:id="rId16"/>
    <p:sldId id="637" r:id="rId17"/>
    <p:sldId id="642" r:id="rId18"/>
    <p:sldId id="651" r:id="rId19"/>
    <p:sldId id="672" r:id="rId20"/>
    <p:sldId id="621" r:id="rId21"/>
    <p:sldId id="645" r:id="rId22"/>
    <p:sldId id="646" r:id="rId23"/>
    <p:sldId id="647" r:id="rId24"/>
    <p:sldId id="655" r:id="rId25"/>
    <p:sldId id="650" r:id="rId26"/>
    <p:sldId id="656" r:id="rId27"/>
    <p:sldId id="648" r:id="rId28"/>
    <p:sldId id="657" r:id="rId29"/>
    <p:sldId id="653" r:id="rId30"/>
    <p:sldId id="673" r:id="rId31"/>
    <p:sldId id="659" r:id="rId32"/>
    <p:sldId id="662" r:id="rId33"/>
    <p:sldId id="661" r:id="rId34"/>
    <p:sldId id="663" r:id="rId35"/>
    <p:sldId id="664" r:id="rId36"/>
    <p:sldId id="660" r:id="rId37"/>
    <p:sldId id="667" r:id="rId38"/>
    <p:sldId id="668" r:id="rId39"/>
    <p:sldId id="665" r:id="rId40"/>
    <p:sldId id="666" r:id="rId41"/>
    <p:sldId id="658" r:id="rId42"/>
    <p:sldId id="669" r:id="rId43"/>
    <p:sldId id="670" r:id="rId44"/>
    <p:sldId id="518" r:id="rId45"/>
    <p:sldId id="654" r:id="rId46"/>
    <p:sldId id="288" r:id="rId47"/>
    <p:sldId id="608" r:id="rId48"/>
    <p:sldId id="616" r:id="rId49"/>
    <p:sldId id="289" r:id="rId50"/>
    <p:sldId id="607" r:id="rId51"/>
    <p:sldId id="677" r:id="rId52"/>
    <p:sldId id="679" r:id="rId53"/>
    <p:sldId id="678" r:id="rId54"/>
    <p:sldId id="609" r:id="rId55"/>
    <p:sldId id="613" r:id="rId56"/>
    <p:sldId id="614" r:id="rId57"/>
    <p:sldId id="3603" r:id="rId58"/>
    <p:sldId id="468" r:id="rId59"/>
    <p:sldId id="469" r:id="rId60"/>
    <p:sldId id="467" r:id="rId61"/>
    <p:sldId id="674" r:id="rId62"/>
  </p:sldIdLst>
  <p:sldSz cx="9144000" cy="5184775"/>
  <p:notesSz cx="6858000" cy="9144000"/>
  <p:custDataLst>
    <p:tags r:id="rId6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597B34-ED62-3440-BF7C-53A52612EFDC}" name="Stephanie Mullen" initials="SM" userId="S::stephanie_mullen_jsi.com#ext#@adminliveunc.onmicrosoft.com::ddb63ea6-fac5-4d47-a8af-50d5c77ff4a7" providerId="AD"/>
  <p188:author id="{35DADF3D-ADB8-B672-17D8-2C9A11A8C843}" name="Moore, Cricket Cricket Glenellen" initials="MCCG" userId="S::scrmoore@ad.unc.edu::66eeaefc-f008-423b-9439-708488078939" providerId="AD"/>
  <p188:author id="{B67A4A66-ED01-A88C-FAC8-8CDBD885CD05}" name="Oser, Rebecca Cornell" initials="ORC" userId="S::roser@ad.unc.edu::2f1e7dd4-2c70-415b-bc59-48d701a2b33f" providerId="AD"/>
  <p188:author id="{8683A5F6-4F32-DB07-7E87-26DD9EBD1FC1}" name="Margie Joyce (Learnitude)" initials="MJ(" userId="Margie Joyce (Learnitude)" providerId="None"/>
  <p188:author id="{45D3AAFD-FCD4-E4DA-443F-9964183C63DE}" name="Tremont, Gretchen Bitar" initials="TB" userId="S::glbitar@ad.unc.edu::b03e7c71-df36-495a-b721-4832b2128a5e"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A49"/>
    <a:srgbClr val="879499"/>
    <a:srgbClr val="0E256A"/>
    <a:srgbClr val="008C84"/>
    <a:srgbClr val="D44106"/>
    <a:srgbClr val="002F3C"/>
    <a:srgbClr val="000000"/>
    <a:srgbClr val="0E77FF"/>
    <a:srgbClr val="132F69"/>
    <a:srgbClr val="8D8B8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3" autoAdjust="0"/>
    <p:restoredTop sz="86344" autoAdjust="0"/>
  </p:normalViewPr>
  <p:slideViewPr>
    <p:cSldViewPr snapToGrid="0">
      <p:cViewPr varScale="1">
        <p:scale>
          <a:sx n="59" d="100"/>
          <a:sy n="59" d="100"/>
        </p:scale>
        <p:origin x="76" y="192"/>
      </p:cViewPr>
      <p:guideLst>
        <p:guide orient="horz" pos="1633"/>
        <p:guide pos="2880"/>
      </p:guideLst>
    </p:cSldViewPr>
  </p:slideViewPr>
  <p:outlineViewPr>
    <p:cViewPr>
      <p:scale>
        <a:sx n="33" d="100"/>
        <a:sy n="33" d="100"/>
      </p:scale>
      <p:origin x="0" y="-295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2.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ou, Bridgit" userId="7e591e65-1501-4871-bc4d-0a3a987a41f8" providerId="ADAL" clId="{897F8886-8A23-493E-830B-1B68945F18F7}"/>
    <pc:docChg chg="delSld modSld">
      <pc:chgData name="Adamou, Bridgit" userId="7e591e65-1501-4871-bc4d-0a3a987a41f8" providerId="ADAL" clId="{897F8886-8A23-493E-830B-1B68945F18F7}" dt="2024-04-16T05:14:06.375" v="9" actId="13926"/>
      <pc:docMkLst>
        <pc:docMk/>
      </pc:docMkLst>
      <pc:sldChg chg="del">
        <pc:chgData name="Adamou, Bridgit" userId="7e591e65-1501-4871-bc4d-0a3a987a41f8" providerId="ADAL" clId="{897F8886-8A23-493E-830B-1B68945F18F7}" dt="2024-04-15T20:18:24.552" v="1" actId="2696"/>
        <pc:sldMkLst>
          <pc:docMk/>
          <pc:sldMk cId="1186637814" sldId="398"/>
        </pc:sldMkLst>
      </pc:sldChg>
      <pc:sldChg chg="del">
        <pc:chgData name="Adamou, Bridgit" userId="7e591e65-1501-4871-bc4d-0a3a987a41f8" providerId="ADAL" clId="{897F8886-8A23-493E-830B-1B68945F18F7}" dt="2024-04-15T20:18:26.975" v="2" actId="2696"/>
        <pc:sldMkLst>
          <pc:docMk/>
          <pc:sldMk cId="188908466" sldId="511"/>
        </pc:sldMkLst>
      </pc:sldChg>
      <pc:sldChg chg="del">
        <pc:chgData name="Adamou, Bridgit" userId="7e591e65-1501-4871-bc4d-0a3a987a41f8" providerId="ADAL" clId="{897F8886-8A23-493E-830B-1B68945F18F7}" dt="2024-04-15T20:18:29.563" v="3" actId="2696"/>
        <pc:sldMkLst>
          <pc:docMk/>
          <pc:sldMk cId="2272979279" sldId="590"/>
        </pc:sldMkLst>
      </pc:sldChg>
      <pc:sldChg chg="del">
        <pc:chgData name="Adamou, Bridgit" userId="7e591e65-1501-4871-bc4d-0a3a987a41f8" providerId="ADAL" clId="{897F8886-8A23-493E-830B-1B68945F18F7}" dt="2024-04-15T20:18:21.967" v="0" actId="2696"/>
        <pc:sldMkLst>
          <pc:docMk/>
          <pc:sldMk cId="2924529683" sldId="593"/>
        </pc:sldMkLst>
      </pc:sldChg>
      <pc:sldChg chg="delCm">
        <pc:chgData name="Adamou, Bridgit" userId="7e591e65-1501-4871-bc4d-0a3a987a41f8" providerId="ADAL" clId="{897F8886-8A23-493E-830B-1B68945F18F7}" dt="2024-04-15T20:18:55.965" v="5"/>
        <pc:sldMkLst>
          <pc:docMk/>
          <pc:sldMk cId="2798136359" sldId="606"/>
        </pc:sldMkLst>
        <pc:extLst>
          <p:ext xmlns:p="http://schemas.openxmlformats.org/presentationml/2006/main" uri="{D6D511B9-2390-475A-947B-AFAB55BFBCF1}">
            <pc226:cmChg xmlns:pc226="http://schemas.microsoft.com/office/powerpoint/2022/06/main/command" chg="del">
              <pc226:chgData name="Adamou, Bridgit" userId="7e591e65-1501-4871-bc4d-0a3a987a41f8" providerId="ADAL" clId="{897F8886-8A23-493E-830B-1B68945F18F7}" dt="2024-04-15T20:18:55.965" v="5"/>
              <pc2:cmMkLst xmlns:pc2="http://schemas.microsoft.com/office/powerpoint/2019/9/main/command">
                <pc:docMk/>
                <pc:sldMk cId="2798136359" sldId="606"/>
                <pc2:cmMk id="{1870F84F-C765-48BD-B81D-58DE10EBE48B}"/>
              </pc2:cmMkLst>
            </pc226:cmChg>
          </p:ext>
        </pc:extLst>
      </pc:sldChg>
      <pc:sldChg chg="modSp mod delCm">
        <pc:chgData name="Adamou, Bridgit" userId="7e591e65-1501-4871-bc4d-0a3a987a41f8" providerId="ADAL" clId="{897F8886-8A23-493E-830B-1B68945F18F7}" dt="2024-04-16T05:14:06.375" v="9" actId="13926"/>
        <pc:sldMkLst>
          <pc:docMk/>
          <pc:sldMk cId="3013160085" sldId="615"/>
        </pc:sldMkLst>
        <pc:graphicFrameChg chg="modGraphic">
          <ac:chgData name="Adamou, Bridgit" userId="7e591e65-1501-4871-bc4d-0a3a987a41f8" providerId="ADAL" clId="{897F8886-8A23-493E-830B-1B68945F18F7}" dt="2024-04-16T05:14:06.375" v="9" actId="13926"/>
          <ac:graphicFrameMkLst>
            <pc:docMk/>
            <pc:sldMk cId="3013160085" sldId="615"/>
            <ac:graphicFrameMk id="3" creationId="{FAAC2FBF-CD72-7798-7B75-A53FFCFFF825}"/>
          </ac:graphicFrameMkLst>
        </pc:graphicFrameChg>
        <pc:extLst>
          <p:ext xmlns:p="http://schemas.openxmlformats.org/presentationml/2006/main" uri="{D6D511B9-2390-475A-947B-AFAB55BFBCF1}">
            <pc226:cmChg xmlns:pc226="http://schemas.microsoft.com/office/powerpoint/2022/06/main/command" chg="del">
              <pc226:chgData name="Adamou, Bridgit" userId="7e591e65-1501-4871-bc4d-0a3a987a41f8" providerId="ADAL" clId="{897F8886-8A23-493E-830B-1B68945F18F7}" dt="2024-04-16T05:13:50.217" v="6"/>
              <pc2:cmMkLst xmlns:pc2="http://schemas.microsoft.com/office/powerpoint/2019/9/main/command">
                <pc:docMk/>
                <pc:sldMk cId="3013160085" sldId="615"/>
                <pc2:cmMk id="{81076921-72F0-4F51-8336-B1EB02A7344F}"/>
              </pc2:cmMkLst>
            </pc226:cmChg>
          </p:ext>
        </pc:extLst>
      </pc:sldChg>
      <pc:sldChg chg="del">
        <pc:chgData name="Adamou, Bridgit" userId="7e591e65-1501-4871-bc4d-0a3a987a41f8" providerId="ADAL" clId="{897F8886-8A23-493E-830B-1B68945F18F7}" dt="2024-04-15T20:18:44.910" v="4" actId="2696"/>
        <pc:sldMkLst>
          <pc:docMk/>
          <pc:sldMk cId="1014473266" sldId="360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6">
                <a:shade val="53000"/>
              </a:schemeClr>
            </a:solidFill>
            <a:ln>
              <a:noFill/>
            </a:ln>
            <a:effectLst/>
          </c:spPr>
          <c:invertIfNegative val="0"/>
          <c:cat>
            <c:strRef>
              <c:f>Sheet1!$A$2</c:f>
              <c:strCache>
                <c:ptCount val="1"/>
                <c:pt idx="0">
                  <c:v>Category 1</c:v>
                </c:pt>
              </c:strCache>
            </c:strRef>
          </c:cat>
          <c:val>
            <c:numRef>
              <c:f>Sheet1!$B$2</c:f>
              <c:numCache>
                <c:formatCode>General</c:formatCode>
                <c:ptCount val="1"/>
                <c:pt idx="0">
                  <c:v>5</c:v>
                </c:pt>
              </c:numCache>
            </c:numRef>
          </c:val>
          <c:extLst>
            <c:ext xmlns:c16="http://schemas.microsoft.com/office/drawing/2014/chart" uri="{C3380CC4-5D6E-409C-BE32-E72D297353CC}">
              <c16:uniqueId val="{00000000-4080-4A77-88A6-8B7CC5273DA5}"/>
            </c:ext>
          </c:extLst>
        </c:ser>
        <c:ser>
          <c:idx val="1"/>
          <c:order val="1"/>
          <c:tx>
            <c:strRef>
              <c:f>Sheet1!$C$1</c:f>
              <c:strCache>
                <c:ptCount val="1"/>
                <c:pt idx="0">
                  <c:v>Column1</c:v>
                </c:pt>
              </c:strCache>
            </c:strRef>
          </c:tx>
          <c:spPr>
            <a:solidFill>
              <a:schemeClr val="accent6">
                <a:shade val="76000"/>
              </a:schemeClr>
            </a:solidFill>
            <a:ln>
              <a:noFill/>
            </a:ln>
            <a:effectLst/>
          </c:spPr>
          <c:invertIfNegative val="0"/>
          <c:cat>
            <c:strRef>
              <c:f>Sheet1!$A$2</c:f>
              <c:strCache>
                <c:ptCount val="1"/>
                <c:pt idx="0">
                  <c:v>Category 1</c:v>
                </c:pt>
              </c:strCache>
            </c:strRef>
          </c:cat>
          <c:val>
            <c:numRef>
              <c:f>Sheet1!$C$2</c:f>
              <c:numCache>
                <c:formatCode>General</c:formatCode>
                <c:ptCount val="1"/>
                <c:pt idx="0">
                  <c:v>4</c:v>
                </c:pt>
              </c:numCache>
            </c:numRef>
          </c:val>
          <c:extLst>
            <c:ext xmlns:c16="http://schemas.microsoft.com/office/drawing/2014/chart" uri="{C3380CC4-5D6E-409C-BE32-E72D297353CC}">
              <c16:uniqueId val="{00000003-4080-4A77-88A6-8B7CC5273DA5}"/>
            </c:ext>
          </c:extLst>
        </c:ser>
        <c:ser>
          <c:idx val="2"/>
          <c:order val="2"/>
          <c:tx>
            <c:strRef>
              <c:f>Sheet1!$D$1</c:f>
              <c:strCache>
                <c:ptCount val="1"/>
                <c:pt idx="0">
                  <c:v>Column2</c:v>
                </c:pt>
              </c:strCache>
            </c:strRef>
          </c:tx>
          <c:spPr>
            <a:solidFill>
              <a:schemeClr val="accent6"/>
            </a:solidFill>
            <a:ln>
              <a:noFill/>
            </a:ln>
            <a:effectLst/>
          </c:spPr>
          <c:invertIfNegative val="0"/>
          <c:cat>
            <c:strRef>
              <c:f>Sheet1!$A$2</c:f>
              <c:strCache>
                <c:ptCount val="1"/>
                <c:pt idx="0">
                  <c:v>Category 1</c:v>
                </c:pt>
              </c:strCache>
            </c:strRef>
          </c:cat>
          <c:val>
            <c:numRef>
              <c:f>Sheet1!$D$2</c:f>
              <c:numCache>
                <c:formatCode>General</c:formatCode>
                <c:ptCount val="1"/>
                <c:pt idx="0">
                  <c:v>3</c:v>
                </c:pt>
              </c:numCache>
            </c:numRef>
          </c:val>
          <c:extLst>
            <c:ext xmlns:c16="http://schemas.microsoft.com/office/drawing/2014/chart" uri="{C3380CC4-5D6E-409C-BE32-E72D297353CC}">
              <c16:uniqueId val="{00000004-4080-4A77-88A6-8B7CC5273DA5}"/>
            </c:ext>
          </c:extLst>
        </c:ser>
        <c:ser>
          <c:idx val="3"/>
          <c:order val="3"/>
          <c:tx>
            <c:strRef>
              <c:f>Sheet1!$E$1</c:f>
              <c:strCache>
                <c:ptCount val="1"/>
                <c:pt idx="0">
                  <c:v>Column3</c:v>
                </c:pt>
              </c:strCache>
            </c:strRef>
          </c:tx>
          <c:spPr>
            <a:solidFill>
              <a:schemeClr val="accent6">
                <a:tint val="77000"/>
              </a:schemeClr>
            </a:solidFill>
            <a:ln>
              <a:noFill/>
            </a:ln>
            <a:effectLst/>
          </c:spPr>
          <c:invertIfNegative val="0"/>
          <c:cat>
            <c:strRef>
              <c:f>Sheet1!$A$2</c:f>
              <c:strCache>
                <c:ptCount val="1"/>
                <c:pt idx="0">
                  <c:v>Category 1</c:v>
                </c:pt>
              </c:strCache>
            </c:strRef>
          </c:cat>
          <c:val>
            <c:numRef>
              <c:f>Sheet1!$E$2</c:f>
              <c:numCache>
                <c:formatCode>General</c:formatCode>
                <c:ptCount val="1"/>
                <c:pt idx="0">
                  <c:v>2</c:v>
                </c:pt>
              </c:numCache>
            </c:numRef>
          </c:val>
          <c:extLst>
            <c:ext xmlns:c16="http://schemas.microsoft.com/office/drawing/2014/chart" uri="{C3380CC4-5D6E-409C-BE32-E72D297353CC}">
              <c16:uniqueId val="{00000005-4080-4A77-88A6-8B7CC5273DA5}"/>
            </c:ext>
          </c:extLst>
        </c:ser>
        <c:ser>
          <c:idx val="4"/>
          <c:order val="4"/>
          <c:tx>
            <c:strRef>
              <c:f>Sheet1!$F$1</c:f>
              <c:strCache>
                <c:ptCount val="1"/>
                <c:pt idx="0">
                  <c:v>Column4</c:v>
                </c:pt>
              </c:strCache>
            </c:strRef>
          </c:tx>
          <c:spPr>
            <a:solidFill>
              <a:schemeClr val="accent6">
                <a:tint val="54000"/>
              </a:schemeClr>
            </a:solidFill>
            <a:ln>
              <a:noFill/>
            </a:ln>
            <a:effectLst/>
          </c:spPr>
          <c:invertIfNegative val="0"/>
          <c:cat>
            <c:strRef>
              <c:f>Sheet1!$A$2</c:f>
              <c:strCache>
                <c:ptCount val="1"/>
                <c:pt idx="0">
                  <c:v>Category 1</c:v>
                </c:pt>
              </c:strCache>
            </c:strRef>
          </c:cat>
          <c:val>
            <c:numRef>
              <c:f>Sheet1!$F$2</c:f>
              <c:numCache>
                <c:formatCode>General</c:formatCode>
                <c:ptCount val="1"/>
                <c:pt idx="0">
                  <c:v>1</c:v>
                </c:pt>
              </c:numCache>
            </c:numRef>
          </c:val>
          <c:extLst>
            <c:ext xmlns:c16="http://schemas.microsoft.com/office/drawing/2014/chart" uri="{C3380CC4-5D6E-409C-BE32-E72D297353CC}">
              <c16:uniqueId val="{00000006-4080-4A77-88A6-8B7CC5273DA5}"/>
            </c:ext>
          </c:extLst>
        </c:ser>
        <c:dLbls>
          <c:showLegendKey val="0"/>
          <c:showVal val="0"/>
          <c:showCatName val="0"/>
          <c:showSerName val="0"/>
          <c:showPercent val="0"/>
          <c:showBubbleSize val="0"/>
        </c:dLbls>
        <c:gapWidth val="0"/>
        <c:axId val="1081215056"/>
        <c:axId val="1081208400"/>
      </c:barChart>
      <c:catAx>
        <c:axId val="1081215056"/>
        <c:scaling>
          <c:orientation val="minMax"/>
        </c:scaling>
        <c:delete val="1"/>
        <c:axPos val="b"/>
        <c:numFmt formatCode="General" sourceLinked="1"/>
        <c:majorTickMark val="none"/>
        <c:minorTickMark val="none"/>
        <c:tickLblPos val="nextTo"/>
        <c:crossAx val="1081208400"/>
        <c:crosses val="autoZero"/>
        <c:auto val="1"/>
        <c:lblAlgn val="ctr"/>
        <c:lblOffset val="100"/>
        <c:noMultiLvlLbl val="0"/>
      </c:catAx>
      <c:valAx>
        <c:axId val="1081208400"/>
        <c:scaling>
          <c:orientation val="minMax"/>
        </c:scaling>
        <c:delete val="1"/>
        <c:axPos val="l"/>
        <c:numFmt formatCode="General" sourceLinked="1"/>
        <c:majorTickMark val="out"/>
        <c:minorTickMark val="none"/>
        <c:tickLblPos val="nextTo"/>
        <c:crossAx val="1081215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6_0.xml><?xml version="1.0" encoding="utf-8"?>
<p188:cmLst xmlns:a="http://schemas.openxmlformats.org/drawingml/2006/main" xmlns:r="http://schemas.openxmlformats.org/officeDocument/2006/relationships" xmlns:p188="http://schemas.microsoft.com/office/powerpoint/2018/8/main">
  <p188:cm id="{5CEF91B6-9F4B-4472-A90A-CC71FA40BC91}" authorId="{35DADF3D-ADB8-B672-17D8-2C9A11A8C843}" created="2024-04-10T18:30:40.678">
    <ac:deMkLst xmlns:ac="http://schemas.microsoft.com/office/drawing/2013/main/command">
      <pc:docMk xmlns:pc="http://schemas.microsoft.com/office/powerpoint/2013/main/command"/>
      <pc:sldMk xmlns:pc="http://schemas.microsoft.com/office/powerpoint/2013/main/command" cId="0" sldId="262"/>
      <ac:spMk id="2" creationId="{EC0AF852-77FA-FD47-49D1-353AAF80D048}"/>
    </ac:deMkLst>
    <p188:txBody>
      <a:bodyPr/>
      <a:lstStyle/>
      <a:p>
        <a:r>
          <a:rPr lang="en-US"/>
          <a:t>Be sure to remove this slide from the final version if you are no longer using it. I am leaving it here just so you can confirm that it is no longer needed.</a:t>
        </a:r>
      </a:p>
    </p188:txBody>
  </p188:cm>
</p188:cmLst>
</file>

<file path=ppt/comments/modernComment_206_B0DA2A45.xml><?xml version="1.0" encoding="utf-8"?>
<p188:cmLst xmlns:a="http://schemas.openxmlformats.org/drawingml/2006/main" xmlns:r="http://schemas.openxmlformats.org/officeDocument/2006/relationships" xmlns:p188="http://schemas.microsoft.com/office/powerpoint/2018/8/main">
  <p188:cm id="{E89ED70D-4757-4801-9FD1-EB1118A60F88}" authorId="{35DADF3D-ADB8-B672-17D8-2C9A11A8C843}" created="2024-04-10T18:45:28.350">
    <pc:sldMkLst xmlns:pc="http://schemas.microsoft.com/office/powerpoint/2013/main/command">
      <pc:docMk/>
      <pc:sldMk cId="2967087685" sldId="518"/>
    </pc:sldMkLst>
    <p188:txBody>
      <a:bodyPr/>
      <a:lstStyle/>
      <a:p>
        <a:r>
          <a:rPr lang="en-US"/>
          <a:t>Is there a reason for the highlighting on this slide? Does this text still need review?</a:t>
        </a:r>
      </a:p>
    </p188:txBody>
  </p188:cm>
</p188:cmLst>
</file>

<file path=ppt/comments/modernComment_28C_EB9F1E39.xml><?xml version="1.0" encoding="utf-8"?>
<p188:cmLst xmlns:a="http://schemas.openxmlformats.org/drawingml/2006/main" xmlns:r="http://schemas.openxmlformats.org/officeDocument/2006/relationships" xmlns:p188="http://schemas.microsoft.com/office/powerpoint/2018/8/main">
  <p188:cm id="{7ABE3C39-7DDA-4C1A-B5D1-1943FB0208DD}" authorId="{35DADF3D-ADB8-B672-17D8-2C9A11A8C843}" created="2024-04-10T18:31:33.587">
    <pc:sldMkLst xmlns:pc="http://schemas.microsoft.com/office/powerpoint/2013/main/command">
      <pc:docMk/>
      <pc:sldMk cId="3953073721" sldId="652"/>
    </pc:sldMkLst>
    <p188:txBody>
      <a:bodyPr/>
      <a:lstStyle/>
      <a:p>
        <a:r>
          <a:rPr lang="en-US"/>
          <a:t>I really like the formatting on this slide deck for the indicator level section breaks. I would recommend adding this to Part 1 as well.</a:t>
        </a:r>
      </a:p>
    </p188:txBody>
  </p188:cm>
</p188:cmLst>
</file>

<file path=ppt/comments/modernComment_29F_0.xml><?xml version="1.0" encoding="utf-8"?>
<p188:cmLst xmlns:a="http://schemas.openxmlformats.org/drawingml/2006/main" xmlns:r="http://schemas.openxmlformats.org/officeDocument/2006/relationships" xmlns:p188="http://schemas.microsoft.com/office/powerpoint/2018/8/main">
  <p188:cm id="{F0D9D303-4231-4C23-A2A5-4E264277DA5C}" authorId="{35DADF3D-ADB8-B672-17D8-2C9A11A8C843}" created="2024-04-10T18:33:49.249">
    <pc:sldMkLst xmlns:pc="http://schemas.microsoft.com/office/powerpoint/2013/main/command">
      <pc:docMk/>
      <pc:sldMk cId="0" sldId="671"/>
    </pc:sldMkLst>
    <p188:txBody>
      <a:bodyPr/>
      <a:lstStyle/>
      <a:p>
        <a:r>
          <a:rPr lang="en-US"/>
          <a:t>Please note for slides 12-44: typically, we define abbreviations on first use in PPTs and stick with the abbreviated form in all subsequent uses, but in this case, I am NOT going to cut any re-definition of abbreviations from the indicators because I know these slides come directly from other PBMEF documents (most of which I have worked on, so I definitely understand the context/USAID's language requirements for those indicators!)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4/16/2024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4/16/2024</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a:t>In addition to the 10 core indicators, there are also numerous indicators in the PBMEF that can be used to monitor the performance of interventions and investment in TB, either through USAID or other global initiatives. These include Core Plus, National, and Project, as well as many more extended indicators. They fall under 14 technical areas or categories, as shown in the chart.</a:t>
            </a:r>
          </a:p>
        </p:txBody>
      </p:sp>
      <p:sp>
        <p:nvSpPr>
          <p:cNvPr id="4" name="Slide Number Placeholder 3"/>
          <p:cNvSpPr>
            <a:spLocks noGrp="1"/>
          </p:cNvSpPr>
          <p:nvPr>
            <p:ph type="sldNum" sz="quarter" idx="5"/>
          </p:nvPr>
        </p:nvSpPr>
        <p:spPr/>
        <p:txBody>
          <a:bodyPr/>
          <a:lstStyle/>
          <a:p>
            <a:fld id="{824A558B-E4E9-A94A-B9C1-029E46A76ABA}" type="slidenum">
              <a:rPr lang="en-US" smtClean="0"/>
              <a:t>1</a:t>
            </a:fld>
            <a:endParaRPr lang="en-US"/>
          </a:p>
        </p:txBody>
      </p:sp>
    </p:spTree>
    <p:extLst>
      <p:ext uri="{BB962C8B-B14F-4D97-AF65-F5344CB8AC3E}">
        <p14:creationId xmlns:p14="http://schemas.microsoft.com/office/powerpoint/2010/main" val="1166410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10</a:t>
            </a:fld>
            <a:endParaRPr lang="en-US"/>
          </a:p>
        </p:txBody>
      </p:sp>
    </p:spTree>
    <p:extLst>
      <p:ext uri="{BB962C8B-B14F-4D97-AF65-F5344CB8AC3E}">
        <p14:creationId xmlns:p14="http://schemas.microsoft.com/office/powerpoint/2010/main" val="2814586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11</a:t>
            </a:fld>
            <a:endParaRPr lang="en-US"/>
          </a:p>
        </p:txBody>
      </p:sp>
    </p:spTree>
    <p:extLst>
      <p:ext uri="{BB962C8B-B14F-4D97-AF65-F5344CB8AC3E}">
        <p14:creationId xmlns:p14="http://schemas.microsoft.com/office/powerpoint/2010/main" val="170061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b08cdc0d2e_0_1395: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2b08cdc0d2e_0_13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Pts val="1400"/>
              <a:buFontTx/>
              <a:buNone/>
              <a:tabLst/>
              <a:defRPr/>
            </a:pPr>
            <a:r>
              <a:rPr lang="en-US" dirty="0"/>
              <a:t>The national level has seven indicators for the REACH objective and targets, five for CURE, and two pieces for PREVENT and SUSTAIN, much as the Core Plus.</a:t>
            </a:r>
          </a:p>
          <a:p>
            <a:pPr marL="0" lvl="0" indent="0" algn="l" rtl="0">
              <a:lnSpc>
                <a:spcPct val="100000"/>
              </a:lnSpc>
              <a:spcBef>
                <a:spcPts val="0"/>
              </a:spcBef>
              <a:spcAft>
                <a:spcPts val="0"/>
              </a:spcAft>
              <a:buSzPts val="1400"/>
              <a:buNone/>
            </a:pPr>
            <a:endParaRPr dirty="0"/>
          </a:p>
        </p:txBody>
      </p:sp>
      <p:sp>
        <p:nvSpPr>
          <p:cNvPr id="365" name="Google Shape;365;g2b08cdc0d2e_0_13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08637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online</a:t>
            </a:r>
          </a:p>
        </p:txBody>
      </p:sp>
      <p:sp>
        <p:nvSpPr>
          <p:cNvPr id="4" name="Slide Number Placeholder 3"/>
          <p:cNvSpPr>
            <a:spLocks noGrp="1"/>
          </p:cNvSpPr>
          <p:nvPr>
            <p:ph type="sldNum" sz="quarter" idx="5"/>
          </p:nvPr>
        </p:nvSpPr>
        <p:spPr/>
        <p:txBody>
          <a:bodyPr/>
          <a:lstStyle/>
          <a:p>
            <a:fld id="{824A558B-E4E9-A94A-B9C1-029E46A76ABA}" type="slidenum">
              <a:rPr lang="en-US" smtClean="0"/>
              <a:t>16</a:t>
            </a:fld>
            <a:endParaRPr lang="en-US"/>
          </a:p>
        </p:txBody>
      </p:sp>
    </p:spTree>
    <p:extLst>
      <p:ext uri="{BB962C8B-B14F-4D97-AF65-F5344CB8AC3E}">
        <p14:creationId xmlns:p14="http://schemas.microsoft.com/office/powerpoint/2010/main" val="1195739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online</a:t>
            </a:r>
          </a:p>
        </p:txBody>
      </p:sp>
      <p:sp>
        <p:nvSpPr>
          <p:cNvPr id="4" name="Slide Number Placeholder 3"/>
          <p:cNvSpPr>
            <a:spLocks noGrp="1"/>
          </p:cNvSpPr>
          <p:nvPr>
            <p:ph type="sldNum" sz="quarter" idx="5"/>
          </p:nvPr>
        </p:nvSpPr>
        <p:spPr/>
        <p:txBody>
          <a:bodyPr/>
          <a:lstStyle/>
          <a:p>
            <a:fld id="{824A558B-E4E9-A94A-B9C1-029E46A76ABA}" type="slidenum">
              <a:rPr lang="en-US" smtClean="0"/>
              <a:t>17</a:t>
            </a:fld>
            <a:endParaRPr lang="en-US"/>
          </a:p>
        </p:txBody>
      </p:sp>
    </p:spTree>
    <p:extLst>
      <p:ext uri="{BB962C8B-B14F-4D97-AF65-F5344CB8AC3E}">
        <p14:creationId xmlns:p14="http://schemas.microsoft.com/office/powerpoint/2010/main" val="1271025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online</a:t>
            </a:r>
          </a:p>
        </p:txBody>
      </p:sp>
      <p:sp>
        <p:nvSpPr>
          <p:cNvPr id="4" name="Slide Number Placeholder 3"/>
          <p:cNvSpPr>
            <a:spLocks noGrp="1"/>
          </p:cNvSpPr>
          <p:nvPr>
            <p:ph type="sldNum" sz="quarter" idx="5"/>
          </p:nvPr>
        </p:nvSpPr>
        <p:spPr/>
        <p:txBody>
          <a:bodyPr/>
          <a:lstStyle/>
          <a:p>
            <a:fld id="{824A558B-E4E9-A94A-B9C1-029E46A76ABA}" type="slidenum">
              <a:rPr lang="en-US" smtClean="0"/>
              <a:t>18</a:t>
            </a:fld>
            <a:endParaRPr lang="en-US"/>
          </a:p>
        </p:txBody>
      </p:sp>
    </p:spTree>
    <p:extLst>
      <p:ext uri="{BB962C8B-B14F-4D97-AF65-F5344CB8AC3E}">
        <p14:creationId xmlns:p14="http://schemas.microsoft.com/office/powerpoint/2010/main" val="1915007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online</a:t>
            </a:r>
          </a:p>
        </p:txBody>
      </p:sp>
      <p:sp>
        <p:nvSpPr>
          <p:cNvPr id="4" name="Slide Number Placeholder 3"/>
          <p:cNvSpPr>
            <a:spLocks noGrp="1"/>
          </p:cNvSpPr>
          <p:nvPr>
            <p:ph type="sldNum" sz="quarter" idx="5"/>
          </p:nvPr>
        </p:nvSpPr>
        <p:spPr/>
        <p:txBody>
          <a:bodyPr/>
          <a:lstStyle/>
          <a:p>
            <a:fld id="{824A558B-E4E9-A94A-B9C1-029E46A76ABA}" type="slidenum">
              <a:rPr lang="en-US" smtClean="0"/>
              <a:t>19</a:t>
            </a:fld>
            <a:endParaRPr lang="en-US"/>
          </a:p>
        </p:txBody>
      </p:sp>
    </p:spTree>
    <p:extLst>
      <p:ext uri="{BB962C8B-B14F-4D97-AF65-F5344CB8AC3E}">
        <p14:creationId xmlns:p14="http://schemas.microsoft.com/office/powerpoint/2010/main" val="3698928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online</a:t>
            </a:r>
          </a:p>
        </p:txBody>
      </p:sp>
      <p:sp>
        <p:nvSpPr>
          <p:cNvPr id="4" name="Slide Number Placeholder 3"/>
          <p:cNvSpPr>
            <a:spLocks noGrp="1"/>
          </p:cNvSpPr>
          <p:nvPr>
            <p:ph type="sldNum" sz="quarter" idx="5"/>
          </p:nvPr>
        </p:nvSpPr>
        <p:spPr/>
        <p:txBody>
          <a:bodyPr/>
          <a:lstStyle/>
          <a:p>
            <a:fld id="{824A558B-E4E9-A94A-B9C1-029E46A76ABA}" type="slidenum">
              <a:rPr lang="en-US" smtClean="0"/>
              <a:t>20</a:t>
            </a:fld>
            <a:endParaRPr lang="en-US"/>
          </a:p>
        </p:txBody>
      </p:sp>
    </p:spTree>
    <p:extLst>
      <p:ext uri="{BB962C8B-B14F-4D97-AF65-F5344CB8AC3E}">
        <p14:creationId xmlns:p14="http://schemas.microsoft.com/office/powerpoint/2010/main" val="2222259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online</a:t>
            </a:r>
          </a:p>
        </p:txBody>
      </p:sp>
      <p:sp>
        <p:nvSpPr>
          <p:cNvPr id="4" name="Slide Number Placeholder 3"/>
          <p:cNvSpPr>
            <a:spLocks noGrp="1"/>
          </p:cNvSpPr>
          <p:nvPr>
            <p:ph type="sldNum" sz="quarter" idx="5"/>
          </p:nvPr>
        </p:nvSpPr>
        <p:spPr/>
        <p:txBody>
          <a:bodyPr/>
          <a:lstStyle/>
          <a:p>
            <a:fld id="{824A558B-E4E9-A94A-B9C1-029E46A76ABA}" type="slidenum">
              <a:rPr lang="en-US" smtClean="0"/>
              <a:t>21</a:t>
            </a:fld>
            <a:endParaRPr lang="en-US"/>
          </a:p>
        </p:txBody>
      </p:sp>
    </p:spTree>
    <p:extLst>
      <p:ext uri="{BB962C8B-B14F-4D97-AF65-F5344CB8AC3E}">
        <p14:creationId xmlns:p14="http://schemas.microsoft.com/office/powerpoint/2010/main" val="1343651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online</a:t>
            </a:r>
          </a:p>
        </p:txBody>
      </p:sp>
      <p:sp>
        <p:nvSpPr>
          <p:cNvPr id="4" name="Slide Number Placeholder 3"/>
          <p:cNvSpPr>
            <a:spLocks noGrp="1"/>
          </p:cNvSpPr>
          <p:nvPr>
            <p:ph type="sldNum" sz="quarter" idx="5"/>
          </p:nvPr>
        </p:nvSpPr>
        <p:spPr/>
        <p:txBody>
          <a:bodyPr/>
          <a:lstStyle/>
          <a:p>
            <a:fld id="{824A558B-E4E9-A94A-B9C1-029E46A76ABA}" type="slidenum">
              <a:rPr lang="en-US" smtClean="0"/>
              <a:t>22</a:t>
            </a:fld>
            <a:endParaRPr lang="en-US"/>
          </a:p>
        </p:txBody>
      </p:sp>
    </p:spTree>
    <p:extLst>
      <p:ext uri="{BB962C8B-B14F-4D97-AF65-F5344CB8AC3E}">
        <p14:creationId xmlns:p14="http://schemas.microsoft.com/office/powerpoint/2010/main" val="1701824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PMBEF indicators can be represented and seen as a pyramid, with the core 10 indicators in the top layer and the extended indicators, at the base of the pyramid with several indicators.</a:t>
            </a:r>
          </a:p>
          <a:p>
            <a:r>
              <a:rPr lang="en-US" sz="1100" dirty="0"/>
              <a:t>Overall, the sub-groups allow for an in-depth understanding of TB program performance.</a:t>
            </a:r>
          </a:p>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2</a:t>
            </a:fld>
            <a:endParaRPr lang="en-US"/>
          </a:p>
        </p:txBody>
      </p:sp>
    </p:spTree>
    <p:extLst>
      <p:ext uri="{BB962C8B-B14F-4D97-AF65-F5344CB8AC3E}">
        <p14:creationId xmlns:p14="http://schemas.microsoft.com/office/powerpoint/2010/main" val="1958967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online</a:t>
            </a:r>
          </a:p>
        </p:txBody>
      </p:sp>
      <p:sp>
        <p:nvSpPr>
          <p:cNvPr id="4" name="Slide Number Placeholder 3"/>
          <p:cNvSpPr>
            <a:spLocks noGrp="1"/>
          </p:cNvSpPr>
          <p:nvPr>
            <p:ph type="sldNum" sz="quarter" idx="5"/>
          </p:nvPr>
        </p:nvSpPr>
        <p:spPr/>
        <p:txBody>
          <a:bodyPr/>
          <a:lstStyle/>
          <a:p>
            <a:fld id="{824A558B-E4E9-A94A-B9C1-029E46A76ABA}" type="slidenum">
              <a:rPr lang="en-US" smtClean="0"/>
              <a:t>23</a:t>
            </a:fld>
            <a:endParaRPr lang="en-US"/>
          </a:p>
        </p:txBody>
      </p:sp>
    </p:spTree>
    <p:extLst>
      <p:ext uri="{BB962C8B-B14F-4D97-AF65-F5344CB8AC3E}">
        <p14:creationId xmlns:p14="http://schemas.microsoft.com/office/powerpoint/2010/main" val="2978006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online</a:t>
            </a:r>
          </a:p>
        </p:txBody>
      </p:sp>
      <p:sp>
        <p:nvSpPr>
          <p:cNvPr id="4" name="Slide Number Placeholder 3"/>
          <p:cNvSpPr>
            <a:spLocks noGrp="1"/>
          </p:cNvSpPr>
          <p:nvPr>
            <p:ph type="sldNum" sz="quarter" idx="5"/>
          </p:nvPr>
        </p:nvSpPr>
        <p:spPr/>
        <p:txBody>
          <a:bodyPr/>
          <a:lstStyle/>
          <a:p>
            <a:fld id="{824A558B-E4E9-A94A-B9C1-029E46A76ABA}" type="slidenum">
              <a:rPr lang="en-US" smtClean="0"/>
              <a:t>24</a:t>
            </a:fld>
            <a:endParaRPr lang="en-US"/>
          </a:p>
        </p:txBody>
      </p:sp>
    </p:spTree>
    <p:extLst>
      <p:ext uri="{BB962C8B-B14F-4D97-AF65-F5344CB8AC3E}">
        <p14:creationId xmlns:p14="http://schemas.microsoft.com/office/powerpoint/2010/main" val="2489147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b08cdc0d2e_0_1418: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g2b08cdc0d2e_0_14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Pts val="1400"/>
              <a:buFontTx/>
              <a:buNone/>
              <a:tabLst/>
              <a:defRPr/>
            </a:pPr>
            <a:r>
              <a:rPr lang="en-US" dirty="0"/>
              <a:t>The Project level has fifteen (15) indicators for the REACH objective and targets, four for CURE, 5 for PREVENT, and six for  SUSTAIN. The following slides provide an anatomy of each indicator in the project-level indicators:</a:t>
            </a:r>
          </a:p>
          <a:p>
            <a:pPr marL="0" lvl="0" indent="0" algn="l" rtl="0">
              <a:lnSpc>
                <a:spcPct val="100000"/>
              </a:lnSpc>
              <a:spcBef>
                <a:spcPts val="0"/>
              </a:spcBef>
              <a:spcAft>
                <a:spcPts val="0"/>
              </a:spcAft>
              <a:buSzPts val="1400"/>
              <a:buNone/>
            </a:pPr>
            <a:endParaRPr dirty="0"/>
          </a:p>
        </p:txBody>
      </p:sp>
      <p:sp>
        <p:nvSpPr>
          <p:cNvPr id="384" name="Google Shape;384;g2b08cdc0d2e_0_14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50233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online</a:t>
            </a:r>
          </a:p>
        </p:txBody>
      </p:sp>
      <p:sp>
        <p:nvSpPr>
          <p:cNvPr id="4" name="Slide Number Placeholder 3"/>
          <p:cNvSpPr>
            <a:spLocks noGrp="1"/>
          </p:cNvSpPr>
          <p:nvPr>
            <p:ph type="sldNum" sz="quarter" idx="5"/>
          </p:nvPr>
        </p:nvSpPr>
        <p:spPr/>
        <p:txBody>
          <a:bodyPr/>
          <a:lstStyle/>
          <a:p>
            <a:fld id="{824A558B-E4E9-A94A-B9C1-029E46A76ABA}" type="slidenum">
              <a:rPr lang="en-US" smtClean="0"/>
              <a:t>27</a:t>
            </a:fld>
            <a:endParaRPr lang="en-US"/>
          </a:p>
        </p:txBody>
      </p:sp>
    </p:spTree>
    <p:extLst>
      <p:ext uri="{BB962C8B-B14F-4D97-AF65-F5344CB8AC3E}">
        <p14:creationId xmlns:p14="http://schemas.microsoft.com/office/powerpoint/2010/main" val="2967211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online</a:t>
            </a:r>
          </a:p>
        </p:txBody>
      </p:sp>
      <p:sp>
        <p:nvSpPr>
          <p:cNvPr id="4" name="Slide Number Placeholder 3"/>
          <p:cNvSpPr>
            <a:spLocks noGrp="1"/>
          </p:cNvSpPr>
          <p:nvPr>
            <p:ph type="sldNum" sz="quarter" idx="5"/>
          </p:nvPr>
        </p:nvSpPr>
        <p:spPr/>
        <p:txBody>
          <a:bodyPr/>
          <a:lstStyle/>
          <a:p>
            <a:fld id="{824A558B-E4E9-A94A-B9C1-029E46A76ABA}" type="slidenum">
              <a:rPr lang="en-US" smtClean="0"/>
              <a:t>28</a:t>
            </a:fld>
            <a:endParaRPr lang="en-US"/>
          </a:p>
        </p:txBody>
      </p:sp>
    </p:spTree>
    <p:extLst>
      <p:ext uri="{BB962C8B-B14F-4D97-AF65-F5344CB8AC3E}">
        <p14:creationId xmlns:p14="http://schemas.microsoft.com/office/powerpoint/2010/main" val="4220479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online</a:t>
            </a:r>
          </a:p>
        </p:txBody>
      </p:sp>
      <p:sp>
        <p:nvSpPr>
          <p:cNvPr id="4" name="Slide Number Placeholder 3"/>
          <p:cNvSpPr>
            <a:spLocks noGrp="1"/>
          </p:cNvSpPr>
          <p:nvPr>
            <p:ph type="sldNum" sz="quarter" idx="5"/>
          </p:nvPr>
        </p:nvSpPr>
        <p:spPr/>
        <p:txBody>
          <a:bodyPr/>
          <a:lstStyle/>
          <a:p>
            <a:fld id="{824A558B-E4E9-A94A-B9C1-029E46A76ABA}" type="slidenum">
              <a:rPr lang="en-US" smtClean="0"/>
              <a:t>29</a:t>
            </a:fld>
            <a:endParaRPr lang="en-US"/>
          </a:p>
        </p:txBody>
      </p:sp>
    </p:spTree>
    <p:extLst>
      <p:ext uri="{BB962C8B-B14F-4D97-AF65-F5344CB8AC3E}">
        <p14:creationId xmlns:p14="http://schemas.microsoft.com/office/powerpoint/2010/main" val="1505063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online</a:t>
            </a:r>
          </a:p>
        </p:txBody>
      </p:sp>
      <p:sp>
        <p:nvSpPr>
          <p:cNvPr id="4" name="Slide Number Placeholder 3"/>
          <p:cNvSpPr>
            <a:spLocks noGrp="1"/>
          </p:cNvSpPr>
          <p:nvPr>
            <p:ph type="sldNum" sz="quarter" idx="5"/>
          </p:nvPr>
        </p:nvSpPr>
        <p:spPr/>
        <p:txBody>
          <a:bodyPr/>
          <a:lstStyle/>
          <a:p>
            <a:fld id="{824A558B-E4E9-A94A-B9C1-029E46A76ABA}" type="slidenum">
              <a:rPr lang="en-US" smtClean="0"/>
              <a:t>30</a:t>
            </a:fld>
            <a:endParaRPr lang="en-US"/>
          </a:p>
        </p:txBody>
      </p:sp>
    </p:spTree>
    <p:extLst>
      <p:ext uri="{BB962C8B-B14F-4D97-AF65-F5344CB8AC3E}">
        <p14:creationId xmlns:p14="http://schemas.microsoft.com/office/powerpoint/2010/main" val="2419552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online</a:t>
            </a:r>
          </a:p>
        </p:txBody>
      </p:sp>
      <p:sp>
        <p:nvSpPr>
          <p:cNvPr id="4" name="Slide Number Placeholder 3"/>
          <p:cNvSpPr>
            <a:spLocks noGrp="1"/>
          </p:cNvSpPr>
          <p:nvPr>
            <p:ph type="sldNum" sz="quarter" idx="5"/>
          </p:nvPr>
        </p:nvSpPr>
        <p:spPr/>
        <p:txBody>
          <a:bodyPr/>
          <a:lstStyle/>
          <a:p>
            <a:fld id="{824A558B-E4E9-A94A-B9C1-029E46A76ABA}" type="slidenum">
              <a:rPr lang="en-US" smtClean="0"/>
              <a:t>31</a:t>
            </a:fld>
            <a:endParaRPr lang="en-US"/>
          </a:p>
        </p:txBody>
      </p:sp>
    </p:spTree>
    <p:extLst>
      <p:ext uri="{BB962C8B-B14F-4D97-AF65-F5344CB8AC3E}">
        <p14:creationId xmlns:p14="http://schemas.microsoft.com/office/powerpoint/2010/main" val="296022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online</a:t>
            </a:r>
          </a:p>
        </p:txBody>
      </p:sp>
      <p:sp>
        <p:nvSpPr>
          <p:cNvPr id="4" name="Slide Number Placeholder 3"/>
          <p:cNvSpPr>
            <a:spLocks noGrp="1"/>
          </p:cNvSpPr>
          <p:nvPr>
            <p:ph type="sldNum" sz="quarter" idx="5"/>
          </p:nvPr>
        </p:nvSpPr>
        <p:spPr/>
        <p:txBody>
          <a:bodyPr/>
          <a:lstStyle/>
          <a:p>
            <a:fld id="{824A558B-E4E9-A94A-B9C1-029E46A76ABA}" type="slidenum">
              <a:rPr lang="en-US" smtClean="0"/>
              <a:t>32</a:t>
            </a:fld>
            <a:endParaRPr lang="en-US"/>
          </a:p>
        </p:txBody>
      </p:sp>
    </p:spTree>
    <p:extLst>
      <p:ext uri="{BB962C8B-B14F-4D97-AF65-F5344CB8AC3E}">
        <p14:creationId xmlns:p14="http://schemas.microsoft.com/office/powerpoint/2010/main" val="2484701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online</a:t>
            </a:r>
          </a:p>
        </p:txBody>
      </p:sp>
      <p:sp>
        <p:nvSpPr>
          <p:cNvPr id="4" name="Slide Number Placeholder 3"/>
          <p:cNvSpPr>
            <a:spLocks noGrp="1"/>
          </p:cNvSpPr>
          <p:nvPr>
            <p:ph type="sldNum" sz="quarter" idx="5"/>
          </p:nvPr>
        </p:nvSpPr>
        <p:spPr/>
        <p:txBody>
          <a:bodyPr/>
          <a:lstStyle/>
          <a:p>
            <a:fld id="{824A558B-E4E9-A94A-B9C1-029E46A76ABA}" type="slidenum">
              <a:rPr lang="en-US" smtClean="0"/>
              <a:t>33</a:t>
            </a:fld>
            <a:endParaRPr lang="en-US"/>
          </a:p>
        </p:txBody>
      </p:sp>
    </p:spTree>
    <p:extLst>
      <p:ext uri="{BB962C8B-B14F-4D97-AF65-F5344CB8AC3E}">
        <p14:creationId xmlns:p14="http://schemas.microsoft.com/office/powerpoint/2010/main" val="49608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10 Core indicators are crucial for USAID's 90-90-90+ prevention strategic results, demonstrating project contribution to national and international targets, providing standard comparisons across priority countries, and being included in TB roadmaps.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Reiterate the PBMEF indicators' pyramid structure, and utilize the number of indicators in each sub-group to validate the previous slide's pyramid chart.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Emphasize how each indicator subgroup adds value, particularly in relation to the core indicators and how USAID's investment is contributing to the national program targets.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3</a:t>
            </a:fld>
            <a:endParaRPr lang="en-US"/>
          </a:p>
        </p:txBody>
      </p:sp>
    </p:spTree>
    <p:extLst>
      <p:ext uri="{BB962C8B-B14F-4D97-AF65-F5344CB8AC3E}">
        <p14:creationId xmlns:p14="http://schemas.microsoft.com/office/powerpoint/2010/main" val="2330184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Available online</a:t>
            </a:r>
            <a:endParaRPr lang="en-US" sz="1800" dirty="0">
              <a:effectLst/>
              <a:latin typeface="Source Sans Pro"/>
              <a:ea typeface="Source Sans Pro"/>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34</a:t>
            </a:fld>
            <a:endParaRPr lang="en-US"/>
          </a:p>
        </p:txBody>
      </p:sp>
    </p:spTree>
    <p:extLst>
      <p:ext uri="{BB962C8B-B14F-4D97-AF65-F5344CB8AC3E}">
        <p14:creationId xmlns:p14="http://schemas.microsoft.com/office/powerpoint/2010/main" val="1099924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online</a:t>
            </a:r>
          </a:p>
        </p:txBody>
      </p:sp>
      <p:sp>
        <p:nvSpPr>
          <p:cNvPr id="4" name="Slide Number Placeholder 3"/>
          <p:cNvSpPr>
            <a:spLocks noGrp="1"/>
          </p:cNvSpPr>
          <p:nvPr>
            <p:ph type="sldNum" sz="quarter" idx="5"/>
          </p:nvPr>
        </p:nvSpPr>
        <p:spPr/>
        <p:txBody>
          <a:bodyPr/>
          <a:lstStyle/>
          <a:p>
            <a:fld id="{824A558B-E4E9-A94A-B9C1-029E46A76ABA}" type="slidenum">
              <a:rPr lang="en-US" smtClean="0"/>
              <a:t>35</a:t>
            </a:fld>
            <a:endParaRPr lang="en-US"/>
          </a:p>
        </p:txBody>
      </p:sp>
    </p:spTree>
    <p:extLst>
      <p:ext uri="{BB962C8B-B14F-4D97-AF65-F5344CB8AC3E}">
        <p14:creationId xmlns:p14="http://schemas.microsoft.com/office/powerpoint/2010/main" val="4195281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online</a:t>
            </a:r>
          </a:p>
        </p:txBody>
      </p:sp>
      <p:sp>
        <p:nvSpPr>
          <p:cNvPr id="4" name="Slide Number Placeholder 3"/>
          <p:cNvSpPr>
            <a:spLocks noGrp="1"/>
          </p:cNvSpPr>
          <p:nvPr>
            <p:ph type="sldNum" sz="quarter" idx="5"/>
          </p:nvPr>
        </p:nvSpPr>
        <p:spPr/>
        <p:txBody>
          <a:bodyPr/>
          <a:lstStyle/>
          <a:p>
            <a:fld id="{824A558B-E4E9-A94A-B9C1-029E46A76ABA}" type="slidenum">
              <a:rPr lang="en-US" smtClean="0"/>
              <a:t>36</a:t>
            </a:fld>
            <a:endParaRPr lang="en-US"/>
          </a:p>
        </p:txBody>
      </p:sp>
    </p:spTree>
    <p:extLst>
      <p:ext uri="{BB962C8B-B14F-4D97-AF65-F5344CB8AC3E}">
        <p14:creationId xmlns:p14="http://schemas.microsoft.com/office/powerpoint/2010/main" val="2434871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1" dirty="0">
                <a:solidFill>
                  <a:schemeClr val="accent5"/>
                </a:solidFill>
                <a:latin typeface="Gill Sans"/>
                <a:ea typeface="Gill Sans"/>
                <a:cs typeface="Gill Sans"/>
                <a:sym typeface="Gill Sans"/>
              </a:rPr>
              <a:t>Using an indicator cascade with the extended indicators can help answer such questions and understand the gaps </a:t>
            </a:r>
          </a:p>
          <a:p>
            <a:pPr marL="0" lvl="0" indent="0" algn="l" rtl="0">
              <a:spcBef>
                <a:spcPts val="0"/>
              </a:spcBef>
              <a:spcAft>
                <a:spcPts val="0"/>
              </a:spcAft>
              <a:buNone/>
            </a:pPr>
            <a:endParaRPr lang="en-US" sz="1200" b="1" dirty="0">
              <a:solidFill>
                <a:schemeClr val="accent5"/>
              </a:solidFill>
              <a:latin typeface="Gill Sans"/>
              <a:ea typeface="Gill Sans"/>
              <a:cs typeface="Gill Sans"/>
              <a:sym typeface="Gill San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Core plus, National, project and extended indicators help in building comprehensive cascades for treatment, TB/HIV, pediatric TB, TPT, and CI program areas, identifying gaps and where more work needs to be done for quality service delivery. While not mandatory, the extended indicators offer standardized choices and can function as an all-inclusive list for USAID and its IPs to incorporate in M&amp;E plans to support funding and programming for particular technical areas.</a:t>
            </a:r>
          </a:p>
          <a:p>
            <a:pPr marL="0" lvl="0" indent="0" algn="l" rtl="0">
              <a:spcBef>
                <a:spcPts val="0"/>
              </a:spcBef>
              <a:spcAft>
                <a:spcPts val="0"/>
              </a:spcAft>
              <a:buNone/>
            </a:pPr>
            <a:endParaRPr lang="en-US" sz="1200" b="1" dirty="0">
              <a:solidFill>
                <a:schemeClr val="accent5"/>
              </a:solidFill>
              <a:latin typeface="Gill Sans"/>
              <a:ea typeface="Gill Sans"/>
              <a:cs typeface="Gill Sans"/>
              <a:sym typeface="Gill Sans"/>
            </a:endParaRPr>
          </a:p>
          <a:p>
            <a:pPr marL="0" lvl="0" indent="0" algn="l" rtl="0">
              <a:spcBef>
                <a:spcPts val="0"/>
              </a:spcBef>
              <a:spcAft>
                <a:spcPts val="0"/>
              </a:spcAft>
              <a:buNone/>
            </a:pPr>
            <a:endParaRPr lang="en-US" sz="1200" b="1" dirty="0">
              <a:solidFill>
                <a:schemeClr val="accent5"/>
              </a:solidFill>
              <a:latin typeface="Gill Sans"/>
              <a:sym typeface="Gill Sans"/>
            </a:endParaRPr>
          </a:p>
          <a:p>
            <a:pPr marL="0" lvl="0" indent="0" algn="l" rtl="0">
              <a:spcBef>
                <a:spcPts val="0"/>
              </a:spcBef>
              <a:spcAft>
                <a:spcPts val="0"/>
              </a:spcAft>
              <a:buNone/>
            </a:pPr>
            <a:endParaRPr dirty="0"/>
          </a:p>
        </p:txBody>
      </p:sp>
      <p:sp>
        <p:nvSpPr>
          <p:cNvPr id="959" name="Google Shape;959;p33: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online</a:t>
            </a:r>
          </a:p>
        </p:txBody>
      </p:sp>
      <p:sp>
        <p:nvSpPr>
          <p:cNvPr id="4" name="Slide Number Placeholder 3"/>
          <p:cNvSpPr>
            <a:spLocks noGrp="1"/>
          </p:cNvSpPr>
          <p:nvPr>
            <p:ph type="sldNum" sz="quarter" idx="5"/>
          </p:nvPr>
        </p:nvSpPr>
        <p:spPr/>
        <p:txBody>
          <a:bodyPr/>
          <a:lstStyle/>
          <a:p>
            <a:fld id="{824A558B-E4E9-A94A-B9C1-029E46A76ABA}" type="slidenum">
              <a:rPr lang="en-US" smtClean="0"/>
              <a:t>43</a:t>
            </a:fld>
            <a:endParaRPr lang="en-US"/>
          </a:p>
        </p:txBody>
      </p:sp>
    </p:spTree>
    <p:extLst>
      <p:ext uri="{BB962C8B-B14F-4D97-AF65-F5344CB8AC3E}">
        <p14:creationId xmlns:p14="http://schemas.microsoft.com/office/powerpoint/2010/main" val="11376922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PBMEF's core, core plus, national, project, and extended indicators work together to form a cascade that could reveal gaps in the patients' care, support, or monitoring. The next several slides for the TB program or technical areas such DS-TB, childhood TB, TPT, etc., provide examples of the cascade drafted from the PBMEF.</a:t>
            </a:r>
          </a:p>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44</a:t>
            </a:fld>
            <a:endParaRPr lang="en-US"/>
          </a:p>
        </p:txBody>
      </p:sp>
    </p:spTree>
    <p:extLst>
      <p:ext uri="{BB962C8B-B14F-4D97-AF65-F5344CB8AC3E}">
        <p14:creationId xmlns:p14="http://schemas.microsoft.com/office/powerpoint/2010/main" val="49986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8" name="Google Shape;968;p34: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online</a:t>
            </a:r>
          </a:p>
        </p:txBody>
      </p:sp>
      <p:sp>
        <p:nvSpPr>
          <p:cNvPr id="4" name="Slide Number Placeholder 3"/>
          <p:cNvSpPr>
            <a:spLocks noGrp="1"/>
          </p:cNvSpPr>
          <p:nvPr>
            <p:ph type="sldNum" sz="quarter" idx="5"/>
          </p:nvPr>
        </p:nvSpPr>
        <p:spPr/>
        <p:txBody>
          <a:bodyPr/>
          <a:lstStyle/>
          <a:p>
            <a:fld id="{824A558B-E4E9-A94A-B9C1-029E46A76ABA}" type="slidenum">
              <a:rPr lang="en-US" smtClean="0"/>
              <a:t>46</a:t>
            </a:fld>
            <a:endParaRPr lang="en-US"/>
          </a:p>
        </p:txBody>
      </p:sp>
    </p:spTree>
    <p:extLst>
      <p:ext uri="{BB962C8B-B14F-4D97-AF65-F5344CB8AC3E}">
        <p14:creationId xmlns:p14="http://schemas.microsoft.com/office/powerpoint/2010/main" val="28548487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online</a:t>
            </a:r>
          </a:p>
        </p:txBody>
      </p:sp>
      <p:sp>
        <p:nvSpPr>
          <p:cNvPr id="4" name="Slide Number Placeholder 3"/>
          <p:cNvSpPr>
            <a:spLocks noGrp="1"/>
          </p:cNvSpPr>
          <p:nvPr>
            <p:ph type="sldNum" sz="quarter" idx="5"/>
          </p:nvPr>
        </p:nvSpPr>
        <p:spPr/>
        <p:txBody>
          <a:bodyPr/>
          <a:lstStyle/>
          <a:p>
            <a:fld id="{824A558B-E4E9-A94A-B9C1-029E46A76ABA}" type="slidenum">
              <a:rPr lang="en-US" smtClean="0"/>
              <a:t>47</a:t>
            </a:fld>
            <a:endParaRPr lang="en-US"/>
          </a:p>
        </p:txBody>
      </p:sp>
    </p:spTree>
    <p:extLst>
      <p:ext uri="{BB962C8B-B14F-4D97-AF65-F5344CB8AC3E}">
        <p14:creationId xmlns:p14="http://schemas.microsoft.com/office/powerpoint/2010/main" val="27320460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online</a:t>
            </a:r>
          </a:p>
        </p:txBody>
      </p:sp>
      <p:sp>
        <p:nvSpPr>
          <p:cNvPr id="4" name="Slide Number Placeholder 3"/>
          <p:cNvSpPr>
            <a:spLocks noGrp="1"/>
          </p:cNvSpPr>
          <p:nvPr>
            <p:ph type="sldNum" sz="quarter" idx="5"/>
          </p:nvPr>
        </p:nvSpPr>
        <p:spPr/>
        <p:txBody>
          <a:bodyPr/>
          <a:lstStyle/>
          <a:p>
            <a:fld id="{824A558B-E4E9-A94A-B9C1-029E46A76ABA}" type="slidenum">
              <a:rPr lang="en-US" smtClean="0"/>
              <a:t>48</a:t>
            </a:fld>
            <a:endParaRPr lang="en-US"/>
          </a:p>
        </p:txBody>
      </p:sp>
    </p:spTree>
    <p:extLst>
      <p:ext uri="{BB962C8B-B14F-4D97-AF65-F5344CB8AC3E}">
        <p14:creationId xmlns:p14="http://schemas.microsoft.com/office/powerpoint/2010/main" val="4205349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b08cdc0d2e_0_1647:notes"/>
          <p:cNvSpPr>
            <a:spLocks noGrp="1" noRot="1" noChangeAspect="1"/>
          </p:cNvSpPr>
          <p:nvPr>
            <p:ph type="sldImg" idx="2"/>
          </p:nvPr>
        </p:nvSpPr>
        <p:spPr>
          <a:xfrm>
            <a:off x="708025" y="1143000"/>
            <a:ext cx="54419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g2b08cdc0d2e_0_16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Indicators that relate to the objectives are available in the core plus, national, and project level indicators, just like in the core indicator. Under each of the objective and targets are the core plus, nationwide, and project-level metrics.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Core Plus:  REACH (4); CURE (4), PREVENT (2); and SUSTAIN (1)</a:t>
            </a:r>
          </a:p>
          <a:p>
            <a:pPr marL="0" marR="0" lvl="0" indent="0" algn="l" defTabSz="457200" rtl="0" eaLnBrk="1" fontAlgn="auto" latinLnBrk="0" hangingPunct="1">
              <a:lnSpc>
                <a:spcPct val="100000"/>
              </a:lnSpc>
              <a:spcBef>
                <a:spcPts val="0"/>
              </a:spcBef>
              <a:spcAft>
                <a:spcPts val="0"/>
              </a:spcAft>
              <a:buClrTx/>
              <a:buSzPts val="1400"/>
              <a:buFontTx/>
              <a:buNone/>
              <a:tabLst/>
              <a:defRPr/>
            </a:pPr>
            <a:r>
              <a:rPr lang="en-US" dirty="0"/>
              <a:t>National :  REACH (7); CURE (5), PREVENT (2); and SUSTAIN (2)</a:t>
            </a:r>
          </a:p>
          <a:p>
            <a:pPr marL="0" marR="0" lvl="0" indent="0" algn="l" defTabSz="457200" rtl="0" eaLnBrk="1" fontAlgn="auto" latinLnBrk="0" hangingPunct="1">
              <a:lnSpc>
                <a:spcPct val="100000"/>
              </a:lnSpc>
              <a:spcBef>
                <a:spcPts val="0"/>
              </a:spcBef>
              <a:spcAft>
                <a:spcPts val="0"/>
              </a:spcAft>
              <a:buClrTx/>
              <a:buSzPts val="1400"/>
              <a:buFontTx/>
              <a:buNone/>
              <a:tabLst/>
              <a:defRPr/>
            </a:pPr>
            <a:r>
              <a:rPr lang="en-US" dirty="0"/>
              <a:t>Project:     REACH (15); CURE (4), PREVENT (5); and SUSTAIN (6)</a:t>
            </a:r>
          </a:p>
          <a:p>
            <a:pPr marL="0" lvl="0" indent="0" algn="l" rtl="0">
              <a:lnSpc>
                <a:spcPct val="100000"/>
              </a:lnSpc>
              <a:spcBef>
                <a:spcPts val="0"/>
              </a:spcBef>
              <a:spcAft>
                <a:spcPts val="0"/>
              </a:spcAft>
              <a:buSzPts val="1400"/>
              <a:buNone/>
            </a:pPr>
            <a:endParaRPr dirty="0"/>
          </a:p>
        </p:txBody>
      </p:sp>
      <p:sp>
        <p:nvSpPr>
          <p:cNvPr id="411" name="Google Shape;411;g2b08cdc0d2e_0_16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online</a:t>
            </a:r>
          </a:p>
        </p:txBody>
      </p:sp>
      <p:sp>
        <p:nvSpPr>
          <p:cNvPr id="4" name="Slide Number Placeholder 3"/>
          <p:cNvSpPr>
            <a:spLocks noGrp="1"/>
          </p:cNvSpPr>
          <p:nvPr>
            <p:ph type="sldNum" sz="quarter" idx="5"/>
          </p:nvPr>
        </p:nvSpPr>
        <p:spPr/>
        <p:txBody>
          <a:bodyPr/>
          <a:lstStyle/>
          <a:p>
            <a:fld id="{824A558B-E4E9-A94A-B9C1-029E46A76ABA}" type="slidenum">
              <a:rPr lang="en-US" smtClean="0"/>
              <a:t>49</a:t>
            </a:fld>
            <a:endParaRPr lang="en-US"/>
          </a:p>
        </p:txBody>
      </p:sp>
    </p:spTree>
    <p:extLst>
      <p:ext uri="{BB962C8B-B14F-4D97-AF65-F5344CB8AC3E}">
        <p14:creationId xmlns:p14="http://schemas.microsoft.com/office/powerpoint/2010/main" val="10192434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online</a:t>
            </a:r>
          </a:p>
        </p:txBody>
      </p:sp>
      <p:sp>
        <p:nvSpPr>
          <p:cNvPr id="4" name="Slide Number Placeholder 3"/>
          <p:cNvSpPr>
            <a:spLocks noGrp="1"/>
          </p:cNvSpPr>
          <p:nvPr>
            <p:ph type="sldNum" sz="quarter" idx="5"/>
          </p:nvPr>
        </p:nvSpPr>
        <p:spPr/>
        <p:txBody>
          <a:bodyPr/>
          <a:lstStyle/>
          <a:p>
            <a:fld id="{824A558B-E4E9-A94A-B9C1-029E46A76ABA}" type="slidenum">
              <a:rPr lang="en-US" smtClean="0"/>
              <a:t>50</a:t>
            </a:fld>
            <a:endParaRPr lang="en-US"/>
          </a:p>
        </p:txBody>
      </p:sp>
    </p:spTree>
    <p:extLst>
      <p:ext uri="{BB962C8B-B14F-4D97-AF65-F5344CB8AC3E}">
        <p14:creationId xmlns:p14="http://schemas.microsoft.com/office/powerpoint/2010/main" val="16302429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online</a:t>
            </a:r>
          </a:p>
        </p:txBody>
      </p:sp>
      <p:sp>
        <p:nvSpPr>
          <p:cNvPr id="4" name="Slide Number Placeholder 3"/>
          <p:cNvSpPr>
            <a:spLocks noGrp="1"/>
          </p:cNvSpPr>
          <p:nvPr>
            <p:ph type="sldNum" sz="quarter" idx="5"/>
          </p:nvPr>
        </p:nvSpPr>
        <p:spPr/>
        <p:txBody>
          <a:bodyPr/>
          <a:lstStyle/>
          <a:p>
            <a:fld id="{824A558B-E4E9-A94A-B9C1-029E46A76ABA}" type="slidenum">
              <a:rPr lang="en-US" smtClean="0"/>
              <a:t>51</a:t>
            </a:fld>
            <a:endParaRPr lang="en-US"/>
          </a:p>
        </p:txBody>
      </p:sp>
    </p:spTree>
    <p:extLst>
      <p:ext uri="{BB962C8B-B14F-4D97-AF65-F5344CB8AC3E}">
        <p14:creationId xmlns:p14="http://schemas.microsoft.com/office/powerpoint/2010/main" val="32953917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online</a:t>
            </a:r>
          </a:p>
        </p:txBody>
      </p:sp>
      <p:sp>
        <p:nvSpPr>
          <p:cNvPr id="4" name="Slide Number Placeholder 3"/>
          <p:cNvSpPr>
            <a:spLocks noGrp="1"/>
          </p:cNvSpPr>
          <p:nvPr>
            <p:ph type="sldNum" sz="quarter" idx="5"/>
          </p:nvPr>
        </p:nvSpPr>
        <p:spPr/>
        <p:txBody>
          <a:bodyPr/>
          <a:lstStyle/>
          <a:p>
            <a:fld id="{824A558B-E4E9-A94A-B9C1-029E46A76ABA}" type="slidenum">
              <a:rPr lang="en-US" smtClean="0"/>
              <a:t>52</a:t>
            </a:fld>
            <a:endParaRPr lang="en-US"/>
          </a:p>
        </p:txBody>
      </p:sp>
    </p:spTree>
    <p:extLst>
      <p:ext uri="{BB962C8B-B14F-4D97-AF65-F5344CB8AC3E}">
        <p14:creationId xmlns:p14="http://schemas.microsoft.com/office/powerpoint/2010/main" val="40997648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online</a:t>
            </a:r>
          </a:p>
        </p:txBody>
      </p:sp>
      <p:sp>
        <p:nvSpPr>
          <p:cNvPr id="4" name="Slide Number Placeholder 3"/>
          <p:cNvSpPr>
            <a:spLocks noGrp="1"/>
          </p:cNvSpPr>
          <p:nvPr>
            <p:ph type="sldNum" sz="quarter" idx="5"/>
          </p:nvPr>
        </p:nvSpPr>
        <p:spPr/>
        <p:txBody>
          <a:bodyPr/>
          <a:lstStyle/>
          <a:p>
            <a:fld id="{824A558B-E4E9-A94A-B9C1-029E46A76ABA}" type="slidenum">
              <a:rPr lang="en-US" smtClean="0"/>
              <a:t>53</a:t>
            </a:fld>
            <a:endParaRPr lang="en-US"/>
          </a:p>
        </p:txBody>
      </p:sp>
    </p:spTree>
    <p:extLst>
      <p:ext uri="{BB962C8B-B14F-4D97-AF65-F5344CB8AC3E}">
        <p14:creationId xmlns:p14="http://schemas.microsoft.com/office/powerpoint/2010/main" val="11376922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benefits, instances of PBMEF's application in Nigeria, and cascades will be covered in the upcoming session.</a:t>
            </a:r>
          </a:p>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54</a:t>
            </a:fld>
            <a:endParaRPr lang="en-US"/>
          </a:p>
        </p:txBody>
      </p:sp>
    </p:spTree>
    <p:extLst>
      <p:ext uri="{BB962C8B-B14F-4D97-AF65-F5344CB8AC3E}">
        <p14:creationId xmlns:p14="http://schemas.microsoft.com/office/powerpoint/2010/main" val="5736924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55</a:t>
            </a:fld>
            <a:endParaRPr lang="en-US"/>
          </a:p>
        </p:txBody>
      </p:sp>
    </p:spTree>
    <p:extLst>
      <p:ext uri="{BB962C8B-B14F-4D97-AF65-F5344CB8AC3E}">
        <p14:creationId xmlns:p14="http://schemas.microsoft.com/office/powerpoint/2010/main" val="22679371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56</a:t>
            </a:fld>
            <a:endParaRPr lang="en-US"/>
          </a:p>
        </p:txBody>
      </p:sp>
    </p:spTree>
    <p:extLst>
      <p:ext uri="{BB962C8B-B14F-4D97-AF65-F5344CB8AC3E}">
        <p14:creationId xmlns:p14="http://schemas.microsoft.com/office/powerpoint/2010/main" val="2763044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b08cdc0d2e_0_1647:notes"/>
          <p:cNvSpPr>
            <a:spLocks noGrp="1" noRot="1" noChangeAspect="1"/>
          </p:cNvSpPr>
          <p:nvPr>
            <p:ph type="sldImg" idx="2"/>
          </p:nvPr>
        </p:nvSpPr>
        <p:spPr>
          <a:xfrm>
            <a:off x="708025" y="1143000"/>
            <a:ext cx="54419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g2b08cdc0d2e_0_16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g2b08cdc0d2e_0_16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6</a:t>
            </a:fld>
            <a:endParaRPr lang="en-US"/>
          </a:p>
        </p:txBody>
      </p:sp>
    </p:spTree>
    <p:extLst>
      <p:ext uri="{BB962C8B-B14F-4D97-AF65-F5344CB8AC3E}">
        <p14:creationId xmlns:p14="http://schemas.microsoft.com/office/powerpoint/2010/main" val="2954337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2b08cdc0d2e_0_13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11 core plus indicators are listed below, arranged by goal areas. While PREVENT and SUSTAIN have two and one indicator(s), respectively, REACH and CURE have four each.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 subsequent slides went into great detail about each indicator per objective area, that is anatomy of indicators such as definitions, numerators, and denominators when appropriate. </a:t>
            </a:r>
          </a:p>
        </p:txBody>
      </p:sp>
      <p:sp>
        <p:nvSpPr>
          <p:cNvPr id="522" name="Google Shape;522;g2b08cdc0d2e_0_1374: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According to USAID requirements, indicators must be unambiguous and clear. A comprehensive indicator reference sheet for the indicators in the core plus, national, and project has been created and approved by USAID and the SIG. The IRS provides help in defining the indicator, figuring out how the data should be reported, and so forth.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8</a:t>
            </a:fld>
            <a:endParaRPr lang="en-US"/>
          </a:p>
        </p:txBody>
      </p:sp>
    </p:spTree>
    <p:extLst>
      <p:ext uri="{BB962C8B-B14F-4D97-AF65-F5344CB8AC3E}">
        <p14:creationId xmlns:p14="http://schemas.microsoft.com/office/powerpoint/2010/main" val="1783138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9</a:t>
            </a:fld>
            <a:endParaRPr lang="en-US"/>
          </a:p>
        </p:txBody>
      </p:sp>
    </p:spTree>
    <p:extLst>
      <p:ext uri="{BB962C8B-B14F-4D97-AF65-F5344CB8AC3E}">
        <p14:creationId xmlns:p14="http://schemas.microsoft.com/office/powerpoint/2010/main" val="3215123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25.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TBDIAH &amp; USAI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32BA06-BCC1-4C99-9A55-14F9A03DAEA8}"/>
              </a:ext>
            </a:extLst>
          </p:cNvPr>
          <p:cNvSpPr/>
          <p:nvPr userDrawn="1"/>
        </p:nvSpPr>
        <p:spPr>
          <a:xfrm>
            <a:off x="0" y="1"/>
            <a:ext cx="9144000" cy="2592386"/>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Title 1"/>
          <p:cNvSpPr>
            <a:spLocks noGrp="1"/>
          </p:cNvSpPr>
          <p:nvPr>
            <p:ph type="ctrTitle" hasCustomPrompt="1"/>
          </p:nvPr>
        </p:nvSpPr>
        <p:spPr>
          <a:xfrm>
            <a:off x="685800" y="1387406"/>
            <a:ext cx="4242188" cy="1143313"/>
          </a:xfrm>
          <a:prstGeom prst="rect">
            <a:avLst/>
          </a:prstGeom>
          <a:effectLst>
            <a:outerShdw blurRad="254000" dir="2700000" algn="tl" rotWithShape="0">
              <a:srgbClr val="000000">
                <a:alpha val="20000"/>
              </a:srgbClr>
            </a:outerShdw>
          </a:effectLst>
        </p:spPr>
        <p:txBody>
          <a:bodyPr anchor="b" anchorCtr="0">
            <a:no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2819939"/>
            <a:ext cx="4423672" cy="1133753"/>
          </a:xfrm>
          <a:effectLst/>
        </p:spPr>
        <p:txBody>
          <a:bodyPr>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Rectangle 2">
            <a:extLst>
              <a:ext uri="{FF2B5EF4-FFF2-40B4-BE49-F238E27FC236}">
                <a16:creationId xmlns:a16="http://schemas.microsoft.com/office/drawing/2014/main" id="{35A543F7-588E-8B93-176E-D636A1F660CD}"/>
              </a:ext>
            </a:extLst>
          </p:cNvPr>
          <p:cNvSpPr/>
          <p:nvPr userDrawn="1"/>
        </p:nvSpPr>
        <p:spPr>
          <a:xfrm>
            <a:off x="0" y="3703320"/>
            <a:ext cx="9144000" cy="14814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06F6ACE6-5C9D-BCD3-05C9-C9BBF6B305E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8276" y="4011461"/>
            <a:ext cx="2369477" cy="1070599"/>
          </a:xfrm>
          <a:prstGeom prst="rect">
            <a:avLst/>
          </a:prstGeom>
        </p:spPr>
      </p:pic>
    </p:spTree>
    <p:custDataLst>
      <p:tags r:id="rId1"/>
    </p:custDataLst>
    <p:extLst>
      <p:ext uri="{BB962C8B-B14F-4D97-AF65-F5344CB8AC3E}">
        <p14:creationId xmlns:p14="http://schemas.microsoft.com/office/powerpoint/2010/main" val="388307722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4160624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rgbClr val="8D8B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999267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BDIAH Closing ">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6071EA2-14BC-4D88-3003-6ED9398E0BCD}"/>
              </a:ext>
            </a:extLst>
          </p:cNvPr>
          <p:cNvSpPr/>
          <p:nvPr userDrawn="1"/>
        </p:nvSpPr>
        <p:spPr>
          <a:xfrm>
            <a:off x="0" y="0"/>
            <a:ext cx="4490720" cy="5184775"/>
          </a:xfrm>
          <a:prstGeom prst="rect">
            <a:avLst/>
          </a:prstGeom>
          <a:solidFill>
            <a:srgbClr val="132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B6C2D70-3001-50DE-128D-F03980CC9040}"/>
              </a:ext>
            </a:extLst>
          </p:cNvPr>
          <p:cNvSpPr txBox="1"/>
          <p:nvPr userDrawn="1"/>
        </p:nvSpPr>
        <p:spPr>
          <a:xfrm>
            <a:off x="4715897" y="828884"/>
            <a:ext cx="4061631" cy="2677656"/>
          </a:xfrm>
          <a:prstGeom prst="rect">
            <a:avLst/>
          </a:prstGeom>
          <a:noFill/>
        </p:spPr>
        <p:txBody>
          <a:bodyPr wrap="square">
            <a:spAutoFit/>
          </a:bodyPr>
          <a:lstStyle/>
          <a:p>
            <a:pPr marL="0" indent="0">
              <a:buNone/>
            </a:pPr>
            <a:r>
              <a:rPr lang="en-US" sz="1400" dirty="0">
                <a:solidFill>
                  <a:schemeClr val="tx1"/>
                </a:solidFill>
              </a:rPr>
              <a:t>This presentation was produced with the support of the United States Agency for International Development (USAID) under the terms of the TB Data, Impact Assessment and Communications Hub (TB DIAH) Associate Award No. 7200AA18LA00007. </a:t>
            </a:r>
          </a:p>
          <a:p>
            <a:pPr marL="0" indent="0">
              <a:buNone/>
            </a:pPr>
            <a:br>
              <a:rPr lang="en-US" sz="1400" dirty="0">
                <a:solidFill>
                  <a:schemeClr val="tx1"/>
                </a:solidFill>
              </a:rPr>
            </a:br>
            <a:r>
              <a:rPr lang="en-US" sz="1400" dirty="0">
                <a:solidFill>
                  <a:schemeClr val="tx1"/>
                </a:solidFill>
              </a:rPr>
              <a:t>TB DIAH is implemented by the University of North Carolina at Chapel Hill, in partnership with John Snow, Inc. Views expressed are not necessarily those of USAID or the United States government.</a:t>
            </a:r>
          </a:p>
          <a:p>
            <a:pPr marL="0" indent="0">
              <a:buNone/>
            </a:pPr>
            <a:endParaRPr lang="en-US" sz="1400" dirty="0">
              <a:solidFill>
                <a:schemeClr val="tx1"/>
              </a:solidFill>
            </a:endParaRPr>
          </a:p>
          <a:p>
            <a:pPr marL="0" indent="0">
              <a:buNone/>
            </a:pPr>
            <a:r>
              <a:rPr lang="en-US" sz="1400" dirty="0">
                <a:solidFill>
                  <a:schemeClr val="tx1"/>
                </a:solidFill>
              </a:rPr>
              <a:t>PR-24-102d</a:t>
            </a:r>
          </a:p>
        </p:txBody>
      </p:sp>
      <p:grpSp>
        <p:nvGrpSpPr>
          <p:cNvPr id="5" name="Group 4">
            <a:extLst>
              <a:ext uri="{FF2B5EF4-FFF2-40B4-BE49-F238E27FC236}">
                <a16:creationId xmlns:a16="http://schemas.microsoft.com/office/drawing/2014/main" id="{C22BF95C-54D4-AECD-1DEA-1E1D3DDD3627}"/>
              </a:ext>
            </a:extLst>
          </p:cNvPr>
          <p:cNvGrpSpPr/>
          <p:nvPr userDrawn="1"/>
        </p:nvGrpSpPr>
        <p:grpSpPr>
          <a:xfrm>
            <a:off x="5383283" y="3609831"/>
            <a:ext cx="2509509" cy="1174042"/>
            <a:chOff x="6161126" y="3879080"/>
            <a:chExt cx="2509509" cy="1174042"/>
          </a:xfrm>
        </p:grpSpPr>
        <p:pic>
          <p:nvPicPr>
            <p:cNvPr id="6" name="Picture 5">
              <a:extLst>
                <a:ext uri="{FF2B5EF4-FFF2-40B4-BE49-F238E27FC236}">
                  <a16:creationId xmlns:a16="http://schemas.microsoft.com/office/drawing/2014/main" id="{EEBC8058-2BB5-CC7A-8F37-E351942D2E9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161126" y="3879080"/>
              <a:ext cx="1373149" cy="1174042"/>
            </a:xfrm>
            <a:prstGeom prst="rect">
              <a:avLst/>
            </a:prstGeom>
          </p:spPr>
        </p:pic>
        <p:pic>
          <p:nvPicPr>
            <p:cNvPr id="8" name="Picture 7" descr="Schematic&#10;&#10;Description automatically generated with low confidence">
              <a:extLst>
                <a:ext uri="{FF2B5EF4-FFF2-40B4-BE49-F238E27FC236}">
                  <a16:creationId xmlns:a16="http://schemas.microsoft.com/office/drawing/2014/main" id="{FF3E6F53-5D6B-ED72-289F-6AA6BCC1A26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64175" y="4115962"/>
              <a:ext cx="1006460" cy="777994"/>
            </a:xfrm>
            <a:prstGeom prst="rect">
              <a:avLst/>
            </a:prstGeom>
          </p:spPr>
        </p:pic>
      </p:grpSp>
      <p:pic>
        <p:nvPicPr>
          <p:cNvPr id="9" name="Picture 8" descr="Images of Empowerment, Kinshasa, DRC, May 2022,  CC BY-NC 4.0">
            <a:extLst>
              <a:ext uri="{FF2B5EF4-FFF2-40B4-BE49-F238E27FC236}">
                <a16:creationId xmlns:a16="http://schemas.microsoft.com/office/drawing/2014/main" id="{7A166109-9E1C-0F5C-380F-EEC37814225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7218" y="77363"/>
            <a:ext cx="4256284" cy="5030048"/>
          </a:xfrm>
          <a:prstGeom prst="rect">
            <a:avLst/>
          </a:prstGeom>
        </p:spPr>
      </p:pic>
    </p:spTree>
    <p:custDataLst>
      <p:tags r:id="rId1"/>
    </p:custDataLst>
    <p:extLst>
      <p:ext uri="{BB962C8B-B14F-4D97-AF65-F5344CB8AC3E}">
        <p14:creationId xmlns:p14="http://schemas.microsoft.com/office/powerpoint/2010/main" val="12245722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 TBDIAH &amp; USAI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2A535C-DE99-4391-A2C7-56935DEC83A3}"/>
              </a:ext>
            </a:extLst>
          </p:cNvPr>
          <p:cNvSpPr/>
          <p:nvPr userDrawn="1"/>
        </p:nvSpPr>
        <p:spPr>
          <a:xfrm>
            <a:off x="0" y="3703320"/>
            <a:ext cx="9144000" cy="14814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32BA06-BCC1-4C99-9A55-14F9A03DAEA8}"/>
              </a:ext>
            </a:extLst>
          </p:cNvPr>
          <p:cNvSpPr/>
          <p:nvPr userDrawn="1"/>
        </p:nvSpPr>
        <p:spPr>
          <a:xfrm>
            <a:off x="0" y="0"/>
            <a:ext cx="9144000" cy="3105013"/>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2" name="Title 1"/>
          <p:cNvSpPr>
            <a:spLocks noGrp="1"/>
          </p:cNvSpPr>
          <p:nvPr>
            <p:ph type="ctrTitle" hasCustomPrompt="1"/>
          </p:nvPr>
        </p:nvSpPr>
        <p:spPr>
          <a:xfrm>
            <a:off x="685800" y="1668255"/>
            <a:ext cx="4242188" cy="1143313"/>
          </a:xfrm>
          <a:prstGeom prst="rect">
            <a:avLst/>
          </a:prstGeom>
          <a:effectLst>
            <a:outerShdw blurRad="254000" dir="2700000" algn="tl" rotWithShape="0">
              <a:srgbClr val="000000">
                <a:alpha val="20000"/>
              </a:srgbClr>
            </a:outerShdw>
          </a:effectLst>
        </p:spPr>
        <p:txBody>
          <a:bodyPr anchor="b" anchorCtr="0">
            <a:noAutofit/>
          </a:bodyPr>
          <a:lstStyle>
            <a:lvl1pPr>
              <a:defRPr sz="32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799" y="3211234"/>
            <a:ext cx="7930041" cy="697513"/>
          </a:xfrm>
          <a:effectLst/>
        </p:spPr>
        <p:txBody>
          <a:bodyPr>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Logo&#10;&#10;Description automatically generated">
            <a:extLst>
              <a:ext uri="{FF2B5EF4-FFF2-40B4-BE49-F238E27FC236}">
                <a16:creationId xmlns:a16="http://schemas.microsoft.com/office/drawing/2014/main" id="{C4588D6D-3EF4-1254-C1FD-E9BB0AC7A18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8276" y="4011461"/>
            <a:ext cx="2369477" cy="1070599"/>
          </a:xfrm>
          <a:prstGeom prst="rect">
            <a:avLst/>
          </a:prstGeom>
        </p:spPr>
      </p:pic>
    </p:spTree>
    <p:custDataLst>
      <p:tags r:id="rId1"/>
    </p:custDataLst>
    <p:extLst>
      <p:ext uri="{BB962C8B-B14F-4D97-AF65-F5344CB8AC3E}">
        <p14:creationId xmlns:p14="http://schemas.microsoft.com/office/powerpoint/2010/main" val="371126520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B DIAH header">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3" name="Rectangle 2">
            <a:extLst>
              <a:ext uri="{FF2B5EF4-FFF2-40B4-BE49-F238E27FC236}">
                <a16:creationId xmlns:a16="http://schemas.microsoft.com/office/drawing/2014/main" id="{E95D5C8F-429F-45CA-85C7-AC878806C2C4}"/>
              </a:ext>
            </a:extLst>
          </p:cNvPr>
          <p:cNvSpPr/>
          <p:nvPr userDrawn="1"/>
        </p:nvSpPr>
        <p:spPr>
          <a:xfrm>
            <a:off x="0" y="0"/>
            <a:ext cx="9144000" cy="1177536"/>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24ABE7EA-2172-4FDE-82DF-6A2BB17EF70C}"/>
              </a:ext>
            </a:extLst>
          </p:cNvPr>
          <p:cNvSpPr>
            <a:spLocks noGrp="1"/>
          </p:cNvSpPr>
          <p:nvPr>
            <p:ph type="body" sz="quarter" idx="10"/>
          </p:nvPr>
        </p:nvSpPr>
        <p:spPr>
          <a:xfrm>
            <a:off x="594783" y="1377950"/>
            <a:ext cx="7454900" cy="2963863"/>
          </a:xfrm>
        </p:spPr>
        <p:txBody>
          <a:bodyPr>
            <a:normAutofit/>
          </a:bodyPr>
          <a:lstStyle>
            <a:lvl1pPr>
              <a:defRPr sz="2000">
                <a:solidFill>
                  <a:srgbClr val="4E4A49"/>
                </a:solidFill>
              </a:defRPr>
            </a:lvl1pPr>
            <a:lvl2pPr>
              <a:buSzPct val="90000"/>
              <a:defRPr sz="2000">
                <a:solidFill>
                  <a:srgbClr val="4E4A49"/>
                </a:solidFill>
              </a:defRPr>
            </a:lvl2pPr>
            <a:lvl4pPr marL="914400" indent="0">
              <a:buNone/>
              <a:defRPr/>
            </a:lvl4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3436987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view - Light Gray &amp; USAID Blu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0"/>
            <a:ext cx="9144000" cy="5089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3" name="Content Placeholder 2"/>
          <p:cNvSpPr>
            <a:spLocks noGrp="1"/>
          </p:cNvSpPr>
          <p:nvPr>
            <p:ph idx="1"/>
          </p:nvPr>
        </p:nvSpPr>
        <p:spPr>
          <a:xfrm>
            <a:off x="345507" y="773935"/>
            <a:ext cx="7772400" cy="3789355"/>
          </a:xfrm>
        </p:spPr>
        <p:txBody>
          <a:bodyPr>
            <a:normAutofit/>
          </a:bodyPr>
          <a:lstStyle>
            <a:lvl1pPr marL="230188" indent="-230188">
              <a:buSzPct val="90000"/>
              <a:buFont typeface="Wingdings" panose="05000000000000000000" pitchFamily="2" charset="2"/>
              <a:buChar char="§"/>
              <a:defRPr sz="2000">
                <a:solidFill>
                  <a:srgbClr val="4E4A49"/>
                </a:solidFill>
              </a:defRPr>
            </a:lvl1pPr>
            <a:lvl2pPr marL="684213" indent="-230188">
              <a:buSzPct val="90000"/>
              <a:buFont typeface="Wingdings" panose="05000000000000000000" pitchFamily="2" charset="2"/>
              <a:buChar char="ü"/>
              <a:defRPr sz="2000">
                <a:solidFill>
                  <a:srgbClr val="4E4A49"/>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345507" y="23617"/>
            <a:ext cx="7772400" cy="461665"/>
          </a:xfrm>
          <a:prstGeom prst="rect">
            <a:avLst/>
          </a:prstGeom>
        </p:spPr>
        <p:txBody>
          <a:bodyPr vert="horz" lIns="91440" tIns="45720" rIns="91440" bIns="45720" rtlCol="0" anchor="b" anchorCtr="0">
            <a:spAutoFit/>
          </a:bodyPr>
          <a:lstStyle>
            <a:lvl1pPr>
              <a:defRPr b="1">
                <a:solidFill>
                  <a:schemeClr val="tx2"/>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543393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verview Cover">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1"/>
            <a:ext cx="9144000" cy="518477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hasCustomPrompt="1"/>
          </p:nvPr>
        </p:nvSpPr>
        <p:spPr>
          <a:xfrm>
            <a:off x="1776219" y="1624747"/>
            <a:ext cx="5591561" cy="1077218"/>
          </a:xfrm>
          <a:prstGeom prst="rect">
            <a:avLst/>
          </a:prstGeom>
        </p:spPr>
        <p:txBody>
          <a:bodyPr vert="horz" wrap="square" lIns="91440" tIns="45720" rIns="91440" bIns="45720" rtlCol="0" anchor="b" anchorCtr="0">
            <a:spAutoFit/>
          </a:bodyPr>
          <a:lstStyle>
            <a:lvl1pPr algn="ctr">
              <a:defRPr sz="3200" b="0">
                <a:solidFill>
                  <a:schemeClr val="tx2"/>
                </a:solidFill>
              </a:defRPr>
            </a:lvl1pPr>
          </a:lstStyle>
          <a:p>
            <a:r>
              <a:rPr lang="en-US" dirty="0"/>
              <a:t>CLICK TO EDIT MASTER TITLE STYLE</a:t>
            </a:r>
          </a:p>
        </p:txBody>
      </p:sp>
      <p:grpSp>
        <p:nvGrpSpPr>
          <p:cNvPr id="6" name="Group 5">
            <a:extLst>
              <a:ext uri="{FF2B5EF4-FFF2-40B4-BE49-F238E27FC236}">
                <a16:creationId xmlns:a16="http://schemas.microsoft.com/office/drawing/2014/main" id="{D18E8ECA-F74C-43B2-5557-5EB539F8BE95}"/>
              </a:ext>
            </a:extLst>
          </p:cNvPr>
          <p:cNvGrpSpPr/>
          <p:nvPr userDrawn="1"/>
        </p:nvGrpSpPr>
        <p:grpSpPr>
          <a:xfrm>
            <a:off x="83820" y="48164"/>
            <a:ext cx="3935730" cy="1353369"/>
            <a:chOff x="83820" y="48164"/>
            <a:chExt cx="3935730" cy="1353369"/>
          </a:xfrm>
          <a:solidFill>
            <a:schemeClr val="accent3"/>
          </a:solidFill>
        </p:grpSpPr>
        <p:cxnSp>
          <p:nvCxnSpPr>
            <p:cNvPr id="7" name="Straight Connector 6">
              <a:extLst>
                <a:ext uri="{FF2B5EF4-FFF2-40B4-BE49-F238E27FC236}">
                  <a16:creationId xmlns:a16="http://schemas.microsoft.com/office/drawing/2014/main" id="{92C61230-82CB-11B2-5C75-9F36BC112BBF}"/>
                </a:ext>
              </a:extLst>
            </p:cNvPr>
            <p:cNvCxnSpPr/>
            <p:nvPr/>
          </p:nvCxnSpPr>
          <p:spPr>
            <a:xfrm>
              <a:off x="83820" y="361950"/>
              <a:ext cx="205740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D41DC62-5986-7228-96CF-371D9446799A}"/>
                </a:ext>
              </a:extLst>
            </p:cNvPr>
            <p:cNvCxnSpPr>
              <a:cxnSpLocks/>
            </p:cNvCxnSpPr>
            <p:nvPr/>
          </p:nvCxnSpPr>
          <p:spPr>
            <a:xfrm>
              <a:off x="83820" y="895350"/>
              <a:ext cx="393573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9E792155-DB76-B78F-0581-031FA37CB6EA}"/>
                </a:ext>
              </a:extLst>
            </p:cNvPr>
            <p:cNvSpPr/>
            <p:nvPr/>
          </p:nvSpPr>
          <p:spPr>
            <a:xfrm>
              <a:off x="3340419" y="716280"/>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B5A1BAA8-F076-7453-85EC-6B7EF2A6318B}"/>
                </a:ext>
              </a:extLst>
            </p:cNvPr>
            <p:cNvCxnSpPr>
              <a:cxnSpLocks/>
            </p:cNvCxnSpPr>
            <p:nvPr/>
          </p:nvCxnSpPr>
          <p:spPr>
            <a:xfrm>
              <a:off x="5372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0412784-493A-7326-9C8A-82FBE6A3FB4D}"/>
                </a:ext>
              </a:extLst>
            </p:cNvPr>
            <p:cNvCxnSpPr>
              <a:cxnSpLocks/>
            </p:cNvCxnSpPr>
            <p:nvPr/>
          </p:nvCxnSpPr>
          <p:spPr>
            <a:xfrm>
              <a:off x="1025843"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ED67908-5771-6BC1-161C-D905BBC2CFC9}"/>
                </a:ext>
              </a:extLst>
            </p:cNvPr>
            <p:cNvCxnSpPr>
              <a:cxnSpLocks/>
            </p:cNvCxnSpPr>
            <p:nvPr/>
          </p:nvCxnSpPr>
          <p:spPr>
            <a:xfrm>
              <a:off x="15278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3AEB99E8-ECD0-A69D-D1C2-5DBD0D53D598}"/>
                </a:ext>
              </a:extLst>
            </p:cNvPr>
            <p:cNvSpPr/>
            <p:nvPr/>
          </p:nvSpPr>
          <p:spPr>
            <a:xfrm>
              <a:off x="1379697" y="110054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30F68259-0486-35B2-7415-3C8B0AEA47EC}"/>
                </a:ext>
              </a:extLst>
            </p:cNvPr>
            <p:cNvSpPr/>
            <p:nvPr/>
          </p:nvSpPr>
          <p:spPr>
            <a:xfrm>
              <a:off x="875349" y="180979"/>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4E23B833-4439-3980-C346-9851D3AE257E}"/>
                </a:ext>
              </a:extLst>
            </p:cNvPr>
            <p:cNvSpPr/>
            <p:nvPr/>
          </p:nvSpPr>
          <p:spPr>
            <a:xfrm>
              <a:off x="1379697" y="47625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4076706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Divider or 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C7BCDE-EC8B-4901-A225-ECEE924B4489}"/>
              </a:ext>
            </a:extLst>
          </p:cNvPr>
          <p:cNvSpPr/>
          <p:nvPr userDrawn="1"/>
        </p:nvSpPr>
        <p:spPr>
          <a:xfrm>
            <a:off x="0" y="1"/>
            <a:ext cx="9263449" cy="51847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 name="Slide Number Placeholder 2">
            <a:extLst>
              <a:ext uri="{FF2B5EF4-FFF2-40B4-BE49-F238E27FC236}">
                <a16:creationId xmlns:a16="http://schemas.microsoft.com/office/drawing/2014/main" id="{1B1C748D-26B4-425D-BC3E-DEBD8DC5C7C8}"/>
              </a:ext>
            </a:extLst>
          </p:cNvPr>
          <p:cNvSpPr>
            <a:spLocks noGrp="1"/>
          </p:cNvSpPr>
          <p:nvPr>
            <p:ph type="sldNum" sz="quarter" idx="10"/>
          </p:nvPr>
        </p:nvSpPr>
        <p:spPr/>
        <p:txBody>
          <a:bodyPr/>
          <a:lstStyle>
            <a:lvl1pPr>
              <a:defRPr>
                <a:solidFill>
                  <a:schemeClr val="bg1"/>
                </a:solidFill>
              </a:defRPr>
            </a:lvl1pPr>
          </a:lstStyle>
          <a:p>
            <a:fld id="{42782948-4DBE-204D-AB9E-B65E067054AE}" type="slidenum">
              <a:rPr lang="en-US" smtClean="0"/>
              <a:pPr/>
              <a:t>‹#›</a:t>
            </a:fld>
            <a:endParaRPr lang="en-US"/>
          </a:p>
        </p:txBody>
      </p:sp>
      <p:sp>
        <p:nvSpPr>
          <p:cNvPr id="2" name="Title 1">
            <a:extLst>
              <a:ext uri="{FF2B5EF4-FFF2-40B4-BE49-F238E27FC236}">
                <a16:creationId xmlns:a16="http://schemas.microsoft.com/office/drawing/2014/main" id="{E90A131D-DBF0-4EE8-8ABE-3B17A094C45D}"/>
              </a:ext>
            </a:extLst>
          </p:cNvPr>
          <p:cNvSpPr>
            <a:spLocks noGrp="1"/>
          </p:cNvSpPr>
          <p:nvPr>
            <p:ph type="title" hasCustomPrompt="1"/>
          </p:nvPr>
        </p:nvSpPr>
        <p:spPr>
          <a:xfrm>
            <a:off x="745524" y="2095876"/>
            <a:ext cx="7772400" cy="646331"/>
          </a:xfrm>
        </p:spPr>
        <p:txBody>
          <a:bodyPr/>
          <a:lstStyle>
            <a:lvl1pPr algn="ctr">
              <a:defRPr sz="3600" b="1">
                <a:solidFill>
                  <a:schemeClr val="bg1"/>
                </a:solidFill>
              </a:defRPr>
            </a:lvl1pPr>
          </a:lstStyle>
          <a:p>
            <a:r>
              <a:rPr lang="en-US" dirty="0"/>
              <a:t>Section Divider</a:t>
            </a:r>
          </a:p>
        </p:txBody>
      </p:sp>
      <p:pic>
        <p:nvPicPr>
          <p:cNvPr id="6" name="Picture 5" descr="Chart&#10;&#10;Description automatically generated with low confidence">
            <a:extLst>
              <a:ext uri="{FF2B5EF4-FFF2-40B4-BE49-F238E27FC236}">
                <a16:creationId xmlns:a16="http://schemas.microsoft.com/office/drawing/2014/main" id="{D6833F3C-21CE-119C-EC2E-6AEED5A7818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605" y="48164"/>
            <a:ext cx="4194730" cy="1437640"/>
          </a:xfrm>
          <a:prstGeom prst="rect">
            <a:avLst/>
          </a:prstGeom>
        </p:spPr>
      </p:pic>
    </p:spTree>
    <p:custDataLst>
      <p:tags r:id="rId1"/>
    </p:custDataLst>
    <p:extLst>
      <p:ext uri="{BB962C8B-B14F-4D97-AF65-F5344CB8AC3E}">
        <p14:creationId xmlns:p14="http://schemas.microsoft.com/office/powerpoint/2010/main" val="265154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Tree>
    <p:custDataLst>
      <p:tags r:id="rId1"/>
    </p:custDataLst>
    <p:extLst>
      <p:ext uri="{BB962C8B-B14F-4D97-AF65-F5344CB8AC3E}">
        <p14:creationId xmlns:p14="http://schemas.microsoft.com/office/powerpoint/2010/main" val="1794657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 name="Rectangle 1">
            <a:extLst>
              <a:ext uri="{FF2B5EF4-FFF2-40B4-BE49-F238E27FC236}">
                <a16:creationId xmlns:a16="http://schemas.microsoft.com/office/drawing/2014/main" id="{B45445E6-EC22-DDEC-5730-2D3B5ED2098C}"/>
              </a:ext>
            </a:extLst>
          </p:cNvPr>
          <p:cNvSpPr/>
          <p:nvPr userDrawn="1"/>
        </p:nvSpPr>
        <p:spPr>
          <a:xfrm>
            <a:off x="0" y="4869180"/>
            <a:ext cx="9144000" cy="3155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1807035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B DIAH header">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3" name="Rectangle 2">
            <a:extLst>
              <a:ext uri="{FF2B5EF4-FFF2-40B4-BE49-F238E27FC236}">
                <a16:creationId xmlns:a16="http://schemas.microsoft.com/office/drawing/2014/main" id="{E95D5C8F-429F-45CA-85C7-AC878806C2C4}"/>
              </a:ext>
            </a:extLst>
          </p:cNvPr>
          <p:cNvSpPr/>
          <p:nvPr userDrawn="1"/>
        </p:nvSpPr>
        <p:spPr>
          <a:xfrm>
            <a:off x="0" y="0"/>
            <a:ext cx="9144000" cy="1177536"/>
          </a:xfrm>
          <a:prstGeom prst="rect">
            <a:avLst/>
          </a:prstGeom>
          <a:solidFill>
            <a:schemeClr val="accent5"/>
          </a:solidFill>
          <a:ln>
            <a:solidFill>
              <a:schemeClr val="accent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32570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2178611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698922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BDIAH Closin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AEEF0C-E37E-3982-F950-E704E2BEDDA0}"/>
              </a:ext>
            </a:extLst>
          </p:cNvPr>
          <p:cNvSpPr/>
          <p:nvPr userDrawn="1"/>
        </p:nvSpPr>
        <p:spPr>
          <a:xfrm>
            <a:off x="45530" y="4860359"/>
            <a:ext cx="9098470" cy="3322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2F91A849-B8C4-825F-D5B2-AE34BF592C21}"/>
              </a:ext>
            </a:extLst>
          </p:cNvPr>
          <p:cNvSpPr txBox="1"/>
          <p:nvPr userDrawn="1"/>
        </p:nvSpPr>
        <p:spPr>
          <a:xfrm>
            <a:off x="4715897" y="828884"/>
            <a:ext cx="4061631" cy="2246769"/>
          </a:xfrm>
          <a:prstGeom prst="rect">
            <a:avLst/>
          </a:prstGeom>
          <a:noFill/>
        </p:spPr>
        <p:txBody>
          <a:bodyPr wrap="square">
            <a:spAutoFit/>
          </a:bodyPr>
          <a:lstStyle/>
          <a:p>
            <a:pPr marL="0" indent="0">
              <a:buNone/>
            </a:pPr>
            <a:r>
              <a:rPr lang="en-US" sz="1400" dirty="0">
                <a:solidFill>
                  <a:schemeClr val="tx1"/>
                </a:solidFill>
              </a:rPr>
              <a:t>This presentation was produced with the support of the United States Agency for International Development (USAID) under the terms of the TB Data, Impact Assessment and Communications Hub (TB DIAH) Associate Award No. 7200AA18LA00007. </a:t>
            </a:r>
          </a:p>
          <a:p>
            <a:pPr marL="0" indent="0">
              <a:buNone/>
            </a:pPr>
            <a:br>
              <a:rPr lang="en-US" sz="1400" dirty="0">
                <a:solidFill>
                  <a:schemeClr val="tx1"/>
                </a:solidFill>
              </a:rPr>
            </a:br>
            <a:r>
              <a:rPr lang="en-US" sz="1400" dirty="0">
                <a:solidFill>
                  <a:schemeClr val="tx1"/>
                </a:solidFill>
              </a:rPr>
              <a:t>TB DIAH is implemented by the University of North Carolina at Chapel Hill, in partnership with John Snow, Inc. Views expressed are not necessarily those of USAID or the United States government.</a:t>
            </a:r>
          </a:p>
        </p:txBody>
      </p:sp>
      <p:sp>
        <p:nvSpPr>
          <p:cNvPr id="3" name="Rectangle 2">
            <a:extLst>
              <a:ext uri="{FF2B5EF4-FFF2-40B4-BE49-F238E27FC236}">
                <a16:creationId xmlns:a16="http://schemas.microsoft.com/office/drawing/2014/main" id="{18D8D4CA-9A47-2338-5D83-1EFE10051824}"/>
              </a:ext>
            </a:extLst>
          </p:cNvPr>
          <p:cNvSpPr/>
          <p:nvPr userDrawn="1"/>
        </p:nvSpPr>
        <p:spPr>
          <a:xfrm>
            <a:off x="5286375" y="3629025"/>
            <a:ext cx="2736318" cy="11548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E5EE7DB4-F0F2-56C8-3D93-B5F1BFAF500B}"/>
              </a:ext>
            </a:extLst>
          </p:cNvPr>
          <p:cNvGrpSpPr/>
          <p:nvPr userDrawn="1"/>
        </p:nvGrpSpPr>
        <p:grpSpPr>
          <a:xfrm>
            <a:off x="5383283" y="3609831"/>
            <a:ext cx="2509509" cy="1174042"/>
            <a:chOff x="6161126" y="3879080"/>
            <a:chExt cx="2509509" cy="1174042"/>
          </a:xfrm>
        </p:grpSpPr>
        <p:pic>
          <p:nvPicPr>
            <p:cNvPr id="5" name="Picture 4">
              <a:extLst>
                <a:ext uri="{FF2B5EF4-FFF2-40B4-BE49-F238E27FC236}">
                  <a16:creationId xmlns:a16="http://schemas.microsoft.com/office/drawing/2014/main" id="{AB5381C0-374D-9872-2826-AA072C7267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161126" y="3879080"/>
              <a:ext cx="1373149" cy="1174042"/>
            </a:xfrm>
            <a:prstGeom prst="rect">
              <a:avLst/>
            </a:prstGeom>
          </p:spPr>
        </p:pic>
        <p:pic>
          <p:nvPicPr>
            <p:cNvPr id="8" name="Picture 7" descr="Schematic&#10;&#10;Description automatically generated with low confidence">
              <a:extLst>
                <a:ext uri="{FF2B5EF4-FFF2-40B4-BE49-F238E27FC236}">
                  <a16:creationId xmlns:a16="http://schemas.microsoft.com/office/drawing/2014/main" id="{B3608918-3AAC-F6DE-6DE0-37ACCCDE10E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64175" y="4115962"/>
              <a:ext cx="1006460" cy="777994"/>
            </a:xfrm>
            <a:prstGeom prst="rect">
              <a:avLst/>
            </a:prstGeom>
          </p:spPr>
        </p:pic>
      </p:grpSp>
      <p:sp>
        <p:nvSpPr>
          <p:cNvPr id="6" name="Rectangle 5">
            <a:extLst>
              <a:ext uri="{FF2B5EF4-FFF2-40B4-BE49-F238E27FC236}">
                <a16:creationId xmlns:a16="http://schemas.microsoft.com/office/drawing/2014/main" id="{6E698B6A-BD5B-46AB-3AE5-87904EFFFCFA}"/>
              </a:ext>
            </a:extLst>
          </p:cNvPr>
          <p:cNvSpPr/>
          <p:nvPr userDrawn="1"/>
        </p:nvSpPr>
        <p:spPr>
          <a:xfrm>
            <a:off x="0" y="-34148"/>
            <a:ext cx="4477657" cy="5234099"/>
          </a:xfrm>
          <a:prstGeom prst="rect">
            <a:avLst/>
          </a:prstGeom>
          <a:solidFill>
            <a:srgbClr val="132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mages of Empowerment, Kinshasa, DRC, May 2022,  CC BY-NC 4.0">
            <a:extLst>
              <a:ext uri="{FF2B5EF4-FFF2-40B4-BE49-F238E27FC236}">
                <a16:creationId xmlns:a16="http://schemas.microsoft.com/office/drawing/2014/main" id="{FA6EFE1F-AF78-E901-46C1-7E3159E7B14E}"/>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5965" y="77363"/>
            <a:ext cx="4256284" cy="5030048"/>
          </a:xfrm>
          <a:prstGeom prst="rect">
            <a:avLst/>
          </a:prstGeom>
        </p:spPr>
      </p:pic>
    </p:spTree>
    <p:custDataLst>
      <p:tags r:id="rId1"/>
    </p:custDataLst>
    <p:extLst>
      <p:ext uri="{BB962C8B-B14F-4D97-AF65-F5344CB8AC3E}">
        <p14:creationId xmlns:p14="http://schemas.microsoft.com/office/powerpoint/2010/main" val="3442481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B DIAH header">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3" name="Rectangle 2">
            <a:extLst>
              <a:ext uri="{FF2B5EF4-FFF2-40B4-BE49-F238E27FC236}">
                <a16:creationId xmlns:a16="http://schemas.microsoft.com/office/drawing/2014/main" id="{E95D5C8F-429F-45CA-85C7-AC878806C2C4}"/>
              </a:ext>
            </a:extLst>
          </p:cNvPr>
          <p:cNvSpPr/>
          <p:nvPr userDrawn="1"/>
        </p:nvSpPr>
        <p:spPr>
          <a:xfrm>
            <a:off x="0" y="0"/>
            <a:ext cx="9144000" cy="1177536"/>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1715BF6-38CF-E564-CE9B-26A92C1C26FA}"/>
              </a:ext>
            </a:extLst>
          </p:cNvPr>
          <p:cNvSpPr txBox="1"/>
          <p:nvPr userDrawn="1"/>
        </p:nvSpPr>
        <p:spPr>
          <a:xfrm>
            <a:off x="2902285" y="75572"/>
            <a:ext cx="3339430" cy="338554"/>
          </a:xfrm>
          <a:prstGeom prst="rect">
            <a:avLst/>
          </a:prstGeom>
          <a:noFill/>
        </p:spPr>
        <p:txBody>
          <a:bodyPr wrap="square">
            <a:spAutoFit/>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mj-lt"/>
                <a:ea typeface="+mn-ea"/>
                <a:cs typeface="+mn-cs"/>
              </a:rPr>
              <a:t>CORE PLUS INDICATORS</a:t>
            </a:r>
          </a:p>
        </p:txBody>
      </p:sp>
    </p:spTree>
    <p:custDataLst>
      <p:tags r:id="rId1"/>
    </p:custDataLst>
    <p:extLst>
      <p:ext uri="{BB962C8B-B14F-4D97-AF65-F5344CB8AC3E}">
        <p14:creationId xmlns:p14="http://schemas.microsoft.com/office/powerpoint/2010/main" val="411929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B DIAH header">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3" name="Rectangle 2">
            <a:extLst>
              <a:ext uri="{FF2B5EF4-FFF2-40B4-BE49-F238E27FC236}">
                <a16:creationId xmlns:a16="http://schemas.microsoft.com/office/drawing/2014/main" id="{E95D5C8F-429F-45CA-85C7-AC878806C2C4}"/>
              </a:ext>
            </a:extLst>
          </p:cNvPr>
          <p:cNvSpPr/>
          <p:nvPr userDrawn="1"/>
        </p:nvSpPr>
        <p:spPr>
          <a:xfrm>
            <a:off x="0" y="0"/>
            <a:ext cx="9144000" cy="1177536"/>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CF10270-9E40-10DB-9C9A-AC2501CBB50B}"/>
              </a:ext>
            </a:extLst>
          </p:cNvPr>
          <p:cNvSpPr txBox="1"/>
          <p:nvPr userDrawn="1"/>
        </p:nvSpPr>
        <p:spPr>
          <a:xfrm>
            <a:off x="2902285" y="75572"/>
            <a:ext cx="3339430" cy="338554"/>
          </a:xfrm>
          <a:prstGeom prst="rect">
            <a:avLst/>
          </a:prstGeom>
          <a:noFill/>
        </p:spPr>
        <p:txBody>
          <a:bodyPr wrap="square">
            <a:spAutoFit/>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mj-lt"/>
                <a:ea typeface="+mn-ea"/>
                <a:cs typeface="+mn-cs"/>
              </a:rPr>
              <a:t>PROJECT LEVEL INDICATORS</a:t>
            </a:r>
          </a:p>
        </p:txBody>
      </p:sp>
    </p:spTree>
    <p:custDataLst>
      <p:tags r:id="rId1"/>
    </p:custDataLst>
    <p:extLst>
      <p:ext uri="{BB962C8B-B14F-4D97-AF65-F5344CB8AC3E}">
        <p14:creationId xmlns:p14="http://schemas.microsoft.com/office/powerpoint/2010/main" val="66731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B DIAH header">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3" name="Rectangle 2">
            <a:extLst>
              <a:ext uri="{FF2B5EF4-FFF2-40B4-BE49-F238E27FC236}">
                <a16:creationId xmlns:a16="http://schemas.microsoft.com/office/drawing/2014/main" id="{E95D5C8F-429F-45CA-85C7-AC878806C2C4}"/>
              </a:ext>
            </a:extLst>
          </p:cNvPr>
          <p:cNvSpPr/>
          <p:nvPr userDrawn="1"/>
        </p:nvSpPr>
        <p:spPr>
          <a:xfrm>
            <a:off x="0" y="0"/>
            <a:ext cx="9144000" cy="1177536"/>
          </a:xfrm>
          <a:prstGeom prst="rect">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C592CF7-75B9-3747-7066-0FE061BF593F}"/>
              </a:ext>
            </a:extLst>
          </p:cNvPr>
          <p:cNvSpPr txBox="1"/>
          <p:nvPr userDrawn="1"/>
        </p:nvSpPr>
        <p:spPr>
          <a:xfrm>
            <a:off x="2769402" y="83192"/>
            <a:ext cx="3605195" cy="338554"/>
          </a:xfrm>
          <a:prstGeom prst="rect">
            <a:avLst/>
          </a:prstGeom>
          <a:noFill/>
        </p:spPr>
        <p:txBody>
          <a:bodyPr wrap="square">
            <a:spAutoFit/>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mj-lt"/>
                <a:ea typeface="+mn-ea"/>
                <a:cs typeface="+mn-cs"/>
              </a:rPr>
              <a:t>NATIONAL LEVEL INDICATORS</a:t>
            </a:r>
          </a:p>
        </p:txBody>
      </p:sp>
    </p:spTree>
    <p:custDataLst>
      <p:tags r:id="rId1"/>
    </p:custDataLst>
    <p:extLst>
      <p:ext uri="{BB962C8B-B14F-4D97-AF65-F5344CB8AC3E}">
        <p14:creationId xmlns:p14="http://schemas.microsoft.com/office/powerpoint/2010/main" val="4059155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 - Light Gray &amp; USAID Blu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0"/>
            <a:ext cx="9144000" cy="5089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3" name="Content Placeholder 2"/>
          <p:cNvSpPr>
            <a:spLocks noGrp="1"/>
          </p:cNvSpPr>
          <p:nvPr>
            <p:ph idx="1"/>
          </p:nvPr>
        </p:nvSpPr>
        <p:spPr>
          <a:xfrm>
            <a:off x="345507" y="773935"/>
            <a:ext cx="7772400" cy="3789355"/>
          </a:xfrm>
        </p:spPr>
        <p:txBody>
          <a:bodyPr>
            <a:normAutofit/>
          </a:bodyPr>
          <a:lstStyle>
            <a:lvl1pPr marL="230188" indent="-230188">
              <a:buSzPct val="90000"/>
              <a:buFont typeface="Wingdings" panose="05000000000000000000" pitchFamily="2" charset="2"/>
              <a:buChar char="§"/>
              <a:defRPr sz="2000">
                <a:solidFill>
                  <a:srgbClr val="4E4A49"/>
                </a:solidFill>
              </a:defRPr>
            </a:lvl1pPr>
            <a:lvl2pPr marL="684213" indent="-230188">
              <a:buSzPct val="90000"/>
              <a:buFont typeface="Wingdings" panose="05000000000000000000" pitchFamily="2" charset="2"/>
              <a:buChar char="ü"/>
              <a:defRPr sz="2000">
                <a:solidFill>
                  <a:srgbClr val="4E4A49"/>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345507" y="23617"/>
            <a:ext cx="7772400" cy="461665"/>
          </a:xfrm>
          <a:prstGeom prst="rect">
            <a:avLst/>
          </a:prstGeom>
        </p:spPr>
        <p:txBody>
          <a:bodyPr vert="horz" lIns="91440" tIns="45720" rIns="91440" bIns="45720" rtlCol="0" anchor="b" anchorCtr="0">
            <a:spAutoFit/>
          </a:bodyPr>
          <a:lstStyle>
            <a:lvl1pPr>
              <a:defRPr b="1">
                <a:solidFill>
                  <a:schemeClr val="tx2"/>
                </a:solidFill>
              </a:defRPr>
            </a:lvl1pPr>
          </a:lstStyle>
          <a:p>
            <a:r>
              <a:rPr lang="en-US"/>
              <a:t>Click to edit Master title style</a:t>
            </a:r>
          </a:p>
        </p:txBody>
      </p:sp>
      <p:sp>
        <p:nvSpPr>
          <p:cNvPr id="10" name="Rectangle 9">
            <a:extLst>
              <a:ext uri="{FF2B5EF4-FFF2-40B4-BE49-F238E27FC236}">
                <a16:creationId xmlns:a16="http://schemas.microsoft.com/office/drawing/2014/main" id="{933F0412-DD9E-4CCC-B6E9-C0D0E7EAE8EA}"/>
              </a:ext>
            </a:extLst>
          </p:cNvPr>
          <p:cNvSpPr/>
          <p:nvPr userDrawn="1"/>
        </p:nvSpPr>
        <p:spPr>
          <a:xfrm>
            <a:off x="0" y="4920616"/>
            <a:ext cx="9144000" cy="2663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B8991B9-1B37-4685-B908-0126819A7AF4}"/>
              </a:ext>
            </a:extLst>
          </p:cNvPr>
          <p:cNvSpPr txBox="1"/>
          <p:nvPr userDrawn="1"/>
        </p:nvSpPr>
        <p:spPr>
          <a:xfrm>
            <a:off x="583714" y="4952672"/>
            <a:ext cx="4572000" cy="215444"/>
          </a:xfrm>
          <a:prstGeom prst="rect">
            <a:avLst/>
          </a:prstGeom>
          <a:noFill/>
        </p:spPr>
        <p:txBody>
          <a:bodyPr wrap="square">
            <a:spAutoFit/>
          </a:bodyPr>
          <a:lstStyle/>
          <a:p>
            <a:r>
              <a:rPr lang="en-US" sz="800" dirty="0">
                <a:solidFill>
                  <a:schemeClr val="accent3"/>
                </a:solidFill>
              </a:rPr>
              <a:t>Tuberculosis Data, Impact Assessment and Communications Hub (TB DIAH)</a:t>
            </a:r>
          </a:p>
        </p:txBody>
      </p:sp>
      <p:pic>
        <p:nvPicPr>
          <p:cNvPr id="4" name="Picture 3">
            <a:extLst>
              <a:ext uri="{FF2B5EF4-FFF2-40B4-BE49-F238E27FC236}">
                <a16:creationId xmlns:a16="http://schemas.microsoft.com/office/drawing/2014/main" id="{F1F1A863-7D47-A335-8D08-DA2EBB14B926}"/>
              </a:ext>
            </a:extLst>
          </p:cNvPr>
          <p:cNvPicPr>
            <a:picLocks noChangeAspect="1"/>
          </p:cNvPicPr>
          <p:nvPr userDrawn="1"/>
        </p:nvPicPr>
        <p:blipFill>
          <a:blip r:embed="rId3"/>
          <a:srcRect/>
          <a:stretch/>
        </p:blipFill>
        <p:spPr>
          <a:xfrm>
            <a:off x="15479" y="4916918"/>
            <a:ext cx="635089" cy="286951"/>
          </a:xfrm>
          <a:prstGeom prst="rect">
            <a:avLst/>
          </a:prstGeom>
        </p:spPr>
      </p:pic>
    </p:spTree>
    <p:custDataLst>
      <p:tags r:id="rId1"/>
    </p:custDataLst>
    <p:extLst>
      <p:ext uri="{BB962C8B-B14F-4D97-AF65-F5344CB8AC3E}">
        <p14:creationId xmlns:p14="http://schemas.microsoft.com/office/powerpoint/2010/main" val="3921969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view Cover">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1"/>
            <a:ext cx="9144000" cy="518477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hasCustomPrompt="1"/>
          </p:nvPr>
        </p:nvSpPr>
        <p:spPr>
          <a:xfrm>
            <a:off x="1776219" y="1624747"/>
            <a:ext cx="5591561" cy="1077218"/>
          </a:xfrm>
          <a:prstGeom prst="rect">
            <a:avLst/>
          </a:prstGeom>
        </p:spPr>
        <p:txBody>
          <a:bodyPr vert="horz" wrap="square" lIns="91440" tIns="45720" rIns="91440" bIns="45720" rtlCol="0" anchor="b" anchorCtr="0">
            <a:spAutoFit/>
          </a:bodyPr>
          <a:lstStyle>
            <a:lvl1pPr algn="ctr">
              <a:defRPr sz="3200" b="0">
                <a:solidFill>
                  <a:schemeClr val="tx2"/>
                </a:solidFill>
              </a:defRPr>
            </a:lvl1pPr>
          </a:lstStyle>
          <a:p>
            <a:r>
              <a:rPr lang="en-US"/>
              <a:t>CLICK TO EDIT MASTER TITLE STYLE</a:t>
            </a:r>
          </a:p>
        </p:txBody>
      </p:sp>
      <p:grpSp>
        <p:nvGrpSpPr>
          <p:cNvPr id="6" name="Group 5">
            <a:extLst>
              <a:ext uri="{FF2B5EF4-FFF2-40B4-BE49-F238E27FC236}">
                <a16:creationId xmlns:a16="http://schemas.microsoft.com/office/drawing/2014/main" id="{D18E8ECA-F74C-43B2-5557-5EB539F8BE95}"/>
              </a:ext>
            </a:extLst>
          </p:cNvPr>
          <p:cNvGrpSpPr/>
          <p:nvPr userDrawn="1"/>
        </p:nvGrpSpPr>
        <p:grpSpPr>
          <a:xfrm>
            <a:off x="83820" y="48164"/>
            <a:ext cx="3935730" cy="1353369"/>
            <a:chOff x="83820" y="48164"/>
            <a:chExt cx="3935730" cy="1353369"/>
          </a:xfrm>
          <a:solidFill>
            <a:schemeClr val="accent3"/>
          </a:solidFill>
        </p:grpSpPr>
        <p:cxnSp>
          <p:nvCxnSpPr>
            <p:cNvPr id="7" name="Straight Connector 6">
              <a:extLst>
                <a:ext uri="{FF2B5EF4-FFF2-40B4-BE49-F238E27FC236}">
                  <a16:creationId xmlns:a16="http://schemas.microsoft.com/office/drawing/2014/main" id="{92C61230-82CB-11B2-5C75-9F36BC112BBF}"/>
                </a:ext>
              </a:extLst>
            </p:cNvPr>
            <p:cNvCxnSpPr/>
            <p:nvPr/>
          </p:nvCxnSpPr>
          <p:spPr>
            <a:xfrm>
              <a:off x="83820" y="361950"/>
              <a:ext cx="205740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D41DC62-5986-7228-96CF-371D9446799A}"/>
                </a:ext>
              </a:extLst>
            </p:cNvPr>
            <p:cNvCxnSpPr>
              <a:cxnSpLocks/>
            </p:cNvCxnSpPr>
            <p:nvPr/>
          </p:nvCxnSpPr>
          <p:spPr>
            <a:xfrm>
              <a:off x="83820" y="895350"/>
              <a:ext cx="393573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9E792155-DB76-B78F-0581-031FA37CB6EA}"/>
                </a:ext>
              </a:extLst>
            </p:cNvPr>
            <p:cNvSpPr/>
            <p:nvPr/>
          </p:nvSpPr>
          <p:spPr>
            <a:xfrm>
              <a:off x="3340419" y="716280"/>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0" name="Straight Connector 9">
              <a:extLst>
                <a:ext uri="{FF2B5EF4-FFF2-40B4-BE49-F238E27FC236}">
                  <a16:creationId xmlns:a16="http://schemas.microsoft.com/office/drawing/2014/main" id="{B5A1BAA8-F076-7453-85EC-6B7EF2A6318B}"/>
                </a:ext>
              </a:extLst>
            </p:cNvPr>
            <p:cNvCxnSpPr>
              <a:cxnSpLocks/>
            </p:cNvCxnSpPr>
            <p:nvPr/>
          </p:nvCxnSpPr>
          <p:spPr>
            <a:xfrm>
              <a:off x="5372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0412784-493A-7326-9C8A-82FBE6A3FB4D}"/>
                </a:ext>
              </a:extLst>
            </p:cNvPr>
            <p:cNvCxnSpPr>
              <a:cxnSpLocks/>
            </p:cNvCxnSpPr>
            <p:nvPr/>
          </p:nvCxnSpPr>
          <p:spPr>
            <a:xfrm>
              <a:off x="1025843"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ED67908-5771-6BC1-161C-D905BBC2CFC9}"/>
                </a:ext>
              </a:extLst>
            </p:cNvPr>
            <p:cNvCxnSpPr>
              <a:cxnSpLocks/>
            </p:cNvCxnSpPr>
            <p:nvPr/>
          </p:nvCxnSpPr>
          <p:spPr>
            <a:xfrm>
              <a:off x="15278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3AEB99E8-ECD0-A69D-D1C2-5DBD0D53D598}"/>
                </a:ext>
              </a:extLst>
            </p:cNvPr>
            <p:cNvSpPr/>
            <p:nvPr/>
          </p:nvSpPr>
          <p:spPr>
            <a:xfrm>
              <a:off x="1379697" y="110054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30F68259-0486-35B2-7415-3C8B0AEA47EC}"/>
                </a:ext>
              </a:extLst>
            </p:cNvPr>
            <p:cNvSpPr/>
            <p:nvPr/>
          </p:nvSpPr>
          <p:spPr>
            <a:xfrm>
              <a:off x="875349" y="180979"/>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4E23B833-4439-3980-C346-9851D3AE257E}"/>
                </a:ext>
              </a:extLst>
            </p:cNvPr>
            <p:cNvSpPr/>
            <p:nvPr/>
          </p:nvSpPr>
          <p:spPr>
            <a:xfrm>
              <a:off x="1379697" y="47625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custDataLst>
      <p:tags r:id="rId1"/>
    </p:custDataLst>
    <p:extLst>
      <p:ext uri="{BB962C8B-B14F-4D97-AF65-F5344CB8AC3E}">
        <p14:creationId xmlns:p14="http://schemas.microsoft.com/office/powerpoint/2010/main" val="33742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Divider or 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C7BCDE-EC8B-4901-A225-ECEE924B4489}"/>
              </a:ext>
            </a:extLst>
          </p:cNvPr>
          <p:cNvSpPr/>
          <p:nvPr userDrawn="1"/>
        </p:nvSpPr>
        <p:spPr>
          <a:xfrm>
            <a:off x="0" y="1"/>
            <a:ext cx="9263449" cy="51847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 name="Slide Number Placeholder 2">
            <a:extLst>
              <a:ext uri="{FF2B5EF4-FFF2-40B4-BE49-F238E27FC236}">
                <a16:creationId xmlns:a16="http://schemas.microsoft.com/office/drawing/2014/main" id="{1B1C748D-26B4-425D-BC3E-DEBD8DC5C7C8}"/>
              </a:ext>
            </a:extLst>
          </p:cNvPr>
          <p:cNvSpPr>
            <a:spLocks noGrp="1"/>
          </p:cNvSpPr>
          <p:nvPr>
            <p:ph type="sldNum" sz="quarter" idx="10"/>
          </p:nvPr>
        </p:nvSpPr>
        <p:spPr/>
        <p:txBody>
          <a:bodyPr/>
          <a:lstStyle>
            <a:lvl1pPr>
              <a:defRPr>
                <a:solidFill>
                  <a:schemeClr val="bg1"/>
                </a:solidFill>
              </a:defRPr>
            </a:lvl1pPr>
          </a:lstStyle>
          <a:p>
            <a:fld id="{42782948-4DBE-204D-AB9E-B65E067054AE}" type="slidenum">
              <a:rPr lang="en-US" smtClean="0"/>
              <a:pPr/>
              <a:t>‹#›</a:t>
            </a:fld>
            <a:endParaRPr lang="en-US"/>
          </a:p>
        </p:txBody>
      </p:sp>
      <p:sp>
        <p:nvSpPr>
          <p:cNvPr id="2" name="Title 1">
            <a:extLst>
              <a:ext uri="{FF2B5EF4-FFF2-40B4-BE49-F238E27FC236}">
                <a16:creationId xmlns:a16="http://schemas.microsoft.com/office/drawing/2014/main" id="{E90A131D-DBF0-4EE8-8ABE-3B17A094C45D}"/>
              </a:ext>
            </a:extLst>
          </p:cNvPr>
          <p:cNvSpPr>
            <a:spLocks noGrp="1"/>
          </p:cNvSpPr>
          <p:nvPr>
            <p:ph type="title" hasCustomPrompt="1"/>
          </p:nvPr>
        </p:nvSpPr>
        <p:spPr>
          <a:xfrm>
            <a:off x="745524" y="2095876"/>
            <a:ext cx="7772400" cy="646331"/>
          </a:xfrm>
        </p:spPr>
        <p:txBody>
          <a:bodyPr/>
          <a:lstStyle>
            <a:lvl1pPr algn="ctr">
              <a:defRPr sz="3600" b="1">
                <a:solidFill>
                  <a:schemeClr val="bg1"/>
                </a:solidFill>
              </a:defRPr>
            </a:lvl1pPr>
          </a:lstStyle>
          <a:p>
            <a:r>
              <a:rPr lang="en-US"/>
              <a:t>Section Divider</a:t>
            </a:r>
          </a:p>
        </p:txBody>
      </p:sp>
      <p:pic>
        <p:nvPicPr>
          <p:cNvPr id="6" name="Picture 5" descr="Chart&#10;&#10;Description automatically generated with low confidence">
            <a:extLst>
              <a:ext uri="{FF2B5EF4-FFF2-40B4-BE49-F238E27FC236}">
                <a16:creationId xmlns:a16="http://schemas.microsoft.com/office/drawing/2014/main" id="{D6833F3C-21CE-119C-EC2E-6AEED5A78188}"/>
              </a:ext>
            </a:extLst>
          </p:cNvPr>
          <p:cNvPicPr>
            <a:picLocks noChangeAspect="1"/>
          </p:cNvPicPr>
          <p:nvPr userDrawn="1"/>
        </p:nvPicPr>
        <p:blipFill rotWithShape="1">
          <a:blip r:embed="rId3"/>
          <a:srcRect t="13833" b="2665"/>
          <a:stretch/>
        </p:blipFill>
        <p:spPr>
          <a:xfrm>
            <a:off x="9605" y="48164"/>
            <a:ext cx="4194730" cy="1437640"/>
          </a:xfrm>
          <a:prstGeom prst="rect">
            <a:avLst/>
          </a:prstGeom>
        </p:spPr>
      </p:pic>
    </p:spTree>
    <p:custDataLst>
      <p:tags r:id="rId1"/>
    </p:custDataLst>
    <p:extLst>
      <p:ext uri="{BB962C8B-B14F-4D97-AF65-F5344CB8AC3E}">
        <p14:creationId xmlns:p14="http://schemas.microsoft.com/office/powerpoint/2010/main" val="2157859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 name="Rectangle 1">
            <a:extLst>
              <a:ext uri="{FF2B5EF4-FFF2-40B4-BE49-F238E27FC236}">
                <a16:creationId xmlns:a16="http://schemas.microsoft.com/office/drawing/2014/main" id="{B45445E6-EC22-DDEC-5730-2D3B5ED2098C}"/>
              </a:ext>
            </a:extLst>
          </p:cNvPr>
          <p:cNvSpPr/>
          <p:nvPr userDrawn="1"/>
        </p:nvSpPr>
        <p:spPr>
          <a:xfrm>
            <a:off x="0" y="4869180"/>
            <a:ext cx="9144000" cy="3155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249323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7.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ags" Target="../tags/tag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5507" y="708008"/>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6858000" y="4933030"/>
            <a:ext cx="2133600" cy="215444"/>
          </a:xfrm>
          <a:prstGeom prst="rect">
            <a:avLst/>
          </a:prstGeom>
        </p:spPr>
        <p:txBody>
          <a:bodyPr vert="horz" lIns="91440" tIns="45720" rIns="91440" bIns="45720" rtlCol="0" anchor="ctr">
            <a:spAutoFit/>
          </a:bodyPr>
          <a:lstStyle>
            <a:lvl1pPr algn="r">
              <a:defRPr sz="8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5" name="Title Placeholder 1">
            <a:extLst>
              <a:ext uri="{FF2B5EF4-FFF2-40B4-BE49-F238E27FC236}">
                <a16:creationId xmlns:a16="http://schemas.microsoft.com/office/drawing/2014/main" id="{416F3400-DD22-4B3C-85B3-BD1E581EE38A}"/>
              </a:ext>
            </a:extLst>
          </p:cNvPr>
          <p:cNvSpPr>
            <a:spLocks noGrp="1"/>
          </p:cNvSpPr>
          <p:nvPr>
            <p:ph type="title"/>
          </p:nvPr>
        </p:nvSpPr>
        <p:spPr>
          <a:xfrm>
            <a:off x="345507" y="31535"/>
            <a:ext cx="7772400" cy="461665"/>
          </a:xfrm>
          <a:prstGeom prst="rect">
            <a:avLst/>
          </a:prstGeom>
        </p:spPr>
        <p:txBody>
          <a:bodyPr vert="horz" lIns="91440" tIns="45720" rIns="91440" bIns="45720" rtlCol="0" anchor="b" anchorCtr="0">
            <a:spAutoFit/>
          </a:bodyPr>
          <a:lstStyle/>
          <a:p>
            <a:r>
              <a:rPr lang="en-US"/>
              <a:t>Click to edit Master title style</a:t>
            </a:r>
          </a:p>
        </p:txBody>
      </p:sp>
    </p:spTree>
    <p:custDataLst>
      <p:tags r:id="rId14"/>
    </p:custDataLst>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778" r:id="rId2"/>
    <p:sldLayoutId id="2147483789" r:id="rId3"/>
    <p:sldLayoutId id="2147483790" r:id="rId4"/>
    <p:sldLayoutId id="2147483791" r:id="rId5"/>
    <p:sldLayoutId id="2147483769" r:id="rId6"/>
    <p:sldLayoutId id="2147483779" r:id="rId7"/>
    <p:sldLayoutId id="2147483755" r:id="rId8"/>
    <p:sldLayoutId id="2147483783" r:id="rId9"/>
    <p:sldLayoutId id="2147483781" r:id="rId10"/>
    <p:sldLayoutId id="2147483754" r:id="rId11"/>
    <p:sldLayoutId id="2147483753" r:id="rId12"/>
  </p:sldLayoutIdLst>
  <p:hf hdr="0"/>
  <p:txStyles>
    <p:titleStyle>
      <a:lvl1pPr algn="l" defTabSz="457200" rtl="0" eaLnBrk="1" latinLnBrk="0" hangingPunct="1">
        <a:spcBef>
          <a:spcPct val="0"/>
        </a:spcBef>
        <a:buNone/>
        <a:defRPr sz="2400" b="0" i="0" kern="1200">
          <a:solidFill>
            <a:schemeClr val="tx1">
              <a:lumMod val="50000"/>
              <a:lumOff val="50000"/>
            </a:schemeClr>
          </a:solidFill>
          <a:latin typeface="+mj-lt"/>
          <a:ea typeface="+mj-ea"/>
          <a:cs typeface="Gill Sans MT"/>
        </a:defRPr>
      </a:lvl1pPr>
    </p:titleStyle>
    <p:body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3F0412-DD9E-4CCC-B6E9-C0D0E7EAE8EA}"/>
              </a:ext>
            </a:extLst>
          </p:cNvPr>
          <p:cNvSpPr/>
          <p:nvPr userDrawn="1"/>
        </p:nvSpPr>
        <p:spPr>
          <a:xfrm>
            <a:off x="0" y="4920616"/>
            <a:ext cx="9144000" cy="2663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45507" y="708008"/>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858000" y="4933030"/>
            <a:ext cx="2133600" cy="215444"/>
          </a:xfrm>
          <a:prstGeom prst="rect">
            <a:avLst/>
          </a:prstGeom>
        </p:spPr>
        <p:txBody>
          <a:bodyPr vert="horz" lIns="91440" tIns="45720" rIns="91440" bIns="45720" rtlCol="0" anchor="ctr">
            <a:spAutoFit/>
          </a:bodyPr>
          <a:lstStyle>
            <a:lvl1pPr algn="r">
              <a:defRPr sz="8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5" name="Title Placeholder 1">
            <a:extLst>
              <a:ext uri="{FF2B5EF4-FFF2-40B4-BE49-F238E27FC236}">
                <a16:creationId xmlns:a16="http://schemas.microsoft.com/office/drawing/2014/main" id="{416F3400-DD22-4B3C-85B3-BD1E581EE38A}"/>
              </a:ext>
            </a:extLst>
          </p:cNvPr>
          <p:cNvSpPr>
            <a:spLocks noGrp="1"/>
          </p:cNvSpPr>
          <p:nvPr>
            <p:ph type="title"/>
          </p:nvPr>
        </p:nvSpPr>
        <p:spPr>
          <a:xfrm>
            <a:off x="345507" y="31535"/>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Box 12">
            <a:extLst>
              <a:ext uri="{FF2B5EF4-FFF2-40B4-BE49-F238E27FC236}">
                <a16:creationId xmlns:a16="http://schemas.microsoft.com/office/drawing/2014/main" id="{6B8991B9-1B37-4685-B908-0126819A7AF4}"/>
              </a:ext>
            </a:extLst>
          </p:cNvPr>
          <p:cNvSpPr txBox="1"/>
          <p:nvPr userDrawn="1"/>
        </p:nvSpPr>
        <p:spPr>
          <a:xfrm>
            <a:off x="583714" y="4952672"/>
            <a:ext cx="4572000" cy="215444"/>
          </a:xfrm>
          <a:prstGeom prst="rect">
            <a:avLst/>
          </a:prstGeom>
          <a:noFill/>
        </p:spPr>
        <p:txBody>
          <a:bodyPr wrap="square">
            <a:spAutoFit/>
          </a:bodyPr>
          <a:lstStyle/>
          <a:p>
            <a:r>
              <a:rPr lang="en-US" sz="800" dirty="0">
                <a:solidFill>
                  <a:schemeClr val="accent3"/>
                </a:solidFill>
              </a:rPr>
              <a:t>Tuberculosis Data, Impact Assessment and Communications Hub (TB DIAH)</a:t>
            </a:r>
          </a:p>
        </p:txBody>
      </p:sp>
      <p:pic>
        <p:nvPicPr>
          <p:cNvPr id="14" name="Picture 13" descr="A picture containing diagram&#10;&#10;Description automatically generated">
            <a:extLst>
              <a:ext uri="{FF2B5EF4-FFF2-40B4-BE49-F238E27FC236}">
                <a16:creationId xmlns:a16="http://schemas.microsoft.com/office/drawing/2014/main" id="{16215E6F-BDBF-417F-AB65-8E5C4FD72582}"/>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92813" y="4999164"/>
            <a:ext cx="176656" cy="147401"/>
          </a:xfrm>
          <a:prstGeom prst="rect">
            <a:avLst/>
          </a:prstGeom>
        </p:spPr>
      </p:pic>
      <p:pic>
        <p:nvPicPr>
          <p:cNvPr id="4" name="Picture 3" descr="Logo&#10;&#10;Description automatically generated">
            <a:extLst>
              <a:ext uri="{FF2B5EF4-FFF2-40B4-BE49-F238E27FC236}">
                <a16:creationId xmlns:a16="http://schemas.microsoft.com/office/drawing/2014/main" id="{F1F1A863-7D47-A335-8D08-DA2EBB14B926}"/>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8459" y="4909132"/>
            <a:ext cx="330028" cy="282174"/>
          </a:xfrm>
          <a:prstGeom prst="rect">
            <a:avLst/>
          </a:prstGeom>
        </p:spPr>
      </p:pic>
    </p:spTree>
    <p:custDataLst>
      <p:tags r:id="rId12"/>
    </p:custDataLst>
    <p:extLst>
      <p:ext uri="{BB962C8B-B14F-4D97-AF65-F5344CB8AC3E}">
        <p14:creationId xmlns:p14="http://schemas.microsoft.com/office/powerpoint/2010/main" val="2328049251"/>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Lst>
  <p:hf hdr="0"/>
  <p:txStyles>
    <p:titleStyle>
      <a:lvl1pPr algn="l" defTabSz="457200" rtl="0" eaLnBrk="1" latinLnBrk="0" hangingPunct="1">
        <a:spcBef>
          <a:spcPct val="0"/>
        </a:spcBef>
        <a:buNone/>
        <a:defRPr sz="2400" b="0" i="0" kern="1200">
          <a:solidFill>
            <a:schemeClr val="tx1">
              <a:lumMod val="50000"/>
              <a:lumOff val="50000"/>
            </a:schemeClr>
          </a:solidFill>
          <a:latin typeface="+mj-lt"/>
          <a:ea typeface="+mj-ea"/>
          <a:cs typeface="Gill Sans MT"/>
        </a:defRPr>
      </a:lvl1pPr>
    </p:titleStyle>
    <p:body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3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3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3.png"/><Relationship Id="rId2" Type="http://schemas.openxmlformats.org/officeDocument/2006/relationships/slideLayout" Target="../slideLayouts/slideLayout9.xml"/><Relationship Id="rId1" Type="http://schemas.openxmlformats.org/officeDocument/2006/relationships/tags" Target="../tags/tag4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4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4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4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4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45.xml"/><Relationship Id="rId5" Type="http://schemas.openxmlformats.org/officeDocument/2006/relationships/image" Target="../media/image10.png"/><Relationship Id="rId4" Type="http://schemas.openxmlformats.org/officeDocument/2006/relationships/hyperlink" Target="https://tbksp.org/en/node/617"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46.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47.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48.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49.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50.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2.png"/><Relationship Id="rId2" Type="http://schemas.openxmlformats.org/officeDocument/2006/relationships/slideLayout" Target="../slideLayouts/slideLayout9.xml"/><Relationship Id="rId1" Type="http://schemas.openxmlformats.org/officeDocument/2006/relationships/tags" Target="../tags/tag51.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5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53.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54.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2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55.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56.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57.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58.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59.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60.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61.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6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63.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6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3.png"/><Relationship Id="rId2" Type="http://schemas.openxmlformats.org/officeDocument/2006/relationships/slideLayout" Target="../slideLayouts/slideLayout9.xml"/><Relationship Id="rId1" Type="http://schemas.openxmlformats.org/officeDocument/2006/relationships/tags" Target="../tags/tag2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microsoft.com/office/2018/10/relationships/comments" Target="../comments/modernComment_206_B0DA2A45.xml"/><Relationship Id="rId2" Type="http://schemas.openxmlformats.org/officeDocument/2006/relationships/slideLayout" Target="../slideLayouts/slideLayout15.xml"/><Relationship Id="rId1" Type="http://schemas.openxmlformats.org/officeDocument/2006/relationships/tags" Target="../tags/tag65.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66.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67.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6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tags" Target="../tags/tag6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70.xml"/><Relationship Id="rId4" Type="http://schemas.openxmlformats.org/officeDocument/2006/relationships/chart" Target="../charts/chart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71.xml"/><Relationship Id="rId5" Type="http://schemas.openxmlformats.org/officeDocument/2006/relationships/image" Target="../media/image25.png"/><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72.xml"/><Relationship Id="rId5" Type="http://schemas.openxmlformats.org/officeDocument/2006/relationships/image" Target="../media/image27.png"/><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73.xml"/><Relationship Id="rId5" Type="http://schemas.openxmlformats.org/officeDocument/2006/relationships/image" Target="../media/image29.png"/><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74.xml"/><Relationship Id="rId5" Type="http://schemas.openxmlformats.org/officeDocument/2006/relationships/image" Target="../media/image29.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slide" Target="slide9.xml"/><Relationship Id="rId3" Type="http://schemas.openxmlformats.org/officeDocument/2006/relationships/notesSlide" Target="../notesSlides/notesSlide5.xml"/><Relationship Id="rId7" Type="http://schemas.openxmlformats.org/officeDocument/2006/relationships/image" Target="../media/image16.png"/><Relationship Id="rId12" Type="http://schemas.openxmlformats.org/officeDocument/2006/relationships/slide" Target="slide10.xml"/><Relationship Id="rId2" Type="http://schemas.openxmlformats.org/officeDocument/2006/relationships/slideLayout" Target="../slideLayouts/slideLayout9.xml"/><Relationship Id="rId1" Type="http://schemas.openxmlformats.org/officeDocument/2006/relationships/tags" Target="../tags/tag30.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slide" Target="slide11.xml"/><Relationship Id="rId4" Type="http://schemas.microsoft.com/office/2018/10/relationships/comments" Target="../comments/modernComment_106_0.xml"/><Relationship Id="rId9" Type="http://schemas.openxmlformats.org/officeDocument/2006/relationships/image" Target="../media/image18.jpeg"/><Relationship Id="rId14" Type="http://schemas.openxmlformats.org/officeDocument/2006/relationships/slide" Target="slide8.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75.xml"/><Relationship Id="rId5" Type="http://schemas.openxmlformats.org/officeDocument/2006/relationships/image" Target="../media/image32.png"/><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76.xml"/><Relationship Id="rId5" Type="http://schemas.openxmlformats.org/officeDocument/2006/relationships/image" Target="../media/image34.png"/><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77.xml"/><Relationship Id="rId5" Type="http://schemas.openxmlformats.org/officeDocument/2006/relationships/image" Target="../media/image36.png"/><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78.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hyperlink" Target="https://www.tbdiah.org/wp-content/uploads/2024/03/PBMEF-Indicator-Matrix-Final-13March2024.xlsx" TargetMode="Externa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8.xml"/><Relationship Id="rId1" Type="http://schemas.openxmlformats.org/officeDocument/2006/relationships/tags" Target="../tags/tag79.xml"/></Relationships>
</file>

<file path=ppt/slides/_rels/slide5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notesSlide" Target="../notesSlides/notesSlide46.xml"/><Relationship Id="rId7" Type="http://schemas.openxmlformats.org/officeDocument/2006/relationships/image" Target="../media/image37.png"/><Relationship Id="rId2" Type="http://schemas.openxmlformats.org/officeDocument/2006/relationships/slideLayout" Target="../slideLayouts/slideLayout6.xml"/><Relationship Id="rId1" Type="http://schemas.openxmlformats.org/officeDocument/2006/relationships/tags" Target="../tags/tag80.xml"/><Relationship Id="rId6" Type="http://schemas.openxmlformats.org/officeDocument/2006/relationships/hyperlink" Target="http://hub.tbdiah.org/" TargetMode="External"/><Relationship Id="rId5" Type="http://schemas.openxmlformats.org/officeDocument/2006/relationships/hyperlink" Target="https://www.tbdiah.org/assessments/pbmef" TargetMode="External"/><Relationship Id="rId4" Type="http://schemas.openxmlformats.org/officeDocument/2006/relationships/hyperlink" Target="http://www.tbdiah.org/" TargetMode="External"/><Relationship Id="rId9" Type="http://schemas.openxmlformats.org/officeDocument/2006/relationships/hyperlink" Target="https://training.tbdiah.org/"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40.svg"/><Relationship Id="rId2" Type="http://schemas.openxmlformats.org/officeDocument/2006/relationships/slideLayout" Target="../slideLayouts/slideLayout6.xml"/><Relationship Id="rId1" Type="http://schemas.openxmlformats.org/officeDocument/2006/relationships/tags" Target="../tags/tag81.xml"/><Relationship Id="rId6" Type="http://schemas.openxmlformats.org/officeDocument/2006/relationships/image" Target="../media/image39.png"/><Relationship Id="rId5" Type="http://schemas.openxmlformats.org/officeDocument/2006/relationships/hyperlink" Target="mailto:roser@unc.edu" TargetMode="External"/><Relationship Id="rId4" Type="http://schemas.openxmlformats.org/officeDocument/2006/relationships/hyperlink" Target="mailto:sahmedov@usaid.gov" TargetMode="Externa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image" Target="../media/image21.png"/><Relationship Id="rId5" Type="http://schemas.openxmlformats.org/officeDocument/2006/relationships/image" Target="../media/image20.png"/><Relationship Id="rId4" Type="http://schemas.microsoft.com/office/2018/10/relationships/comments" Target="../comments/modernComment_28C_EB9F1E39.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7.xml"/><Relationship Id="rId7" Type="http://schemas.openxmlformats.org/officeDocument/2006/relationships/image" Target="../media/image12.png"/><Relationship Id="rId2" Type="http://schemas.openxmlformats.org/officeDocument/2006/relationships/slideLayout" Target="../slideLayouts/slideLayout9.xml"/><Relationship Id="rId1" Type="http://schemas.openxmlformats.org/officeDocument/2006/relationships/tags" Target="../tags/tag32.xml"/><Relationship Id="rId6" Type="http://schemas.openxmlformats.org/officeDocument/2006/relationships/image" Target="../media/image11.png"/><Relationship Id="rId5" Type="http://schemas.openxmlformats.org/officeDocument/2006/relationships/image" Target="../media/image10.png"/><Relationship Id="rId4" Type="http://schemas.microsoft.com/office/2018/10/relationships/comments" Target="../comments/modernComment_29F_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3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3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4A2434-C325-6D23-5836-723EF74B1B2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7940" y="504508"/>
            <a:ext cx="4748843" cy="1824059"/>
          </a:xfrm>
          <a:prstGeom prst="rect">
            <a:avLst/>
          </a:prstGeom>
        </p:spPr>
      </p:pic>
      <p:sp>
        <p:nvSpPr>
          <p:cNvPr id="3" name="Subtitle 2">
            <a:extLst>
              <a:ext uri="{FF2B5EF4-FFF2-40B4-BE49-F238E27FC236}">
                <a16:creationId xmlns:a16="http://schemas.microsoft.com/office/drawing/2014/main" id="{943A7A80-7D4B-4DB0-E758-EA1FAD497FED}"/>
              </a:ext>
            </a:extLst>
          </p:cNvPr>
          <p:cNvSpPr>
            <a:spLocks noGrp="1"/>
          </p:cNvSpPr>
          <p:nvPr>
            <p:ph type="title" idx="4294967295"/>
          </p:nvPr>
        </p:nvSpPr>
        <p:spPr>
          <a:xfrm>
            <a:off x="577849" y="2760663"/>
            <a:ext cx="7776037" cy="846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457200" rtl="0" eaLnBrk="1" fontAlgn="auto" latinLnBrk="0" hangingPunct="1">
              <a:lnSpc>
                <a:spcPct val="100000"/>
              </a:lnSpc>
              <a:spcBef>
                <a:spcPts val="0"/>
              </a:spcBef>
              <a:spcAft>
                <a:spcPts val="800"/>
              </a:spcAft>
              <a:buClr>
                <a:schemeClr val="tx2"/>
              </a:buClr>
              <a:buSzPct val="90000"/>
              <a:buFont typeface="Wingdings" panose="05000000000000000000" pitchFamily="2" charset="2"/>
              <a:buNone/>
              <a:tabLst/>
              <a:defRPr/>
            </a:pPr>
            <a:r>
              <a:rPr kumimoji="0" lang="en-US" sz="2800" b="0" i="0" u="none" strike="noStrike" kern="1200" cap="none" spc="0" normalizeH="0" baseline="0" noProof="0" dirty="0">
                <a:ln>
                  <a:noFill/>
                </a:ln>
                <a:solidFill>
                  <a:schemeClr val="tx2"/>
                </a:solidFill>
                <a:effectLst/>
                <a:uLnTx/>
                <a:uFillTx/>
                <a:latin typeface="+mn-lt"/>
                <a:ea typeface="+mn-ea"/>
                <a:cs typeface="Gill Sans MT"/>
              </a:rPr>
              <a:t>Performance Based Monitoring and Evaluation Framework (PBMEF) In-Depth: Part 2</a:t>
            </a:r>
          </a:p>
          <a:p>
            <a:pPr marL="0" marR="0" lvl="0" indent="0" algn="l" defTabSz="457200" rtl="0" eaLnBrk="1" fontAlgn="auto" latinLnBrk="0" hangingPunct="1">
              <a:lnSpc>
                <a:spcPct val="100000"/>
              </a:lnSpc>
              <a:spcBef>
                <a:spcPts val="0"/>
              </a:spcBef>
              <a:spcAft>
                <a:spcPts val="800"/>
              </a:spcAft>
              <a:buClr>
                <a:schemeClr val="tx2"/>
              </a:buClr>
              <a:buSzPct val="90000"/>
              <a:buFont typeface="Wingdings" panose="05000000000000000000" pitchFamily="2" charset="2"/>
              <a:buNone/>
              <a:tabLst/>
              <a:defRPr/>
            </a:pPr>
            <a:r>
              <a:rPr kumimoji="0" lang="en-US" sz="1800" b="0" i="0" u="none" strike="noStrike" kern="1200" cap="none" spc="0" normalizeH="0" baseline="0" noProof="0" dirty="0">
                <a:ln>
                  <a:noFill/>
                </a:ln>
                <a:solidFill>
                  <a:schemeClr val="tx2"/>
                </a:solidFill>
                <a:effectLst/>
                <a:uLnTx/>
                <a:uFillTx/>
                <a:latin typeface="+mn-lt"/>
                <a:ea typeface="+mn-ea"/>
                <a:cs typeface="Gill Sans MT"/>
              </a:rPr>
              <a:t>Africa Regional Workshop</a:t>
            </a:r>
          </a:p>
        </p:txBody>
      </p:sp>
    </p:spTree>
    <p:custDataLst>
      <p:tags r:id="rId1"/>
    </p:custDataLst>
    <p:extLst>
      <p:ext uri="{BB962C8B-B14F-4D97-AF65-F5344CB8AC3E}">
        <p14:creationId xmlns:p14="http://schemas.microsoft.com/office/powerpoint/2010/main" val="80207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1A1A9D-F391-5D59-C97B-597D93F7AEB8}"/>
              </a:ext>
            </a:extLst>
          </p:cNvPr>
          <p:cNvSpPr>
            <a:spLocks noGrp="1"/>
          </p:cNvSpPr>
          <p:nvPr>
            <p:ph type="title" idx="4294967295"/>
          </p:nvPr>
        </p:nvSpPr>
        <p:spPr>
          <a:xfrm>
            <a:off x="8353425" y="4948238"/>
            <a:ext cx="638175" cy="18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600" b="0" i="0" u="none" strike="noStrike" kern="1200" cap="none" spc="0" normalizeH="0" baseline="0" noProof="0" dirty="0">
              <a:ln>
                <a:noFill/>
              </a:ln>
              <a:solidFill>
                <a:srgbClr val="6C6463"/>
              </a:solidFill>
              <a:effectLst/>
              <a:uLnTx/>
              <a:uFillTx/>
              <a:latin typeface="Gill Sans MT"/>
              <a:ea typeface="+mn-ea"/>
              <a:cs typeface="Gill Sans MT"/>
            </a:endParaRPr>
          </a:p>
        </p:txBody>
      </p:sp>
      <p:sp>
        <p:nvSpPr>
          <p:cNvPr id="4" name="Text Placeholder 3">
            <a:extLst>
              <a:ext uri="{FF2B5EF4-FFF2-40B4-BE49-F238E27FC236}">
                <a16:creationId xmlns:a16="http://schemas.microsoft.com/office/drawing/2014/main" id="{1886B365-D0E5-55B2-B33C-227EB1868443}"/>
              </a:ext>
            </a:extLst>
          </p:cNvPr>
          <p:cNvSpPr>
            <a:spLocks noGrp="1"/>
          </p:cNvSpPr>
          <p:nvPr>
            <p:ph type="body" sz="quarter" idx="4294967295"/>
          </p:nvPr>
        </p:nvSpPr>
        <p:spPr>
          <a:xfrm>
            <a:off x="594783" y="1377950"/>
            <a:ext cx="7454900" cy="2963863"/>
          </a:xfrm>
        </p:spPr>
        <p:txBody>
          <a:bodyPr/>
          <a:lstStyle/>
          <a:p>
            <a:endParaRPr lang="en-US"/>
          </a:p>
        </p:txBody>
      </p:sp>
      <p:graphicFrame>
        <p:nvGraphicFramePr>
          <p:cNvPr id="3" name="Table 2">
            <a:extLst>
              <a:ext uri="{FF2B5EF4-FFF2-40B4-BE49-F238E27FC236}">
                <a16:creationId xmlns:a16="http://schemas.microsoft.com/office/drawing/2014/main" id="{5208DE53-2870-3E1A-2D3F-FE3BC8FF91D3}"/>
              </a:ext>
            </a:extLst>
          </p:cNvPr>
          <p:cNvGraphicFramePr>
            <a:graphicFrameLocks noGrp="1"/>
          </p:cNvGraphicFramePr>
          <p:nvPr>
            <p:extLst>
              <p:ext uri="{D42A27DB-BD31-4B8C-83A1-F6EECF244321}">
                <p14:modId xmlns:p14="http://schemas.microsoft.com/office/powerpoint/2010/main" val="1121551813"/>
              </p:ext>
            </p:extLst>
          </p:nvPr>
        </p:nvGraphicFramePr>
        <p:xfrm>
          <a:off x="78204" y="539244"/>
          <a:ext cx="8987592" cy="4665829"/>
        </p:xfrm>
        <a:graphic>
          <a:graphicData uri="http://schemas.openxmlformats.org/drawingml/2006/table">
            <a:tbl>
              <a:tblPr firstRow="1" bandRow="1">
                <a:tableStyleId>{5C22544A-7EE6-4342-B048-85BDC9FD1C3A}</a:tableStyleId>
              </a:tblPr>
              <a:tblGrid>
                <a:gridCol w="748783">
                  <a:extLst>
                    <a:ext uri="{9D8B030D-6E8A-4147-A177-3AD203B41FA5}">
                      <a16:colId xmlns:a16="http://schemas.microsoft.com/office/drawing/2014/main" val="2619902928"/>
                    </a:ext>
                  </a:extLst>
                </a:gridCol>
                <a:gridCol w="1240313">
                  <a:extLst>
                    <a:ext uri="{9D8B030D-6E8A-4147-A177-3AD203B41FA5}">
                      <a16:colId xmlns:a16="http://schemas.microsoft.com/office/drawing/2014/main" val="1186907187"/>
                    </a:ext>
                  </a:extLst>
                </a:gridCol>
                <a:gridCol w="2752102">
                  <a:extLst>
                    <a:ext uri="{9D8B030D-6E8A-4147-A177-3AD203B41FA5}">
                      <a16:colId xmlns:a16="http://schemas.microsoft.com/office/drawing/2014/main" val="23414078"/>
                    </a:ext>
                  </a:extLst>
                </a:gridCol>
                <a:gridCol w="1597325">
                  <a:extLst>
                    <a:ext uri="{9D8B030D-6E8A-4147-A177-3AD203B41FA5}">
                      <a16:colId xmlns:a16="http://schemas.microsoft.com/office/drawing/2014/main" val="3700225451"/>
                    </a:ext>
                  </a:extLst>
                </a:gridCol>
                <a:gridCol w="902884">
                  <a:extLst>
                    <a:ext uri="{9D8B030D-6E8A-4147-A177-3AD203B41FA5}">
                      <a16:colId xmlns:a16="http://schemas.microsoft.com/office/drawing/2014/main" val="3290239786"/>
                    </a:ext>
                  </a:extLst>
                </a:gridCol>
                <a:gridCol w="954377">
                  <a:extLst>
                    <a:ext uri="{9D8B030D-6E8A-4147-A177-3AD203B41FA5}">
                      <a16:colId xmlns:a16="http://schemas.microsoft.com/office/drawing/2014/main" val="4202027118"/>
                    </a:ext>
                  </a:extLst>
                </a:gridCol>
                <a:gridCol w="791808">
                  <a:extLst>
                    <a:ext uri="{9D8B030D-6E8A-4147-A177-3AD203B41FA5}">
                      <a16:colId xmlns:a16="http://schemas.microsoft.com/office/drawing/2014/main" val="4194806955"/>
                    </a:ext>
                  </a:extLst>
                </a:gridCol>
              </a:tblGrid>
              <a:tr h="372694">
                <a:tc>
                  <a:txBody>
                    <a:bodyPr/>
                    <a:lstStyle/>
                    <a:p>
                      <a:pPr algn="ctr"/>
                      <a:r>
                        <a:rPr lang="en-US" sz="850" b="1" dirty="0">
                          <a:solidFill>
                            <a:schemeClr val="tx1"/>
                          </a:solidFill>
                          <a:latin typeface="+mj-lt"/>
                        </a:rPr>
                        <a:t>Indicator short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Indicator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50" b="1" dirty="0">
                          <a:solidFill>
                            <a:schemeClr val="tx1"/>
                          </a:solidFill>
                          <a:latin typeface="+mj-lt"/>
                        </a:rPr>
                        <a:t>Definition</a:t>
                      </a:r>
                    </a:p>
                    <a:p>
                      <a:pPr algn="ctr"/>
                      <a:endParaRPr lang="en-US" sz="850" b="1" dirty="0">
                        <a:solidFill>
                          <a:schemeClr val="tx1"/>
                        </a:solidFill>
                        <a:latin typeface="+mj-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Numerator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Denominator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Disaggregation</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WHO variables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27484274"/>
                  </a:ext>
                </a:extLst>
              </a:tr>
              <a:tr h="2800055">
                <a:tc>
                  <a:txBody>
                    <a:bodyPr/>
                    <a:lstStyle/>
                    <a:p>
                      <a:pPr algn="ctr" fontAlgn="t"/>
                      <a:br>
                        <a:rPr lang="en-US" sz="850" b="1" i="0" u="none" strike="noStrike" dirty="0">
                          <a:solidFill>
                            <a:schemeClr val="tx1"/>
                          </a:solidFill>
                          <a:effectLst/>
                          <a:latin typeface="+mj-lt"/>
                        </a:rPr>
                      </a:br>
                      <a:r>
                        <a:rPr lang="en-US" sz="850" b="1" i="0" u="none" strike="noStrike" dirty="0">
                          <a:solidFill>
                            <a:schemeClr val="tx1"/>
                          </a:solidFill>
                          <a:effectLst/>
                          <a:latin typeface="+mj-lt"/>
                        </a:rPr>
                        <a:t>TX_DR_</a:t>
                      </a:r>
                      <a:br>
                        <a:rPr lang="en-US" sz="850" b="1" i="0" u="none" strike="noStrike" dirty="0">
                          <a:solidFill>
                            <a:schemeClr val="tx1"/>
                          </a:solidFill>
                          <a:effectLst/>
                          <a:latin typeface="+mj-lt"/>
                        </a:rPr>
                      </a:br>
                      <a:r>
                        <a:rPr lang="en-US" sz="850" b="1" i="0" u="none" strike="noStrike" dirty="0">
                          <a:solidFill>
                            <a:schemeClr val="tx1"/>
                          </a:solidFill>
                          <a:effectLst/>
                          <a:latin typeface="+mj-lt"/>
                        </a:rPr>
                        <a:t>ENROLL</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br>
                        <a:rPr lang="en-US" sz="850" b="0" i="0" u="none" strike="noStrike" dirty="0">
                          <a:solidFill>
                            <a:srgbClr val="222222"/>
                          </a:solidFill>
                          <a:effectLst/>
                          <a:latin typeface="+mj-lt"/>
                        </a:rPr>
                      </a:br>
                      <a:r>
                        <a:rPr lang="en-US" sz="850" b="0" i="0" u="none" strike="noStrike" dirty="0">
                          <a:solidFill>
                            <a:srgbClr val="222222"/>
                          </a:solidFill>
                          <a:effectLst/>
                          <a:latin typeface="+mj-lt"/>
                        </a:rPr>
                        <a:t>DR-TB "all oral" short treatment regimen initiations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laboratory-confirmed or clinically diagnosed DR-TB (RR/MDR-TB and pre-XDR/XDR-TB) who initiated treatment for DR-TB during the reporting period.</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RR/MDR-TB: RR-TB is TB caused by Mycobacterium Tuberculosis (M. tuberculosis) strains that are resistant to rifampicin; MDR-TB strains are resistant to at least both rifampicin and isoniazid.</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Pre-XDR/XDR-TB: XDR-TB is caused by a strain of M. tuberculosis complex that is resistant to rifampicin (and may also be resistant to isoniazid), and that is also resistant to at least one fluoroquinolone (levofloxacin or moxifloxacin) and to at least one other “Group A” drug (bedaquiline or linezolid); pre-XDR-TB meets these qualifications but is resistant to a fluoroquinolone or a “Group A” drug, but not both.</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laboratory-confirmed or clinically diagnosed DR-TB (RR/MDR-TB and pre-XDR/XDR-TB) who initiated treatment for DR-TB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Age (&lt;15, 15+), sex, HIV status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en-US" sz="850" b="0" i="0" u="none" strike="noStrike" dirty="0" err="1">
                          <a:solidFill>
                            <a:srgbClr val="222222"/>
                          </a:solidFill>
                          <a:effectLst/>
                          <a:latin typeface="+mj-lt"/>
                        </a:rPr>
                        <a:t>unconf_rr_nfqr_tx</a:t>
                      </a:r>
                      <a:r>
                        <a:rPr lang="en-US" sz="850" b="0" i="0" u="none" strike="noStrike" dirty="0">
                          <a:solidFill>
                            <a:srgbClr val="222222"/>
                          </a:solidFill>
                          <a:effectLst/>
                          <a:latin typeface="+mj-lt"/>
                        </a:rPr>
                        <a:t> plus </a:t>
                      </a:r>
                      <a:r>
                        <a:rPr lang="en-US" sz="850" b="0" i="0" u="none" strike="noStrike" dirty="0" err="1">
                          <a:solidFill>
                            <a:srgbClr val="222222"/>
                          </a:solidFill>
                          <a:effectLst/>
                          <a:latin typeface="+mj-lt"/>
                        </a:rPr>
                        <a:t>conf_rr_nfqr_tx</a:t>
                      </a:r>
                      <a:r>
                        <a:rPr lang="en-US" sz="850" b="0" i="0" u="none" strike="noStrike" dirty="0">
                          <a:solidFill>
                            <a:srgbClr val="222222"/>
                          </a:solidFill>
                          <a:effectLst/>
                          <a:latin typeface="+mj-lt"/>
                        </a:rPr>
                        <a:t> plus </a:t>
                      </a:r>
                      <a:r>
                        <a:rPr lang="en-US" sz="850" b="0" i="0" u="none" strike="noStrike" dirty="0" err="1">
                          <a:solidFill>
                            <a:srgbClr val="222222"/>
                          </a:solidFill>
                          <a:effectLst/>
                          <a:latin typeface="+mj-lt"/>
                        </a:rPr>
                        <a:t>conf_rr_fqr_tx</a:t>
                      </a:r>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7485884"/>
                  </a:ext>
                </a:extLst>
              </a:tr>
              <a:tr h="1385714">
                <a:tc>
                  <a:txBody>
                    <a:bodyPr/>
                    <a:lstStyle/>
                    <a:p>
                      <a:pPr algn="ctr" fontAlgn="t"/>
                      <a:br>
                        <a:rPr lang="en-US" sz="850" b="1" i="0" u="none" strike="noStrike" dirty="0">
                          <a:solidFill>
                            <a:schemeClr val="tx1"/>
                          </a:solidFill>
                          <a:effectLst/>
                          <a:latin typeface="+mj-lt"/>
                        </a:rPr>
                      </a:br>
                      <a:r>
                        <a:rPr lang="en-US" sz="850" b="1" i="0" u="none" strike="noStrike" dirty="0">
                          <a:solidFill>
                            <a:schemeClr val="tx1"/>
                          </a:solidFill>
                          <a:effectLst/>
                          <a:latin typeface="+mj-lt"/>
                        </a:rPr>
                        <a:t>TX_STR_</a:t>
                      </a:r>
                      <a:br>
                        <a:rPr lang="en-US" sz="850" b="1" i="0" u="none" strike="noStrike" dirty="0">
                          <a:solidFill>
                            <a:schemeClr val="tx1"/>
                          </a:solidFill>
                          <a:effectLst/>
                          <a:latin typeface="+mj-lt"/>
                        </a:rPr>
                      </a:br>
                      <a:r>
                        <a:rPr lang="en-US" sz="850" b="1" i="0" u="none" strike="noStrike" dirty="0">
                          <a:solidFill>
                            <a:schemeClr val="tx1"/>
                          </a:solidFill>
                          <a:effectLst/>
                          <a:latin typeface="+mj-lt"/>
                        </a:rPr>
                        <a:t>ENROLL</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br>
                        <a:rPr lang="en-US" sz="850" b="0" i="0" u="none" strike="noStrike" dirty="0">
                          <a:solidFill>
                            <a:srgbClr val="222222"/>
                          </a:solidFill>
                          <a:effectLst/>
                          <a:latin typeface="+mj-lt"/>
                        </a:rPr>
                      </a:br>
                      <a:r>
                        <a:rPr lang="en-US" sz="850" b="0" i="0" u="none" strike="noStrike" dirty="0">
                          <a:solidFill>
                            <a:srgbClr val="222222"/>
                          </a:solidFill>
                          <a:effectLst/>
                          <a:latin typeface="+mj-lt"/>
                        </a:rPr>
                        <a:t>DR-TB "all oral" longer treatment regimen initiations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DR-TB (RR/MDR-TB and pre-XDR/XDR-TB) initiated on “all oral” short treatment regimen during the reporting period.</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"Short treatment regimens" refer to regimens with a duration of 12 months or less.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DR-TB (RR/MDR-TB and pre-XDR/XDR-TB) initiated on "all oral" short treatment regimen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Age (&lt;15, 15+), sex</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en-US" sz="850" b="0" i="0" u="none" strike="noStrike" dirty="0" err="1">
                          <a:solidFill>
                            <a:srgbClr val="000000"/>
                          </a:solidFill>
                          <a:effectLst/>
                          <a:latin typeface="+mj-lt"/>
                        </a:rPr>
                        <a:t>mdr_alloral_short_tx</a:t>
                      </a:r>
                      <a:endParaRPr lang="en-US" sz="850" b="0" i="0" u="none" strike="noStrike" dirty="0">
                        <a:solidFill>
                          <a:srgbClr val="000000"/>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1515177"/>
                  </a:ext>
                </a:extLst>
              </a:tr>
            </a:tbl>
          </a:graphicData>
        </a:graphic>
      </p:graphicFrame>
      <p:grpSp>
        <p:nvGrpSpPr>
          <p:cNvPr id="6" name="Group 5">
            <a:extLst>
              <a:ext uri="{FF2B5EF4-FFF2-40B4-BE49-F238E27FC236}">
                <a16:creationId xmlns:a16="http://schemas.microsoft.com/office/drawing/2014/main" id="{E9DD4FFC-EEA4-3CFD-FBA8-BA76CC62D83F}"/>
              </a:ext>
              <a:ext uri="{C183D7F6-B498-43B3-948B-1728B52AA6E4}">
                <adec:decorative xmlns:adec="http://schemas.microsoft.com/office/drawing/2017/decorative" val="1"/>
              </a:ext>
            </a:extLst>
          </p:cNvPr>
          <p:cNvGrpSpPr/>
          <p:nvPr/>
        </p:nvGrpSpPr>
        <p:grpSpPr>
          <a:xfrm>
            <a:off x="152435" y="87360"/>
            <a:ext cx="960794" cy="384048"/>
            <a:chOff x="316759" y="59083"/>
            <a:chExt cx="891097" cy="384048"/>
          </a:xfrm>
        </p:grpSpPr>
        <p:sp>
          <p:nvSpPr>
            <p:cNvPr id="8" name="TextBox 7">
              <a:extLst>
                <a:ext uri="{FF2B5EF4-FFF2-40B4-BE49-F238E27FC236}">
                  <a16:creationId xmlns:a16="http://schemas.microsoft.com/office/drawing/2014/main" id="{037248D0-9283-D26E-452C-C05F723C383E}"/>
                </a:ext>
              </a:extLst>
            </p:cNvPr>
            <p:cNvSpPr txBox="1"/>
            <p:nvPr/>
          </p:nvSpPr>
          <p:spPr>
            <a:xfrm>
              <a:off x="655986" y="111158"/>
              <a:ext cx="551870" cy="261610"/>
            </a:xfrm>
            <a:prstGeom prst="rect">
              <a:avLst/>
            </a:prstGeom>
            <a:noFill/>
          </p:spPr>
          <p:txBody>
            <a:bodyPr wrap="none" rtlCol="0">
              <a:spAutoFit/>
            </a:bodyPr>
            <a:lstStyle/>
            <a:p>
              <a:r>
                <a:rPr lang="en-US" sz="1100" b="1" dirty="0">
                  <a:solidFill>
                    <a:schemeClr val="bg1"/>
                  </a:solidFill>
                </a:rPr>
                <a:t>CURE</a:t>
              </a:r>
            </a:p>
          </p:txBody>
        </p:sp>
        <p:pic>
          <p:nvPicPr>
            <p:cNvPr id="9" name="Google Shape;530;p34">
              <a:extLst>
                <a:ext uri="{FF2B5EF4-FFF2-40B4-BE49-F238E27FC236}">
                  <a16:creationId xmlns:a16="http://schemas.microsoft.com/office/drawing/2014/main" id="{ADB7C760-F94C-4BFA-9B62-A354FAFB850B}"/>
                </a:ext>
              </a:extLst>
            </p:cNvPr>
            <p:cNvPicPr preferRelativeResize="0"/>
            <p:nvPr/>
          </p:nvPicPr>
          <p:blipFill rotWithShape="1">
            <a:blip r:embed="rId4">
              <a:alphaModFix/>
            </a:blip>
            <a:srcRect l="11089" t="9111" r="5777" b="9242"/>
            <a:stretch/>
          </p:blipFill>
          <p:spPr>
            <a:xfrm>
              <a:off x="316759" y="59083"/>
              <a:ext cx="356189" cy="384048"/>
            </a:xfrm>
            <a:prstGeom prst="ellipse">
              <a:avLst/>
            </a:prstGeom>
            <a:noFill/>
            <a:ln w="12700" cap="flat" cmpd="sng">
              <a:solidFill>
                <a:schemeClr val="accent3">
                  <a:lumMod val="75000"/>
                </a:schemeClr>
              </a:solidFill>
              <a:prstDash val="solid"/>
              <a:round/>
              <a:headEnd type="none" w="sm" len="sm"/>
              <a:tailEnd type="none" w="sm" len="sm"/>
            </a:ln>
          </p:spPr>
        </p:pic>
      </p:grpSp>
    </p:spTree>
    <p:custDataLst>
      <p:tags r:id="rId1"/>
    </p:custDataLst>
    <p:extLst>
      <p:ext uri="{BB962C8B-B14F-4D97-AF65-F5344CB8AC3E}">
        <p14:creationId xmlns:p14="http://schemas.microsoft.com/office/powerpoint/2010/main" val="409993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1A1A9D-F391-5D59-C97B-597D93F7AEB8}"/>
              </a:ext>
            </a:extLst>
          </p:cNvPr>
          <p:cNvSpPr>
            <a:spLocks noGrp="1"/>
          </p:cNvSpPr>
          <p:nvPr>
            <p:ph type="title" idx="4294967295"/>
          </p:nvPr>
        </p:nvSpPr>
        <p:spPr>
          <a:xfrm>
            <a:off x="8353425" y="4948238"/>
            <a:ext cx="638175" cy="18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600" b="0" i="0" u="none" strike="noStrike" kern="1200" cap="none" spc="0" normalizeH="0" baseline="0" noProof="0" dirty="0">
              <a:ln>
                <a:noFill/>
              </a:ln>
              <a:solidFill>
                <a:srgbClr val="6C6463"/>
              </a:solidFill>
              <a:effectLst/>
              <a:uLnTx/>
              <a:uFillTx/>
              <a:latin typeface="Gill Sans MT"/>
              <a:ea typeface="+mn-ea"/>
              <a:cs typeface="Gill Sans MT"/>
            </a:endParaRPr>
          </a:p>
        </p:txBody>
      </p:sp>
      <p:sp>
        <p:nvSpPr>
          <p:cNvPr id="4" name="Text Placeholder 3">
            <a:extLst>
              <a:ext uri="{FF2B5EF4-FFF2-40B4-BE49-F238E27FC236}">
                <a16:creationId xmlns:a16="http://schemas.microsoft.com/office/drawing/2014/main" id="{CD1BDCD2-D35A-017A-C34E-82A4A6D0EF30}"/>
              </a:ext>
            </a:extLst>
          </p:cNvPr>
          <p:cNvSpPr>
            <a:spLocks noGrp="1"/>
          </p:cNvSpPr>
          <p:nvPr>
            <p:ph type="body" sz="quarter" idx="4294967295"/>
          </p:nvPr>
        </p:nvSpPr>
        <p:spPr>
          <a:xfrm>
            <a:off x="594783" y="1377950"/>
            <a:ext cx="7454900" cy="2963863"/>
          </a:xfrm>
        </p:spPr>
        <p:txBody>
          <a:bodyPr/>
          <a:lstStyle/>
          <a:p>
            <a:endParaRPr lang="en-US"/>
          </a:p>
        </p:txBody>
      </p:sp>
      <p:graphicFrame>
        <p:nvGraphicFramePr>
          <p:cNvPr id="3" name="Table 2">
            <a:extLst>
              <a:ext uri="{FF2B5EF4-FFF2-40B4-BE49-F238E27FC236}">
                <a16:creationId xmlns:a16="http://schemas.microsoft.com/office/drawing/2014/main" id="{5208DE53-2870-3E1A-2D3F-FE3BC8FF91D3}"/>
              </a:ext>
            </a:extLst>
          </p:cNvPr>
          <p:cNvGraphicFramePr>
            <a:graphicFrameLocks noGrp="1"/>
          </p:cNvGraphicFramePr>
          <p:nvPr>
            <p:extLst>
              <p:ext uri="{D42A27DB-BD31-4B8C-83A1-F6EECF244321}">
                <p14:modId xmlns:p14="http://schemas.microsoft.com/office/powerpoint/2010/main" val="3757018481"/>
              </p:ext>
            </p:extLst>
          </p:nvPr>
        </p:nvGraphicFramePr>
        <p:xfrm>
          <a:off x="78204" y="521367"/>
          <a:ext cx="8987592" cy="4393713"/>
        </p:xfrm>
        <a:graphic>
          <a:graphicData uri="http://schemas.openxmlformats.org/drawingml/2006/table">
            <a:tbl>
              <a:tblPr firstRow="1" bandRow="1">
                <a:tableStyleId>{5C22544A-7EE6-4342-B048-85BDC9FD1C3A}</a:tableStyleId>
              </a:tblPr>
              <a:tblGrid>
                <a:gridCol w="748783">
                  <a:extLst>
                    <a:ext uri="{9D8B030D-6E8A-4147-A177-3AD203B41FA5}">
                      <a16:colId xmlns:a16="http://schemas.microsoft.com/office/drawing/2014/main" val="2619902928"/>
                    </a:ext>
                  </a:extLst>
                </a:gridCol>
                <a:gridCol w="1240313">
                  <a:extLst>
                    <a:ext uri="{9D8B030D-6E8A-4147-A177-3AD203B41FA5}">
                      <a16:colId xmlns:a16="http://schemas.microsoft.com/office/drawing/2014/main" val="1186907187"/>
                    </a:ext>
                  </a:extLst>
                </a:gridCol>
                <a:gridCol w="2752102">
                  <a:extLst>
                    <a:ext uri="{9D8B030D-6E8A-4147-A177-3AD203B41FA5}">
                      <a16:colId xmlns:a16="http://schemas.microsoft.com/office/drawing/2014/main" val="23414078"/>
                    </a:ext>
                  </a:extLst>
                </a:gridCol>
                <a:gridCol w="1597325">
                  <a:extLst>
                    <a:ext uri="{9D8B030D-6E8A-4147-A177-3AD203B41FA5}">
                      <a16:colId xmlns:a16="http://schemas.microsoft.com/office/drawing/2014/main" val="3700225451"/>
                    </a:ext>
                  </a:extLst>
                </a:gridCol>
                <a:gridCol w="902884">
                  <a:extLst>
                    <a:ext uri="{9D8B030D-6E8A-4147-A177-3AD203B41FA5}">
                      <a16:colId xmlns:a16="http://schemas.microsoft.com/office/drawing/2014/main" val="3290239786"/>
                    </a:ext>
                  </a:extLst>
                </a:gridCol>
                <a:gridCol w="945500">
                  <a:extLst>
                    <a:ext uri="{9D8B030D-6E8A-4147-A177-3AD203B41FA5}">
                      <a16:colId xmlns:a16="http://schemas.microsoft.com/office/drawing/2014/main" val="4202027118"/>
                    </a:ext>
                  </a:extLst>
                </a:gridCol>
                <a:gridCol w="800685">
                  <a:extLst>
                    <a:ext uri="{9D8B030D-6E8A-4147-A177-3AD203B41FA5}">
                      <a16:colId xmlns:a16="http://schemas.microsoft.com/office/drawing/2014/main" val="4194806955"/>
                    </a:ext>
                  </a:extLst>
                </a:gridCol>
              </a:tblGrid>
              <a:tr h="375330">
                <a:tc>
                  <a:txBody>
                    <a:bodyPr/>
                    <a:lstStyle/>
                    <a:p>
                      <a:pPr algn="ctr"/>
                      <a:r>
                        <a:rPr lang="en-US" sz="850" b="1" dirty="0">
                          <a:solidFill>
                            <a:schemeClr val="tx1"/>
                          </a:solidFill>
                          <a:latin typeface="+mj-lt"/>
                        </a:rPr>
                        <a:t>Indicator short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Indicator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50" b="1" dirty="0">
                          <a:solidFill>
                            <a:schemeClr val="tx1"/>
                          </a:solidFill>
                          <a:latin typeface="+mj-lt"/>
                        </a:rPr>
                        <a:t>Definition</a:t>
                      </a:r>
                    </a:p>
                    <a:p>
                      <a:pPr algn="ctr"/>
                      <a:endParaRPr lang="en-US" sz="850" b="1" dirty="0">
                        <a:solidFill>
                          <a:schemeClr val="tx1"/>
                        </a:solidFill>
                        <a:latin typeface="+mj-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Numerator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Denominator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Disaggregation</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WHO variables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27484274"/>
                  </a:ext>
                </a:extLst>
              </a:tr>
              <a:tr h="1406566">
                <a:tc>
                  <a:txBody>
                    <a:bodyPr/>
                    <a:lstStyle/>
                    <a:p>
                      <a:pPr algn="ctr" fontAlgn="t"/>
                      <a:br>
                        <a:rPr lang="en-US" sz="850" b="1" i="0" u="none" strike="noStrike" dirty="0">
                          <a:solidFill>
                            <a:schemeClr val="tx1"/>
                          </a:solidFill>
                          <a:effectLst/>
                          <a:latin typeface="+mj-lt"/>
                        </a:rPr>
                      </a:br>
                      <a:r>
                        <a:rPr lang="en-US" sz="850" b="1" i="0" u="none" strike="noStrike" dirty="0">
                          <a:solidFill>
                            <a:schemeClr val="tx1"/>
                          </a:solidFill>
                          <a:effectLst/>
                          <a:latin typeface="+mj-lt"/>
                        </a:rPr>
                        <a:t>TX_LTR_</a:t>
                      </a:r>
                      <a:br>
                        <a:rPr lang="en-US" sz="850" b="1" i="0" u="none" strike="noStrike" dirty="0">
                          <a:solidFill>
                            <a:schemeClr val="tx1"/>
                          </a:solidFill>
                          <a:effectLst/>
                          <a:latin typeface="+mj-lt"/>
                        </a:rPr>
                      </a:br>
                      <a:r>
                        <a:rPr lang="en-US" sz="850" b="1" i="0" u="none" strike="noStrike" dirty="0">
                          <a:solidFill>
                            <a:schemeClr val="tx1"/>
                          </a:solidFill>
                          <a:effectLst/>
                          <a:latin typeface="+mj-lt"/>
                        </a:rPr>
                        <a:t>ENROLL</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DR-TB "all oral" longer treatment regimen initiations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DR-TB (RR/MDR-TB and pre-XDR/XDR-TB) who initiated an “all oral” longer treatment regimen during the reporting period.</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"Longer treatment regimens" refer to regimens with a duration of 14 months or more, usually lasting 18–24 months.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DR-TB (RR/MDR-TB and pre-XDR/XDR-TB) who initiated an “all oral” longer treatment regimen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Age (&lt;15, 15+), sex</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en-US" sz="850" b="0" i="0" u="none" strike="noStrike" dirty="0" err="1">
                          <a:solidFill>
                            <a:srgbClr val="222222"/>
                          </a:solidFill>
                          <a:effectLst/>
                          <a:latin typeface="+mj-lt"/>
                        </a:rPr>
                        <a:t>mdrxdr_alloral_tx</a:t>
                      </a:r>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7485884"/>
                  </a:ext>
                </a:extLst>
              </a:tr>
              <a:tr h="2507087">
                <a:tc>
                  <a:txBody>
                    <a:bodyPr/>
                    <a:lstStyle/>
                    <a:p>
                      <a:pPr algn="ctr" fontAlgn="t"/>
                      <a:br>
                        <a:rPr lang="en-US" sz="850" b="1" i="0" u="none" strike="noStrike" dirty="0">
                          <a:solidFill>
                            <a:schemeClr val="tx1"/>
                          </a:solidFill>
                          <a:effectLst/>
                          <a:latin typeface="+mj-lt"/>
                        </a:rPr>
                      </a:br>
                      <a:r>
                        <a:rPr lang="en-US" sz="850" b="1" i="0" u="none" strike="noStrike" dirty="0">
                          <a:solidFill>
                            <a:schemeClr val="tx1"/>
                          </a:solidFill>
                          <a:effectLst/>
                          <a:latin typeface="+mj-lt"/>
                        </a:rPr>
                        <a:t>TX_DR_ADR</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adverse reactions to DR-TB treatment</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on DR-TB treatment (RR/MDR-TB and pre-XDR/XDR-TB) who developed at least one adverse drug reaction (ADR) to DR-TB treatment during the reporting period; this includes all people on treatment during the specified reporting period and is not related to a cohort.</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An ADR (sometimes referred to as an “adverse event”) is any negative medical occurrence that may present in a person with TB during treatment with a pharmaceutical product, but which does not necessarily have a causal relationship with this treatment. More information on monitoring of ADRs in DR-TB can be found here, and information on ADR grading can be found  at </a:t>
                      </a:r>
                      <a:r>
                        <a:rPr lang="en-US" sz="850" b="0" i="0" u="none" strike="noStrike" dirty="0">
                          <a:solidFill>
                            <a:srgbClr val="0E256A"/>
                          </a:solidFill>
                          <a:effectLst/>
                          <a:latin typeface="+mj-lt"/>
                        </a:rPr>
                        <a:t>https://rsc.niaid.nih.gov/sites/default/files/corrected-grading-table-v-2-1-with-all-changes-highlighted.pdf</a:t>
                      </a:r>
                      <a:r>
                        <a:rPr lang="en-US" sz="850" b="0" i="0" u="none" strike="noStrike" dirty="0">
                          <a:solidFill>
                            <a:srgbClr val="222222"/>
                          </a:solidFill>
                          <a:effectLst/>
                          <a:latin typeface="+mj-lt"/>
                        </a:rPr>
                        <a:t>.</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on DR-TB treatment  (RR/MDR-TB and pre-XDR/XDR-TB) who developed at least one ADR to DR-TB treatment during the reporting period; this includes all people on treatment during the specified reporting period and is not related to a cohort.</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000000"/>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000000"/>
                          </a:solidFill>
                          <a:effectLst/>
                          <a:latin typeface="+mj-lt"/>
                        </a:rPr>
                        <a:t>Age (&lt;15, 15+), sex, type of adverse reaction (e.g., vomiting, dizziness, reduced appetite, gastritis)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en-US" sz="850" b="0" i="0" u="none" strike="noStrike" dirty="0" err="1">
                          <a:solidFill>
                            <a:srgbClr val="000000"/>
                          </a:solidFill>
                          <a:effectLst/>
                          <a:latin typeface="+mj-lt"/>
                        </a:rPr>
                        <a:t>mdrtx_adverse_events</a:t>
                      </a:r>
                      <a:endParaRPr lang="en-US" sz="850" b="0" i="0" u="none" strike="noStrike" dirty="0">
                        <a:solidFill>
                          <a:srgbClr val="000000"/>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1515177"/>
                  </a:ext>
                </a:extLst>
              </a:tr>
            </a:tbl>
          </a:graphicData>
        </a:graphic>
      </p:graphicFrame>
      <p:grpSp>
        <p:nvGrpSpPr>
          <p:cNvPr id="6" name="Group 5">
            <a:extLst>
              <a:ext uri="{FF2B5EF4-FFF2-40B4-BE49-F238E27FC236}">
                <a16:creationId xmlns:a16="http://schemas.microsoft.com/office/drawing/2014/main" id="{28C4075A-FE55-4362-F524-A22518F5EE7D}"/>
              </a:ext>
              <a:ext uri="{C183D7F6-B498-43B3-948B-1728B52AA6E4}">
                <adec:decorative xmlns:adec="http://schemas.microsoft.com/office/drawing/2017/decorative" val="1"/>
              </a:ext>
            </a:extLst>
          </p:cNvPr>
          <p:cNvGrpSpPr/>
          <p:nvPr/>
        </p:nvGrpSpPr>
        <p:grpSpPr>
          <a:xfrm>
            <a:off x="152435" y="87360"/>
            <a:ext cx="960794" cy="384048"/>
            <a:chOff x="316759" y="59083"/>
            <a:chExt cx="891097" cy="384048"/>
          </a:xfrm>
        </p:grpSpPr>
        <p:sp>
          <p:nvSpPr>
            <p:cNvPr id="7" name="TextBox 6">
              <a:extLst>
                <a:ext uri="{FF2B5EF4-FFF2-40B4-BE49-F238E27FC236}">
                  <a16:creationId xmlns:a16="http://schemas.microsoft.com/office/drawing/2014/main" id="{FE50ED1D-7C7F-B676-7F8D-896ABC623F88}"/>
                </a:ext>
              </a:extLst>
            </p:cNvPr>
            <p:cNvSpPr txBox="1"/>
            <p:nvPr/>
          </p:nvSpPr>
          <p:spPr>
            <a:xfrm>
              <a:off x="655986" y="111158"/>
              <a:ext cx="551870" cy="261610"/>
            </a:xfrm>
            <a:prstGeom prst="rect">
              <a:avLst/>
            </a:prstGeom>
            <a:noFill/>
          </p:spPr>
          <p:txBody>
            <a:bodyPr wrap="none" rtlCol="0">
              <a:spAutoFit/>
            </a:bodyPr>
            <a:lstStyle/>
            <a:p>
              <a:r>
                <a:rPr lang="en-US" sz="1100" b="1" dirty="0">
                  <a:solidFill>
                    <a:schemeClr val="bg1"/>
                  </a:solidFill>
                </a:rPr>
                <a:t>CURE</a:t>
              </a:r>
            </a:p>
          </p:txBody>
        </p:sp>
        <p:pic>
          <p:nvPicPr>
            <p:cNvPr id="10" name="Google Shape;530;p34">
              <a:extLst>
                <a:ext uri="{FF2B5EF4-FFF2-40B4-BE49-F238E27FC236}">
                  <a16:creationId xmlns:a16="http://schemas.microsoft.com/office/drawing/2014/main" id="{B0789251-B779-4D20-A2C3-04F554BF06C5}"/>
                </a:ext>
              </a:extLst>
            </p:cNvPr>
            <p:cNvPicPr preferRelativeResize="0"/>
            <p:nvPr/>
          </p:nvPicPr>
          <p:blipFill rotWithShape="1">
            <a:blip r:embed="rId4">
              <a:alphaModFix/>
            </a:blip>
            <a:srcRect l="11089" t="9111" r="5777" b="9242"/>
            <a:stretch/>
          </p:blipFill>
          <p:spPr>
            <a:xfrm>
              <a:off x="316759" y="59083"/>
              <a:ext cx="356189" cy="384048"/>
            </a:xfrm>
            <a:prstGeom prst="ellipse">
              <a:avLst/>
            </a:prstGeom>
            <a:noFill/>
            <a:ln w="12700" cap="flat" cmpd="sng">
              <a:solidFill>
                <a:schemeClr val="accent3">
                  <a:lumMod val="75000"/>
                </a:schemeClr>
              </a:solidFill>
              <a:prstDash val="solid"/>
              <a:round/>
              <a:headEnd type="none" w="sm" len="sm"/>
              <a:tailEnd type="none" w="sm" len="sm"/>
            </a:ln>
          </p:spPr>
        </p:pic>
      </p:grpSp>
    </p:spTree>
    <p:custDataLst>
      <p:tags r:id="rId1"/>
    </p:custDataLst>
    <p:extLst>
      <p:ext uri="{BB962C8B-B14F-4D97-AF65-F5344CB8AC3E}">
        <p14:creationId xmlns:p14="http://schemas.microsoft.com/office/powerpoint/2010/main" val="49727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1A1A9D-F391-5D59-C97B-597D93F7AEB8}"/>
              </a:ext>
            </a:extLst>
          </p:cNvPr>
          <p:cNvSpPr>
            <a:spLocks noGrp="1"/>
          </p:cNvSpPr>
          <p:nvPr>
            <p:ph type="title" idx="4294967295"/>
          </p:nvPr>
        </p:nvSpPr>
        <p:spPr>
          <a:xfrm>
            <a:off x="8353425" y="4948238"/>
            <a:ext cx="638175" cy="18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600" b="0" i="0" u="none" strike="noStrike" kern="1200" cap="none" spc="0" normalizeH="0" baseline="0" noProof="0" dirty="0">
              <a:ln>
                <a:noFill/>
              </a:ln>
              <a:solidFill>
                <a:srgbClr val="6C6463"/>
              </a:solidFill>
              <a:effectLst/>
              <a:uLnTx/>
              <a:uFillTx/>
              <a:latin typeface="Gill Sans MT"/>
              <a:ea typeface="+mn-ea"/>
              <a:cs typeface="Gill Sans MT"/>
            </a:endParaRPr>
          </a:p>
        </p:txBody>
      </p:sp>
      <p:sp>
        <p:nvSpPr>
          <p:cNvPr id="4" name="Text Placeholder 3">
            <a:extLst>
              <a:ext uri="{FF2B5EF4-FFF2-40B4-BE49-F238E27FC236}">
                <a16:creationId xmlns:a16="http://schemas.microsoft.com/office/drawing/2014/main" id="{567728A3-3B01-47F1-86DE-A87B57F567B4}"/>
              </a:ext>
            </a:extLst>
          </p:cNvPr>
          <p:cNvSpPr>
            <a:spLocks noGrp="1"/>
          </p:cNvSpPr>
          <p:nvPr>
            <p:ph type="body" sz="quarter" idx="4294967295"/>
          </p:nvPr>
        </p:nvSpPr>
        <p:spPr>
          <a:xfrm>
            <a:off x="594783" y="1377950"/>
            <a:ext cx="7454900" cy="2963863"/>
          </a:xfrm>
        </p:spPr>
        <p:txBody>
          <a:bodyPr/>
          <a:lstStyle/>
          <a:p>
            <a:endParaRPr lang="en-US"/>
          </a:p>
        </p:txBody>
      </p:sp>
      <p:graphicFrame>
        <p:nvGraphicFramePr>
          <p:cNvPr id="3" name="Table 2">
            <a:extLst>
              <a:ext uri="{FF2B5EF4-FFF2-40B4-BE49-F238E27FC236}">
                <a16:creationId xmlns:a16="http://schemas.microsoft.com/office/drawing/2014/main" id="{5208DE53-2870-3E1A-2D3F-FE3BC8FF91D3}"/>
              </a:ext>
            </a:extLst>
          </p:cNvPr>
          <p:cNvGraphicFramePr>
            <a:graphicFrameLocks noGrp="1"/>
          </p:cNvGraphicFramePr>
          <p:nvPr>
            <p:extLst>
              <p:ext uri="{D42A27DB-BD31-4B8C-83A1-F6EECF244321}">
                <p14:modId xmlns:p14="http://schemas.microsoft.com/office/powerpoint/2010/main" val="1929517151"/>
              </p:ext>
            </p:extLst>
          </p:nvPr>
        </p:nvGraphicFramePr>
        <p:xfrm>
          <a:off x="88233" y="514345"/>
          <a:ext cx="8967534" cy="4433332"/>
        </p:xfrm>
        <a:graphic>
          <a:graphicData uri="http://schemas.openxmlformats.org/drawingml/2006/table">
            <a:tbl>
              <a:tblPr firstRow="1" bandRow="1">
                <a:tableStyleId>{5C22544A-7EE6-4342-B048-85BDC9FD1C3A}</a:tableStyleId>
              </a:tblPr>
              <a:tblGrid>
                <a:gridCol w="859067">
                  <a:extLst>
                    <a:ext uri="{9D8B030D-6E8A-4147-A177-3AD203B41FA5}">
                      <a16:colId xmlns:a16="http://schemas.microsoft.com/office/drawing/2014/main" val="2619902928"/>
                    </a:ext>
                  </a:extLst>
                </a:gridCol>
                <a:gridCol w="1158227">
                  <a:extLst>
                    <a:ext uri="{9D8B030D-6E8A-4147-A177-3AD203B41FA5}">
                      <a16:colId xmlns:a16="http://schemas.microsoft.com/office/drawing/2014/main" val="1186907187"/>
                    </a:ext>
                  </a:extLst>
                </a:gridCol>
                <a:gridCol w="2747210">
                  <a:extLst>
                    <a:ext uri="{9D8B030D-6E8A-4147-A177-3AD203B41FA5}">
                      <a16:colId xmlns:a16="http://schemas.microsoft.com/office/drawing/2014/main" val="23414078"/>
                    </a:ext>
                  </a:extLst>
                </a:gridCol>
                <a:gridCol w="1303421">
                  <a:extLst>
                    <a:ext uri="{9D8B030D-6E8A-4147-A177-3AD203B41FA5}">
                      <a16:colId xmlns:a16="http://schemas.microsoft.com/office/drawing/2014/main" val="3700225451"/>
                    </a:ext>
                  </a:extLst>
                </a:gridCol>
                <a:gridCol w="874957">
                  <a:extLst>
                    <a:ext uri="{9D8B030D-6E8A-4147-A177-3AD203B41FA5}">
                      <a16:colId xmlns:a16="http://schemas.microsoft.com/office/drawing/2014/main" val="3290239786"/>
                    </a:ext>
                  </a:extLst>
                </a:gridCol>
                <a:gridCol w="1012381">
                  <a:extLst>
                    <a:ext uri="{9D8B030D-6E8A-4147-A177-3AD203B41FA5}">
                      <a16:colId xmlns:a16="http://schemas.microsoft.com/office/drawing/2014/main" val="4202027118"/>
                    </a:ext>
                  </a:extLst>
                </a:gridCol>
                <a:gridCol w="1012271">
                  <a:extLst>
                    <a:ext uri="{9D8B030D-6E8A-4147-A177-3AD203B41FA5}">
                      <a16:colId xmlns:a16="http://schemas.microsoft.com/office/drawing/2014/main" val="4194806955"/>
                    </a:ext>
                  </a:extLst>
                </a:gridCol>
              </a:tblGrid>
              <a:tr h="366351">
                <a:tc>
                  <a:txBody>
                    <a:bodyPr/>
                    <a:lstStyle/>
                    <a:p>
                      <a:pPr algn="ctr"/>
                      <a:r>
                        <a:rPr lang="en-US" sz="850" b="1" dirty="0">
                          <a:solidFill>
                            <a:schemeClr val="tx1"/>
                          </a:solidFill>
                          <a:latin typeface="+mj-lt"/>
                        </a:rPr>
                        <a:t>Indicator short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Indicator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50" b="1" dirty="0">
                          <a:solidFill>
                            <a:schemeClr val="tx1"/>
                          </a:solidFill>
                          <a:latin typeface="+mj-lt"/>
                        </a:rPr>
                        <a:t>Definition</a:t>
                      </a:r>
                    </a:p>
                    <a:p>
                      <a:pPr algn="ctr"/>
                      <a:endParaRPr lang="en-US" sz="850" b="1" dirty="0">
                        <a:solidFill>
                          <a:schemeClr val="tx1"/>
                        </a:solidFill>
                        <a:latin typeface="+mj-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Numerator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Denominator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Disaggregation</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WHO variables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27484274"/>
                  </a:ext>
                </a:extLst>
              </a:tr>
              <a:tr h="2284894">
                <a:tc>
                  <a:txBody>
                    <a:bodyPr/>
                    <a:lstStyle/>
                    <a:p>
                      <a:pPr algn="ctr" fontAlgn="t"/>
                      <a:br>
                        <a:rPr lang="en-US" sz="850" b="1" i="0" u="none" strike="noStrike" dirty="0">
                          <a:solidFill>
                            <a:schemeClr val="tx1"/>
                          </a:solidFill>
                          <a:effectLst/>
                          <a:latin typeface="+mj-lt"/>
                        </a:rPr>
                      </a:br>
                      <a:r>
                        <a:rPr lang="en-US" sz="850" b="1" i="0" u="none" strike="noStrike" dirty="0">
                          <a:solidFill>
                            <a:schemeClr val="tx1"/>
                          </a:solidFill>
                          <a:effectLst/>
                          <a:latin typeface="+mj-lt"/>
                        </a:rPr>
                        <a:t>TPT_CON_</a:t>
                      </a:r>
                      <a:br>
                        <a:rPr lang="en-US" sz="850" b="1" i="0" u="none" strike="noStrike" dirty="0">
                          <a:solidFill>
                            <a:schemeClr val="tx1"/>
                          </a:solidFill>
                          <a:effectLst/>
                          <a:latin typeface="+mj-lt"/>
                        </a:rPr>
                      </a:br>
                      <a:r>
                        <a:rPr lang="en-US" sz="850" b="1" i="0" u="none" strike="noStrike" dirty="0">
                          <a:solidFill>
                            <a:schemeClr val="tx1"/>
                          </a:solidFill>
                          <a:effectLst/>
                          <a:latin typeface="+mj-lt"/>
                        </a:rPr>
                        <a:t>ENROLL</a:t>
                      </a:r>
                      <a:endParaRPr lang="en-US" sz="850" b="1" i="0" u="none" strike="noStrike" dirty="0">
                        <a:solidFill>
                          <a:schemeClr val="tx1"/>
                        </a:solidFill>
                        <a:effectLst/>
                        <a:highlight>
                          <a:srgbClr val="FFFFFF"/>
                        </a:highlight>
                        <a:latin typeface="+mj-lt"/>
                      </a:endParaRP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br>
                        <a:rPr lang="en-US" sz="850" b="0" i="0" u="none" strike="noStrike" dirty="0">
                          <a:solidFill>
                            <a:srgbClr val="222222"/>
                          </a:solidFill>
                          <a:effectLst/>
                          <a:latin typeface="+mj-lt"/>
                        </a:rPr>
                      </a:br>
                      <a:r>
                        <a:rPr lang="en-US" sz="850" b="0" i="0" u="none" strike="noStrike" dirty="0">
                          <a:solidFill>
                            <a:srgbClr val="222222"/>
                          </a:solidFill>
                          <a:effectLst/>
                          <a:latin typeface="+mj-lt"/>
                        </a:rPr>
                        <a:t>TPT initiations among contacts</a:t>
                      </a:r>
                      <a:endParaRPr lang="en-US" sz="850" b="0" i="0" u="none" strike="noStrike" dirty="0">
                        <a:solidFill>
                          <a:srgbClr val="222222"/>
                        </a:solidFill>
                        <a:effectLst/>
                        <a:highlight>
                          <a:srgbClr val="FFFFFF"/>
                        </a:highligh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household contacts and other close contacts of people with bacteriologically confirmed, notified pulmonary TB who initiated TB preventive treatment (TPT) during the reporting period.</a:t>
                      </a:r>
                    </a:p>
                    <a:p>
                      <a:pPr algn="l" fontAlgn="t"/>
                      <a:endParaRPr lang="en-US" sz="850" b="0" i="0" u="none" strike="noStrike" dirty="0">
                        <a:solidFill>
                          <a:srgbClr val="222222"/>
                        </a:solidFill>
                        <a:effectLst/>
                        <a:latin typeface="+mj-lt"/>
                      </a:endParaRPr>
                    </a:p>
                    <a:p>
                      <a:pPr algn="l" fontAlgn="t"/>
                      <a:r>
                        <a:rPr lang="en-US" sz="850" b="0" i="0" u="none" strike="noStrike" dirty="0">
                          <a:solidFill>
                            <a:srgbClr val="222222"/>
                          </a:solidFill>
                          <a:effectLst/>
                          <a:latin typeface="+mj-lt"/>
                        </a:rPr>
                        <a:t>This indicator is a subset of the core indicator “TPT initiations.”</a:t>
                      </a:r>
                    </a:p>
                    <a:p>
                      <a:pPr algn="l" fontAlgn="t"/>
                      <a:endParaRPr lang="en-US" sz="850" b="0" i="0" u="none" strike="noStrike" dirty="0">
                        <a:solidFill>
                          <a:srgbClr val="222222"/>
                        </a:solidFill>
                        <a:effectLst/>
                        <a:latin typeface="+mj-lt"/>
                      </a:endParaRPr>
                    </a:p>
                    <a:p>
                      <a:pPr algn="l" fontAlgn="t"/>
                      <a:r>
                        <a:rPr lang="en-US" sz="850" b="0" i="0" u="none" strike="noStrike" dirty="0">
                          <a:solidFill>
                            <a:srgbClr val="222222"/>
                          </a:solidFill>
                          <a:effectLst/>
                          <a:latin typeface="+mj-lt"/>
                        </a:rPr>
                        <a:t>"Other” close contacts will be assessed by clinical judgment or experience. In general, this may include someone who may not live in the same house as the index patient but spends considerable time there or spent time elsewhere when the index case was present. It may also be someone who the index case may have spent time in close contact in other settings such as in school or in the workplace.</a:t>
                      </a:r>
                      <a:endParaRPr lang="en-US" sz="850" b="0" i="0" u="none" strike="noStrike" dirty="0">
                        <a:solidFill>
                          <a:srgbClr val="222222"/>
                        </a:solidFill>
                        <a:effectLst/>
                        <a:highlight>
                          <a:srgbClr val="FFFFFF"/>
                        </a:highligh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adult, adolescent, and children &lt;5 years who are household or other close contacts of people with bacteriologically confirmed, notified pulmonary TB who initiated TPT during the reporting period</a:t>
                      </a:r>
                      <a:endParaRPr lang="en-US" sz="850" b="0" i="0" u="none" strike="noStrike" dirty="0">
                        <a:solidFill>
                          <a:srgbClr val="222222"/>
                        </a:solidFill>
                        <a:effectLst/>
                        <a:highlight>
                          <a:srgbClr val="FFFFFF"/>
                        </a:highligh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850" b="0" i="0" u="none" strike="noStrike" dirty="0">
                          <a:solidFill>
                            <a:srgbClr val="000000"/>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000000"/>
                          </a:solidFill>
                          <a:effectLst/>
                          <a:latin typeface="+mj-lt"/>
                        </a:rPr>
                        <a:t>Age (0–4, 5–14, 15+), sex, public vs private</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en-US" sz="850" b="0" i="0" u="none" strike="noStrike" dirty="0" err="1">
                          <a:solidFill>
                            <a:srgbClr val="000000"/>
                          </a:solidFill>
                          <a:effectLst/>
                          <a:latin typeface="+mj-lt"/>
                        </a:rPr>
                        <a:t>newinc_con_prevtx</a:t>
                      </a:r>
                      <a:endParaRPr lang="en-US" sz="850" b="0" i="0" u="none" strike="noStrike" dirty="0">
                        <a:solidFill>
                          <a:srgbClr val="000000"/>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7485884"/>
                  </a:ext>
                </a:extLst>
              </a:tr>
              <a:tr h="1782087">
                <a:tc>
                  <a:txBody>
                    <a:bodyPr/>
                    <a:lstStyle/>
                    <a:p>
                      <a:pPr algn="ctr" fontAlgn="t"/>
                      <a:br>
                        <a:rPr lang="en-US" sz="850" b="1" i="0" u="none" strike="noStrike" dirty="0">
                          <a:solidFill>
                            <a:schemeClr val="tx1"/>
                          </a:solidFill>
                          <a:effectLst/>
                          <a:latin typeface="+mj-lt"/>
                        </a:rPr>
                      </a:br>
                      <a:r>
                        <a:rPr lang="en-US" sz="850" b="1" i="0" u="none" strike="noStrike" dirty="0">
                          <a:solidFill>
                            <a:schemeClr val="tx1"/>
                          </a:solidFill>
                          <a:effectLst/>
                          <a:latin typeface="+mj-lt"/>
                        </a:rPr>
                        <a:t>TPT_COMPL</a:t>
                      </a:r>
                      <a:endParaRPr lang="en-US" sz="850" b="1" i="0" u="none" strike="noStrike" dirty="0">
                        <a:solidFill>
                          <a:schemeClr val="tx1"/>
                        </a:solidFill>
                        <a:effectLst/>
                        <a:highlight>
                          <a:srgbClr val="FFFFFF"/>
                        </a:highlight>
                        <a:latin typeface="+mj-lt"/>
                      </a:endParaRP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br>
                        <a:rPr lang="en-US" sz="850" b="0" i="0" u="none" strike="noStrike" dirty="0">
                          <a:solidFill>
                            <a:srgbClr val="222222"/>
                          </a:solidFill>
                          <a:effectLst/>
                          <a:latin typeface="+mj-lt"/>
                        </a:rPr>
                      </a:br>
                      <a:r>
                        <a:rPr lang="en-US" sz="850" b="0" i="0" u="none" strike="noStrike" dirty="0">
                          <a:solidFill>
                            <a:srgbClr val="222222"/>
                          </a:solidFill>
                          <a:effectLst/>
                          <a:latin typeface="+mj-lt"/>
                        </a:rPr>
                        <a:t>TPT Completions </a:t>
                      </a:r>
                      <a:endParaRPr lang="en-US" sz="850" b="0" i="0" u="none" strike="noStrike" dirty="0">
                        <a:solidFill>
                          <a:srgbClr val="222222"/>
                        </a:solidFill>
                        <a:effectLst/>
                        <a:highlight>
                          <a:srgbClr val="FFFFFF"/>
                        </a:highligh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contacts or other eligible people who completed TPT during the reporting period.</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During a given reporting period, the cohort of people who initiated TPT should be tracked to monitor the number who complete TPT. Completion data should be disaggregated by:</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 Household contacts aged &lt;5 years</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 Household contacts 5 years and up</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 People living with HIV (PLHIV)</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contacts or other eligible people who completed TPT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850" b="0" i="0" u="none" strike="noStrike" dirty="0">
                          <a:solidFill>
                            <a:srgbClr val="000000"/>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000000"/>
                          </a:solidFill>
                          <a:effectLst/>
                          <a:latin typeface="+mj-lt"/>
                        </a:rPr>
                        <a:t>Age (0–4, 5–14, 15+), sex, risk group (contacts, PLHIV)</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en-US" sz="850" b="0" i="0" u="none" strike="noStrike" dirty="0" err="1">
                          <a:solidFill>
                            <a:srgbClr val="000000"/>
                          </a:solidFill>
                          <a:effectLst/>
                          <a:latin typeface="+mj-lt"/>
                        </a:rPr>
                        <a:t>newinc_con_prevtx_cmplt</a:t>
                      </a:r>
                      <a:r>
                        <a:rPr lang="en-US" sz="850" b="0" i="0" u="none" strike="noStrike" dirty="0">
                          <a:solidFill>
                            <a:srgbClr val="000000"/>
                          </a:solidFill>
                          <a:effectLst/>
                          <a:latin typeface="+mj-lt"/>
                        </a:rPr>
                        <a:t> plus </a:t>
                      </a:r>
                      <a:r>
                        <a:rPr lang="en-US" sz="850" b="0" i="0" u="none" strike="noStrike" dirty="0" err="1">
                          <a:solidFill>
                            <a:srgbClr val="000000"/>
                          </a:solidFill>
                          <a:effectLst/>
                          <a:latin typeface="+mj-lt"/>
                        </a:rPr>
                        <a:t>hiv_all_tpt_completed</a:t>
                      </a:r>
                      <a:endParaRPr lang="en-US" sz="850" b="0" i="0" u="none" strike="noStrike" dirty="0">
                        <a:solidFill>
                          <a:srgbClr val="000000"/>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1515177"/>
                  </a:ext>
                </a:extLst>
              </a:tr>
            </a:tbl>
          </a:graphicData>
        </a:graphic>
      </p:graphicFrame>
      <p:grpSp>
        <p:nvGrpSpPr>
          <p:cNvPr id="5" name="Group 4">
            <a:extLst>
              <a:ext uri="{FF2B5EF4-FFF2-40B4-BE49-F238E27FC236}">
                <a16:creationId xmlns:a16="http://schemas.microsoft.com/office/drawing/2014/main" id="{9C408C34-6F36-7559-6D9D-F7F3E8AADEB4}"/>
              </a:ext>
              <a:ext uri="{C183D7F6-B498-43B3-948B-1728B52AA6E4}">
                <adec:decorative xmlns:adec="http://schemas.microsoft.com/office/drawing/2017/decorative" val="1"/>
              </a:ext>
            </a:extLst>
          </p:cNvPr>
          <p:cNvGrpSpPr/>
          <p:nvPr/>
        </p:nvGrpSpPr>
        <p:grpSpPr>
          <a:xfrm>
            <a:off x="187105" y="87462"/>
            <a:ext cx="1258005" cy="384048"/>
            <a:chOff x="227554" y="79230"/>
            <a:chExt cx="1258005" cy="384048"/>
          </a:xfrm>
        </p:grpSpPr>
        <p:sp>
          <p:nvSpPr>
            <p:cNvPr id="6" name="TextBox 5">
              <a:extLst>
                <a:ext uri="{FF2B5EF4-FFF2-40B4-BE49-F238E27FC236}">
                  <a16:creationId xmlns:a16="http://schemas.microsoft.com/office/drawing/2014/main" id="{13F195F0-A609-6DEA-D2B9-8804EA2BDA90}"/>
                </a:ext>
              </a:extLst>
            </p:cNvPr>
            <p:cNvSpPr txBox="1"/>
            <p:nvPr/>
          </p:nvSpPr>
          <p:spPr>
            <a:xfrm>
              <a:off x="611602" y="121684"/>
              <a:ext cx="873957" cy="261610"/>
            </a:xfrm>
            <a:prstGeom prst="rect">
              <a:avLst/>
            </a:prstGeom>
            <a:noFill/>
          </p:spPr>
          <p:txBody>
            <a:bodyPr wrap="none" rtlCol="0">
              <a:spAutoFit/>
            </a:bodyPr>
            <a:lstStyle/>
            <a:p>
              <a:r>
                <a:rPr lang="en-US" sz="1100" b="1" dirty="0">
                  <a:solidFill>
                    <a:schemeClr val="bg1"/>
                  </a:solidFill>
                </a:rPr>
                <a:t>PREVENT</a:t>
              </a:r>
            </a:p>
          </p:txBody>
        </p:sp>
        <p:pic>
          <p:nvPicPr>
            <p:cNvPr id="12" name="Google Shape;532;p34">
              <a:extLst>
                <a:ext uri="{FF2B5EF4-FFF2-40B4-BE49-F238E27FC236}">
                  <a16:creationId xmlns:a16="http://schemas.microsoft.com/office/drawing/2014/main" id="{121AB4A1-036F-CA1D-1A63-E3A38F5F43C7}"/>
                </a:ext>
              </a:extLst>
            </p:cNvPr>
            <p:cNvPicPr preferRelativeResize="0"/>
            <p:nvPr/>
          </p:nvPicPr>
          <p:blipFill rotWithShape="1">
            <a:blip r:embed="rId3">
              <a:alphaModFix/>
            </a:blip>
            <a:srcRect l="3698" t="9468" r="6106" b="9460"/>
            <a:stretch/>
          </p:blipFill>
          <p:spPr>
            <a:xfrm>
              <a:off x="227554" y="79230"/>
              <a:ext cx="384048" cy="384048"/>
            </a:xfrm>
            <a:prstGeom prst="ellipse">
              <a:avLst/>
            </a:prstGeom>
            <a:noFill/>
            <a:ln w="12700" cap="flat" cmpd="sng">
              <a:solidFill>
                <a:schemeClr val="accent3">
                  <a:lumMod val="75000"/>
                </a:schemeClr>
              </a:solidFill>
              <a:prstDash val="solid"/>
              <a:round/>
              <a:headEnd type="none" w="sm" len="sm"/>
              <a:tailEnd type="none" w="sm" len="sm"/>
            </a:ln>
          </p:spPr>
        </p:pic>
      </p:grpSp>
    </p:spTree>
    <p:custDataLst>
      <p:tags r:id="rId1"/>
    </p:custDataLst>
    <p:extLst>
      <p:ext uri="{BB962C8B-B14F-4D97-AF65-F5344CB8AC3E}">
        <p14:creationId xmlns:p14="http://schemas.microsoft.com/office/powerpoint/2010/main" val="167730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1A1A9D-F391-5D59-C97B-597D93F7AEB8}"/>
              </a:ext>
            </a:extLst>
          </p:cNvPr>
          <p:cNvSpPr>
            <a:spLocks noGrp="1"/>
          </p:cNvSpPr>
          <p:nvPr>
            <p:ph type="title" idx="4294967295"/>
          </p:nvPr>
        </p:nvSpPr>
        <p:spPr>
          <a:xfrm>
            <a:off x="8353425" y="4948238"/>
            <a:ext cx="638175" cy="18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600" b="0" i="0" u="none" strike="noStrike" kern="1200" cap="none" spc="0" normalizeH="0" baseline="0" noProof="0" dirty="0">
              <a:ln>
                <a:noFill/>
              </a:ln>
              <a:solidFill>
                <a:srgbClr val="6C6463"/>
              </a:solidFill>
              <a:effectLst/>
              <a:uLnTx/>
              <a:uFillTx/>
              <a:latin typeface="Gill Sans MT"/>
              <a:ea typeface="+mn-ea"/>
              <a:cs typeface="Gill Sans MT"/>
            </a:endParaRPr>
          </a:p>
        </p:txBody>
      </p:sp>
      <p:sp>
        <p:nvSpPr>
          <p:cNvPr id="9" name="Text Placeholder 8">
            <a:extLst>
              <a:ext uri="{FF2B5EF4-FFF2-40B4-BE49-F238E27FC236}">
                <a16:creationId xmlns:a16="http://schemas.microsoft.com/office/drawing/2014/main" id="{E5CE55C6-C8B4-9471-A920-E60F576C0DB0}"/>
              </a:ext>
            </a:extLst>
          </p:cNvPr>
          <p:cNvSpPr>
            <a:spLocks noGrp="1"/>
          </p:cNvSpPr>
          <p:nvPr>
            <p:ph type="body" sz="quarter" idx="4294967295"/>
          </p:nvPr>
        </p:nvSpPr>
        <p:spPr>
          <a:xfrm>
            <a:off x="594783" y="1377950"/>
            <a:ext cx="7454900" cy="2963863"/>
          </a:xfrm>
        </p:spPr>
        <p:txBody>
          <a:bodyPr/>
          <a:lstStyle/>
          <a:p>
            <a:endParaRPr lang="en-US"/>
          </a:p>
        </p:txBody>
      </p:sp>
      <p:graphicFrame>
        <p:nvGraphicFramePr>
          <p:cNvPr id="3" name="Table 2">
            <a:extLst>
              <a:ext uri="{FF2B5EF4-FFF2-40B4-BE49-F238E27FC236}">
                <a16:creationId xmlns:a16="http://schemas.microsoft.com/office/drawing/2014/main" id="{5208DE53-2870-3E1A-2D3F-FE3BC8FF91D3}"/>
              </a:ext>
            </a:extLst>
          </p:cNvPr>
          <p:cNvGraphicFramePr>
            <a:graphicFrameLocks noGrp="1"/>
          </p:cNvGraphicFramePr>
          <p:nvPr>
            <p:extLst>
              <p:ext uri="{D42A27DB-BD31-4B8C-83A1-F6EECF244321}">
                <p14:modId xmlns:p14="http://schemas.microsoft.com/office/powerpoint/2010/main" val="882506261"/>
              </p:ext>
            </p:extLst>
          </p:nvPr>
        </p:nvGraphicFramePr>
        <p:xfrm>
          <a:off x="54366" y="541868"/>
          <a:ext cx="8967534" cy="4085166"/>
        </p:xfrm>
        <a:graphic>
          <a:graphicData uri="http://schemas.openxmlformats.org/drawingml/2006/table">
            <a:tbl>
              <a:tblPr firstRow="1" bandRow="1">
                <a:tableStyleId>{5C22544A-7EE6-4342-B048-85BDC9FD1C3A}</a:tableStyleId>
              </a:tblPr>
              <a:tblGrid>
                <a:gridCol w="859067">
                  <a:extLst>
                    <a:ext uri="{9D8B030D-6E8A-4147-A177-3AD203B41FA5}">
                      <a16:colId xmlns:a16="http://schemas.microsoft.com/office/drawing/2014/main" val="2619902928"/>
                    </a:ext>
                  </a:extLst>
                </a:gridCol>
                <a:gridCol w="1158227">
                  <a:extLst>
                    <a:ext uri="{9D8B030D-6E8A-4147-A177-3AD203B41FA5}">
                      <a16:colId xmlns:a16="http://schemas.microsoft.com/office/drawing/2014/main" val="1186907187"/>
                    </a:ext>
                  </a:extLst>
                </a:gridCol>
                <a:gridCol w="2716240">
                  <a:extLst>
                    <a:ext uri="{9D8B030D-6E8A-4147-A177-3AD203B41FA5}">
                      <a16:colId xmlns:a16="http://schemas.microsoft.com/office/drawing/2014/main" val="23414078"/>
                    </a:ext>
                  </a:extLst>
                </a:gridCol>
                <a:gridCol w="1430887">
                  <a:extLst>
                    <a:ext uri="{9D8B030D-6E8A-4147-A177-3AD203B41FA5}">
                      <a16:colId xmlns:a16="http://schemas.microsoft.com/office/drawing/2014/main" val="3700225451"/>
                    </a:ext>
                  </a:extLst>
                </a:gridCol>
                <a:gridCol w="888398">
                  <a:extLst>
                    <a:ext uri="{9D8B030D-6E8A-4147-A177-3AD203B41FA5}">
                      <a16:colId xmlns:a16="http://schemas.microsoft.com/office/drawing/2014/main" val="3290239786"/>
                    </a:ext>
                  </a:extLst>
                </a:gridCol>
                <a:gridCol w="962617">
                  <a:extLst>
                    <a:ext uri="{9D8B030D-6E8A-4147-A177-3AD203B41FA5}">
                      <a16:colId xmlns:a16="http://schemas.microsoft.com/office/drawing/2014/main" val="4202027118"/>
                    </a:ext>
                  </a:extLst>
                </a:gridCol>
                <a:gridCol w="952098">
                  <a:extLst>
                    <a:ext uri="{9D8B030D-6E8A-4147-A177-3AD203B41FA5}">
                      <a16:colId xmlns:a16="http://schemas.microsoft.com/office/drawing/2014/main" val="4194806955"/>
                    </a:ext>
                  </a:extLst>
                </a:gridCol>
              </a:tblGrid>
              <a:tr h="407986">
                <a:tc>
                  <a:txBody>
                    <a:bodyPr/>
                    <a:lstStyle/>
                    <a:p>
                      <a:pPr algn="ctr"/>
                      <a:r>
                        <a:rPr lang="en-US" sz="850" b="1" dirty="0">
                          <a:solidFill>
                            <a:schemeClr val="tx1"/>
                          </a:solidFill>
                          <a:latin typeface="+mj-lt"/>
                        </a:rPr>
                        <a:t>Indicator short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Indicator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50" b="1" dirty="0">
                          <a:solidFill>
                            <a:schemeClr val="tx1"/>
                          </a:solidFill>
                          <a:latin typeface="+mj-lt"/>
                        </a:rPr>
                        <a:t>Definition</a:t>
                      </a:r>
                    </a:p>
                    <a:p>
                      <a:pPr algn="ctr"/>
                      <a:endParaRPr lang="en-US" sz="850" b="1" dirty="0">
                        <a:solidFill>
                          <a:schemeClr val="tx1"/>
                        </a:solidFill>
                        <a:latin typeface="+mj-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Numerator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Denominator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Disaggregation</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WHO variables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27484274"/>
                  </a:ext>
                </a:extLst>
              </a:tr>
              <a:tr h="3677180">
                <a:tc>
                  <a:txBody>
                    <a:bodyPr/>
                    <a:lstStyle/>
                    <a:p>
                      <a:pPr algn="ctr" fontAlgn="t"/>
                      <a:br>
                        <a:rPr lang="en-US" sz="850" b="0" i="0" u="none" strike="noStrike" dirty="0">
                          <a:solidFill>
                            <a:srgbClr val="000000"/>
                          </a:solidFill>
                          <a:effectLst/>
                          <a:latin typeface="+mj-lt"/>
                        </a:rPr>
                      </a:br>
                      <a:r>
                        <a:rPr lang="en-US" sz="850" b="1" i="0" u="none" strike="noStrike" dirty="0">
                          <a:solidFill>
                            <a:srgbClr val="000000"/>
                          </a:solidFill>
                          <a:effectLst/>
                          <a:latin typeface="+mj-lt"/>
                        </a:rPr>
                        <a:t>SN_TB_INSUR</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Existence of a national or social health insurance system whose benefit package includes TB clinical services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Country has a national or social health insurance (NHI/SHI) scheme whose benefit package includes TB clinical services.</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National/social health insurance: forms of health insurance that are often administered by the government or a quasi-governmental agency, funded through contribution from taxes and/or employers and employees, and cover a package of services. Community based health insurance (CBHI) schemes are usually voluntary and characterized by community members pooling funds to offset the cost of healthcare.</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Some countries with CBHI schemes are adjusting the model towards integration into broader NHI/SHI schemes.</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For the purpose of this indicator, NHI/SHI/CBHI schemes should only be scored as being “available” if they exceed the following threshold: &gt;50% population coverage and &gt;2% of current health expenditure comes from pre-payment. These schemes should include diagnosis, treatment, and prevention of all forms of TB, including MDR-TB, for all populations of the country.</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This indicator is intended to measure whether a country is able to source funding for TB from an insurance scheme; countries with no insurance scheme should score “0” (even if TB care is free).</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0 = EITHER No national/social health insurance scheme OR national/social health insurance available but DS-TB &amp; DR-TB (diagnosis and treatment costs) are excluded</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2 = National/social health insurance is available and includes diagnosis and treatment costs for DS- or DR-TB but not both</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4 = National/social health insurance is available and includes diagnosis and treatment costs for both DS- and DR-TB</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850" b="0" i="0" u="none" strike="noStrike" dirty="0">
                          <a:solidFill>
                            <a:srgbClr val="000000"/>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850" b="0" i="0" u="none" strike="noStrike" dirty="0">
                          <a:solidFill>
                            <a:srgbClr val="000000"/>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000000"/>
                          </a:solidFill>
                          <a:effectLst/>
                          <a:latin typeface="+mj-lt"/>
                        </a:rPr>
                        <a:t> </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7485884"/>
                  </a:ext>
                </a:extLst>
              </a:tr>
            </a:tbl>
          </a:graphicData>
        </a:graphic>
      </p:graphicFrame>
      <p:grpSp>
        <p:nvGrpSpPr>
          <p:cNvPr id="10" name="Group 9">
            <a:extLst>
              <a:ext uri="{FF2B5EF4-FFF2-40B4-BE49-F238E27FC236}">
                <a16:creationId xmlns:a16="http://schemas.microsoft.com/office/drawing/2014/main" id="{9EC1E8EB-CCE5-57B5-F565-5D69E0748B37}"/>
              </a:ext>
              <a:ext uri="{C183D7F6-B498-43B3-948B-1728B52AA6E4}">
                <adec:decorative xmlns:adec="http://schemas.microsoft.com/office/drawing/2017/decorative" val="1"/>
              </a:ext>
            </a:extLst>
          </p:cNvPr>
          <p:cNvGrpSpPr/>
          <p:nvPr/>
        </p:nvGrpSpPr>
        <p:grpSpPr>
          <a:xfrm>
            <a:off x="199696" y="113272"/>
            <a:ext cx="1206473" cy="384048"/>
            <a:chOff x="273369" y="113272"/>
            <a:chExt cx="1206473" cy="384048"/>
          </a:xfrm>
        </p:grpSpPr>
        <p:sp>
          <p:nvSpPr>
            <p:cNvPr id="11" name="TextBox 10">
              <a:extLst>
                <a:ext uri="{FF2B5EF4-FFF2-40B4-BE49-F238E27FC236}">
                  <a16:creationId xmlns:a16="http://schemas.microsoft.com/office/drawing/2014/main" id="{DB4C345B-9925-778C-6FEE-119E5B27E24C}"/>
                </a:ext>
              </a:extLst>
            </p:cNvPr>
            <p:cNvSpPr txBox="1"/>
            <p:nvPr/>
          </p:nvSpPr>
          <p:spPr>
            <a:xfrm>
              <a:off x="596267" y="174491"/>
              <a:ext cx="883575" cy="261610"/>
            </a:xfrm>
            <a:prstGeom prst="rect">
              <a:avLst/>
            </a:prstGeom>
            <a:noFill/>
          </p:spPr>
          <p:txBody>
            <a:bodyPr wrap="none" rtlCol="0">
              <a:spAutoFit/>
            </a:bodyPr>
            <a:lstStyle/>
            <a:p>
              <a:r>
                <a:rPr lang="en-US" sz="1050" b="1" dirty="0">
                  <a:solidFill>
                    <a:schemeClr val="bg1"/>
                  </a:solidFill>
                </a:rPr>
                <a:t> </a:t>
              </a:r>
              <a:r>
                <a:rPr lang="en-US" sz="1100" b="1" dirty="0">
                  <a:solidFill>
                    <a:schemeClr val="bg1"/>
                  </a:solidFill>
                </a:rPr>
                <a:t>SUSTAIN</a:t>
              </a:r>
              <a:endParaRPr lang="en-US" sz="1050" b="1" dirty="0">
                <a:solidFill>
                  <a:schemeClr val="bg1"/>
                </a:solidFill>
              </a:endParaRPr>
            </a:p>
          </p:txBody>
        </p:sp>
        <p:pic>
          <p:nvPicPr>
            <p:cNvPr id="12" name="Google Shape;531;p34">
              <a:extLst>
                <a:ext uri="{FF2B5EF4-FFF2-40B4-BE49-F238E27FC236}">
                  <a16:creationId xmlns:a16="http://schemas.microsoft.com/office/drawing/2014/main" id="{125ACA0E-BB49-3FA9-C22A-076238BDBDD7}"/>
                </a:ext>
              </a:extLst>
            </p:cNvPr>
            <p:cNvPicPr preferRelativeResize="0"/>
            <p:nvPr/>
          </p:nvPicPr>
          <p:blipFill rotWithShape="1">
            <a:blip r:embed="rId3">
              <a:alphaModFix/>
            </a:blip>
            <a:srcRect l="3938" t="6755" b="3048"/>
            <a:stretch/>
          </p:blipFill>
          <p:spPr>
            <a:xfrm>
              <a:off x="273369" y="113272"/>
              <a:ext cx="384048" cy="384048"/>
            </a:xfrm>
            <a:prstGeom prst="ellipse">
              <a:avLst/>
            </a:prstGeom>
            <a:noFill/>
            <a:ln w="12700" cap="flat" cmpd="sng">
              <a:solidFill>
                <a:schemeClr val="accent3"/>
              </a:solidFill>
              <a:prstDash val="solid"/>
              <a:round/>
              <a:headEnd type="none" w="sm" len="sm"/>
              <a:tailEnd type="none" w="sm" len="sm"/>
            </a:ln>
          </p:spPr>
        </p:pic>
      </p:grpSp>
    </p:spTree>
    <p:custDataLst>
      <p:tags r:id="rId1"/>
    </p:custDataLst>
    <p:extLst>
      <p:ext uri="{BB962C8B-B14F-4D97-AF65-F5344CB8AC3E}">
        <p14:creationId xmlns:p14="http://schemas.microsoft.com/office/powerpoint/2010/main" val="271078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68690A-D8F9-8283-1CB4-0F7CC207268D}"/>
              </a:ext>
            </a:extLst>
          </p:cNvPr>
          <p:cNvSpPr>
            <a:spLocks noGrp="1"/>
          </p:cNvSpPr>
          <p:nvPr>
            <p:ph type="title"/>
          </p:nvPr>
        </p:nvSpPr>
        <p:spPr>
          <a:xfrm>
            <a:off x="825514" y="1990184"/>
            <a:ext cx="7531882" cy="584775"/>
          </a:xfrm>
        </p:spPr>
        <p:txBody>
          <a:bodyPr/>
          <a:lstStyle/>
          <a:p>
            <a:r>
              <a:rPr lang="en-US" dirty="0"/>
              <a:t>NATIONAL LEVEL INDICATORS</a:t>
            </a:r>
          </a:p>
        </p:txBody>
      </p:sp>
      <p:sp>
        <p:nvSpPr>
          <p:cNvPr id="2" name="Slide Number Placeholder 1">
            <a:extLst>
              <a:ext uri="{FF2B5EF4-FFF2-40B4-BE49-F238E27FC236}">
                <a16:creationId xmlns:a16="http://schemas.microsoft.com/office/drawing/2014/main" id="{5CCECA12-F72A-E5B1-9137-4E85DE243FF8}"/>
              </a:ext>
            </a:extLst>
          </p:cNvPr>
          <p:cNvSpPr>
            <a:spLocks noGrp="1"/>
          </p:cNvSpPr>
          <p:nvPr>
            <p:ph type="sldNum" sz="quarter" idx="4294967295"/>
          </p:nvPr>
        </p:nvSpPr>
        <p:spPr>
          <a:xfrm>
            <a:off x="8505825" y="4948238"/>
            <a:ext cx="638175" cy="185737"/>
          </a:xfrm>
        </p:spPr>
        <p:txBody>
          <a:bodyPr/>
          <a:lstStyle/>
          <a:p>
            <a:fld id="{42782948-4DBE-204D-AB9E-B65E067054AE}" type="slidenum">
              <a:rPr lang="en-US" smtClean="0"/>
              <a:pPr/>
              <a:t>14</a:t>
            </a:fld>
            <a:endParaRPr lang="en-US"/>
          </a:p>
        </p:txBody>
      </p:sp>
      <p:grpSp>
        <p:nvGrpSpPr>
          <p:cNvPr id="5" name="Google Shape;437;p16" descr="National Level in indicator cascade">
            <a:extLst>
              <a:ext uri="{FF2B5EF4-FFF2-40B4-BE49-F238E27FC236}">
                <a16:creationId xmlns:a16="http://schemas.microsoft.com/office/drawing/2014/main" id="{91F46C4A-8CFD-9997-EABF-C16666EE3A7D}"/>
              </a:ext>
            </a:extLst>
          </p:cNvPr>
          <p:cNvGrpSpPr/>
          <p:nvPr/>
        </p:nvGrpSpPr>
        <p:grpSpPr>
          <a:xfrm>
            <a:off x="3447341" y="2803872"/>
            <a:ext cx="2249319" cy="2103483"/>
            <a:chOff x="6846678" y="2081819"/>
            <a:chExt cx="4122818" cy="3993276"/>
          </a:xfrm>
        </p:grpSpPr>
        <p:grpSp>
          <p:nvGrpSpPr>
            <p:cNvPr id="6" name="Google Shape;438;p16">
              <a:extLst>
                <a:ext uri="{FF2B5EF4-FFF2-40B4-BE49-F238E27FC236}">
                  <a16:creationId xmlns:a16="http://schemas.microsoft.com/office/drawing/2014/main" id="{9B882669-613A-D7D0-B810-7EC1AC281626}"/>
                </a:ext>
              </a:extLst>
            </p:cNvPr>
            <p:cNvGrpSpPr/>
            <p:nvPr/>
          </p:nvGrpSpPr>
          <p:grpSpPr>
            <a:xfrm>
              <a:off x="6846678" y="2081819"/>
              <a:ext cx="4122818" cy="3784659"/>
              <a:chOff x="6846678" y="2081819"/>
              <a:chExt cx="4122818" cy="3784659"/>
            </a:xfrm>
          </p:grpSpPr>
          <p:sp>
            <p:nvSpPr>
              <p:cNvPr id="9" name="Google Shape;439;p16">
                <a:extLst>
                  <a:ext uri="{FF2B5EF4-FFF2-40B4-BE49-F238E27FC236}">
                    <a16:creationId xmlns:a16="http://schemas.microsoft.com/office/drawing/2014/main" id="{284B286E-A422-0023-8419-29D71787C103}"/>
                  </a:ext>
                </a:extLst>
              </p:cNvPr>
              <p:cNvSpPr/>
              <p:nvPr/>
            </p:nvSpPr>
            <p:spPr>
              <a:xfrm>
                <a:off x="8606007" y="2081819"/>
                <a:ext cx="499211" cy="433403"/>
              </a:xfrm>
              <a:custGeom>
                <a:avLst/>
                <a:gdLst/>
                <a:ahLst/>
                <a:cxnLst/>
                <a:rect l="l" t="t" r="r" b="b"/>
                <a:pathLst>
                  <a:path w="499211" h="433403" extrusionOk="0">
                    <a:moveTo>
                      <a:pt x="0" y="433404"/>
                    </a:moveTo>
                    <a:lnTo>
                      <a:pt x="249549" y="0"/>
                    </a:lnTo>
                    <a:lnTo>
                      <a:pt x="499211" y="433404"/>
                    </a:lnTo>
                    <a:lnTo>
                      <a:pt x="0" y="433404"/>
                    </a:lnTo>
                    <a:close/>
                  </a:path>
                </a:pathLst>
              </a:custGeom>
              <a:solidFill>
                <a:srgbClr val="002F3C">
                  <a:alpha val="34902"/>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grpSp>
            <p:nvGrpSpPr>
              <p:cNvPr id="10" name="Google Shape;440;p16">
                <a:extLst>
                  <a:ext uri="{FF2B5EF4-FFF2-40B4-BE49-F238E27FC236}">
                    <a16:creationId xmlns:a16="http://schemas.microsoft.com/office/drawing/2014/main" id="{0FAB3D01-E85C-A7F0-EDE8-C6D6E9579F4B}"/>
                  </a:ext>
                </a:extLst>
              </p:cNvPr>
              <p:cNvGrpSpPr/>
              <p:nvPr/>
            </p:nvGrpSpPr>
            <p:grpSpPr>
              <a:xfrm>
                <a:off x="6846678" y="5151822"/>
                <a:ext cx="4122818" cy="714656"/>
                <a:chOff x="7155584" y="5134183"/>
                <a:chExt cx="4122818" cy="714656"/>
              </a:xfrm>
            </p:grpSpPr>
            <p:sp>
              <p:nvSpPr>
                <p:cNvPr id="23" name="Google Shape;441;p16">
                  <a:extLst>
                    <a:ext uri="{FF2B5EF4-FFF2-40B4-BE49-F238E27FC236}">
                      <a16:creationId xmlns:a16="http://schemas.microsoft.com/office/drawing/2014/main" id="{C3E696A8-D766-9035-92E3-50C1EB354878}"/>
                    </a:ext>
                  </a:extLst>
                </p:cNvPr>
                <p:cNvSpPr/>
                <p:nvPr/>
              </p:nvSpPr>
              <p:spPr>
                <a:xfrm>
                  <a:off x="7155584" y="5646441"/>
                  <a:ext cx="233719" cy="202398"/>
                </a:xfrm>
                <a:custGeom>
                  <a:avLst/>
                  <a:gdLst/>
                  <a:ahLst/>
                  <a:cxnLst/>
                  <a:rect l="l" t="t" r="r" b="b"/>
                  <a:pathLst>
                    <a:path w="233719" h="202398" extrusionOk="0">
                      <a:moveTo>
                        <a:pt x="116803" y="202399"/>
                      </a:moveTo>
                      <a:lnTo>
                        <a:pt x="0" y="0"/>
                      </a:lnTo>
                      <a:lnTo>
                        <a:pt x="233719" y="113"/>
                      </a:lnTo>
                      <a:lnTo>
                        <a:pt x="116803" y="202399"/>
                      </a:lnTo>
                      <a:close/>
                    </a:path>
                  </a:pathLst>
                </a:custGeom>
                <a:solidFill>
                  <a:srgbClr val="5C676C"/>
                </a:solidFill>
                <a:ln w="11300" cap="flat" cmpd="sng">
                  <a:solidFill>
                    <a:srgbClr val="F2F2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sp>
              <p:nvSpPr>
                <p:cNvPr id="24" name="Google Shape;442;p16">
                  <a:extLst>
                    <a:ext uri="{FF2B5EF4-FFF2-40B4-BE49-F238E27FC236}">
                      <a16:creationId xmlns:a16="http://schemas.microsoft.com/office/drawing/2014/main" id="{CEAED98B-E4E5-E5C1-751E-73458804E466}"/>
                    </a:ext>
                  </a:extLst>
                </p:cNvPr>
                <p:cNvSpPr/>
                <p:nvPr/>
              </p:nvSpPr>
              <p:spPr>
                <a:xfrm>
                  <a:off x="7155584" y="5134183"/>
                  <a:ext cx="4122818" cy="564790"/>
                </a:xfrm>
                <a:custGeom>
                  <a:avLst/>
                  <a:gdLst/>
                  <a:ahLst/>
                  <a:cxnLst/>
                  <a:rect l="l" t="t" r="r" b="b"/>
                  <a:pathLst>
                    <a:path w="4122818" h="564792" extrusionOk="0">
                      <a:moveTo>
                        <a:pt x="0" y="564793"/>
                      </a:moveTo>
                      <a:lnTo>
                        <a:pt x="325307" y="0"/>
                      </a:lnTo>
                      <a:lnTo>
                        <a:pt x="3797624" y="0"/>
                      </a:lnTo>
                      <a:lnTo>
                        <a:pt x="4122818" y="564793"/>
                      </a:lnTo>
                      <a:lnTo>
                        <a:pt x="0" y="564793"/>
                      </a:lnTo>
                      <a:close/>
                    </a:path>
                  </a:pathLst>
                </a:custGeom>
                <a:solidFill>
                  <a:srgbClr val="879499">
                    <a:alpha val="45882"/>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grpSp>
          <p:grpSp>
            <p:nvGrpSpPr>
              <p:cNvPr id="11" name="Google Shape;443;p16">
                <a:extLst>
                  <a:ext uri="{FF2B5EF4-FFF2-40B4-BE49-F238E27FC236}">
                    <a16:creationId xmlns:a16="http://schemas.microsoft.com/office/drawing/2014/main" id="{8AA9642F-095B-6B48-41F5-B731490BD137}"/>
                  </a:ext>
                </a:extLst>
              </p:cNvPr>
              <p:cNvGrpSpPr/>
              <p:nvPr/>
            </p:nvGrpSpPr>
            <p:grpSpPr>
              <a:xfrm>
                <a:off x="7291388" y="4336472"/>
                <a:ext cx="3222315" cy="748116"/>
                <a:chOff x="7600294" y="4318833"/>
                <a:chExt cx="3222315" cy="748116"/>
              </a:xfrm>
            </p:grpSpPr>
            <p:sp>
              <p:nvSpPr>
                <p:cNvPr id="21" name="Google Shape;444;p16">
                  <a:extLst>
                    <a:ext uri="{FF2B5EF4-FFF2-40B4-BE49-F238E27FC236}">
                      <a16:creationId xmlns:a16="http://schemas.microsoft.com/office/drawing/2014/main" id="{6481E00C-4017-6D50-21FA-85E0E8A3E985}"/>
                    </a:ext>
                  </a:extLst>
                </p:cNvPr>
                <p:cNvSpPr/>
                <p:nvPr/>
              </p:nvSpPr>
              <p:spPr>
                <a:xfrm>
                  <a:off x="7600294" y="4864551"/>
                  <a:ext cx="233719" cy="202398"/>
                </a:xfrm>
                <a:custGeom>
                  <a:avLst/>
                  <a:gdLst/>
                  <a:ahLst/>
                  <a:cxnLst/>
                  <a:rect l="l" t="t" r="r" b="b"/>
                  <a:pathLst>
                    <a:path w="233719" h="202398" extrusionOk="0">
                      <a:moveTo>
                        <a:pt x="116803" y="202398"/>
                      </a:moveTo>
                      <a:lnTo>
                        <a:pt x="0" y="0"/>
                      </a:lnTo>
                      <a:lnTo>
                        <a:pt x="233719" y="113"/>
                      </a:lnTo>
                      <a:lnTo>
                        <a:pt x="116803" y="202398"/>
                      </a:lnTo>
                      <a:close/>
                    </a:path>
                  </a:pathLst>
                </a:custGeom>
                <a:solidFill>
                  <a:srgbClr val="061235"/>
                </a:solidFill>
                <a:ln w="11300" cap="flat" cmpd="sng">
                  <a:solidFill>
                    <a:srgbClr val="F2F2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sp>
              <p:nvSpPr>
                <p:cNvPr id="22" name="Google Shape;445;p16">
                  <a:extLst>
                    <a:ext uri="{FF2B5EF4-FFF2-40B4-BE49-F238E27FC236}">
                      <a16:creationId xmlns:a16="http://schemas.microsoft.com/office/drawing/2014/main" id="{7847DE48-CF69-1271-F79F-997923CCB4F7}"/>
                    </a:ext>
                  </a:extLst>
                </p:cNvPr>
                <p:cNvSpPr/>
                <p:nvPr/>
              </p:nvSpPr>
              <p:spPr>
                <a:xfrm>
                  <a:off x="7600294" y="4318833"/>
                  <a:ext cx="3222315" cy="583224"/>
                </a:xfrm>
                <a:custGeom>
                  <a:avLst/>
                  <a:gdLst/>
                  <a:ahLst/>
                  <a:cxnLst/>
                  <a:rect l="l" t="t" r="r" b="b"/>
                  <a:pathLst>
                    <a:path w="3222315" h="583223" extrusionOk="0">
                      <a:moveTo>
                        <a:pt x="0" y="583223"/>
                      </a:moveTo>
                      <a:lnTo>
                        <a:pt x="335936" y="0"/>
                      </a:lnTo>
                      <a:lnTo>
                        <a:pt x="2886380" y="0"/>
                      </a:lnTo>
                      <a:lnTo>
                        <a:pt x="3222316" y="583223"/>
                      </a:lnTo>
                      <a:lnTo>
                        <a:pt x="0" y="583223"/>
                      </a:lnTo>
                      <a:close/>
                    </a:path>
                  </a:pathLst>
                </a:custGeom>
                <a:solidFill>
                  <a:srgbClr val="0E256A">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grpSp>
          <p:grpSp>
            <p:nvGrpSpPr>
              <p:cNvPr id="12" name="Google Shape;446;p16">
                <a:extLst>
                  <a:ext uri="{FF2B5EF4-FFF2-40B4-BE49-F238E27FC236}">
                    <a16:creationId xmlns:a16="http://schemas.microsoft.com/office/drawing/2014/main" id="{70FC97D0-5C91-2F9C-B850-C5BA75CA7898}"/>
                  </a:ext>
                </a:extLst>
              </p:cNvPr>
              <p:cNvGrpSpPr/>
              <p:nvPr/>
            </p:nvGrpSpPr>
            <p:grpSpPr>
              <a:xfrm>
                <a:off x="7752381" y="3531766"/>
                <a:ext cx="2300442" cy="751144"/>
                <a:chOff x="8061287" y="3514127"/>
                <a:chExt cx="2300442" cy="751144"/>
              </a:xfrm>
            </p:grpSpPr>
            <p:sp>
              <p:nvSpPr>
                <p:cNvPr id="19" name="Google Shape;447;p16">
                  <a:extLst>
                    <a:ext uri="{FF2B5EF4-FFF2-40B4-BE49-F238E27FC236}">
                      <a16:creationId xmlns:a16="http://schemas.microsoft.com/office/drawing/2014/main" id="{D626C33B-CE10-BC19-9F1D-82F9765F4B0A}"/>
                    </a:ext>
                  </a:extLst>
                </p:cNvPr>
                <p:cNvSpPr/>
                <p:nvPr/>
              </p:nvSpPr>
              <p:spPr>
                <a:xfrm>
                  <a:off x="8061287" y="3514127"/>
                  <a:ext cx="2300442" cy="555519"/>
                </a:xfrm>
                <a:custGeom>
                  <a:avLst/>
                  <a:gdLst/>
                  <a:ahLst/>
                  <a:cxnLst/>
                  <a:rect l="l" t="t" r="r" b="b"/>
                  <a:pathLst>
                    <a:path w="2300442" h="555520" extrusionOk="0">
                      <a:moveTo>
                        <a:pt x="0" y="555521"/>
                      </a:moveTo>
                      <a:lnTo>
                        <a:pt x="319993" y="0"/>
                      </a:lnTo>
                      <a:lnTo>
                        <a:pt x="1980450" y="0"/>
                      </a:lnTo>
                      <a:lnTo>
                        <a:pt x="2300443" y="555521"/>
                      </a:lnTo>
                      <a:lnTo>
                        <a:pt x="0" y="555521"/>
                      </a:lnTo>
                      <a:close/>
                    </a:path>
                  </a:pathLst>
                </a:custGeom>
                <a:solidFill>
                  <a:srgbClr val="D441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sp>
              <p:nvSpPr>
                <p:cNvPr id="20" name="Google Shape;448;p16">
                  <a:extLst>
                    <a:ext uri="{FF2B5EF4-FFF2-40B4-BE49-F238E27FC236}">
                      <a16:creationId xmlns:a16="http://schemas.microsoft.com/office/drawing/2014/main" id="{4E6F436C-8C07-F4CB-3AC3-5ED678DE412D}"/>
                    </a:ext>
                  </a:extLst>
                </p:cNvPr>
                <p:cNvSpPr/>
                <p:nvPr/>
              </p:nvSpPr>
              <p:spPr>
                <a:xfrm>
                  <a:off x="8061287" y="4062873"/>
                  <a:ext cx="233605" cy="202398"/>
                </a:xfrm>
                <a:custGeom>
                  <a:avLst/>
                  <a:gdLst/>
                  <a:ahLst/>
                  <a:cxnLst/>
                  <a:rect l="l" t="t" r="r" b="b"/>
                  <a:pathLst>
                    <a:path w="233605" h="202398" extrusionOk="0">
                      <a:moveTo>
                        <a:pt x="116690" y="202398"/>
                      </a:moveTo>
                      <a:lnTo>
                        <a:pt x="0" y="0"/>
                      </a:lnTo>
                      <a:lnTo>
                        <a:pt x="233606" y="226"/>
                      </a:lnTo>
                      <a:lnTo>
                        <a:pt x="116690" y="202398"/>
                      </a:lnTo>
                      <a:close/>
                    </a:path>
                  </a:pathLst>
                </a:custGeom>
                <a:solidFill>
                  <a:schemeClr val="accent4">
                    <a:lumMod val="75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grpSp>
          <p:grpSp>
            <p:nvGrpSpPr>
              <p:cNvPr id="13" name="Google Shape;449;p16">
                <a:extLst>
                  <a:ext uri="{FF2B5EF4-FFF2-40B4-BE49-F238E27FC236}">
                    <a16:creationId xmlns:a16="http://schemas.microsoft.com/office/drawing/2014/main" id="{B53D18C4-F59C-C163-DBD3-A0B841B673E0}"/>
                  </a:ext>
                </a:extLst>
              </p:cNvPr>
              <p:cNvGrpSpPr/>
              <p:nvPr/>
            </p:nvGrpSpPr>
            <p:grpSpPr>
              <a:xfrm>
                <a:off x="8197318" y="2722472"/>
                <a:ext cx="1410455" cy="786859"/>
                <a:chOff x="8506224" y="2707150"/>
                <a:chExt cx="1410455" cy="786859"/>
              </a:xfrm>
            </p:grpSpPr>
            <p:sp>
              <p:nvSpPr>
                <p:cNvPr id="17" name="Google Shape;450;p16">
                  <a:extLst>
                    <a:ext uri="{FF2B5EF4-FFF2-40B4-BE49-F238E27FC236}">
                      <a16:creationId xmlns:a16="http://schemas.microsoft.com/office/drawing/2014/main" id="{01C6484C-AAA1-45D7-2B5D-FD341D07522A}"/>
                    </a:ext>
                  </a:extLst>
                </p:cNvPr>
                <p:cNvSpPr/>
                <p:nvPr/>
              </p:nvSpPr>
              <p:spPr>
                <a:xfrm>
                  <a:off x="8506224" y="3291611"/>
                  <a:ext cx="233719" cy="202398"/>
                </a:xfrm>
                <a:custGeom>
                  <a:avLst/>
                  <a:gdLst/>
                  <a:ahLst/>
                  <a:cxnLst/>
                  <a:rect l="l" t="t" r="r" b="b"/>
                  <a:pathLst>
                    <a:path w="233719" h="202398" extrusionOk="0">
                      <a:moveTo>
                        <a:pt x="116690" y="202398"/>
                      </a:moveTo>
                      <a:lnTo>
                        <a:pt x="0" y="0"/>
                      </a:lnTo>
                      <a:lnTo>
                        <a:pt x="233719" y="113"/>
                      </a:lnTo>
                      <a:lnTo>
                        <a:pt x="116690" y="202398"/>
                      </a:lnTo>
                      <a:close/>
                    </a:path>
                  </a:pathLst>
                </a:custGeom>
                <a:solidFill>
                  <a:schemeClr val="accent6">
                    <a:lumMod val="5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sp>
              <p:nvSpPr>
                <p:cNvPr id="18" name="Google Shape;451;p16">
                  <a:extLst>
                    <a:ext uri="{FF2B5EF4-FFF2-40B4-BE49-F238E27FC236}">
                      <a16:creationId xmlns:a16="http://schemas.microsoft.com/office/drawing/2014/main" id="{AA090E46-6C25-3553-58FE-89C6D8BDCE24}"/>
                    </a:ext>
                  </a:extLst>
                </p:cNvPr>
                <p:cNvSpPr/>
                <p:nvPr/>
              </p:nvSpPr>
              <p:spPr>
                <a:xfrm>
                  <a:off x="8506224" y="2707150"/>
                  <a:ext cx="1410455" cy="573951"/>
                </a:xfrm>
                <a:custGeom>
                  <a:avLst/>
                  <a:gdLst/>
                  <a:ahLst/>
                  <a:cxnLst/>
                  <a:rect l="l" t="t" r="r" b="b"/>
                  <a:pathLst>
                    <a:path w="1410455" h="573951" extrusionOk="0">
                      <a:moveTo>
                        <a:pt x="0" y="573952"/>
                      </a:moveTo>
                      <a:lnTo>
                        <a:pt x="330621" y="0"/>
                      </a:lnTo>
                      <a:lnTo>
                        <a:pt x="1079834" y="0"/>
                      </a:lnTo>
                      <a:lnTo>
                        <a:pt x="1410456" y="573952"/>
                      </a:lnTo>
                      <a:lnTo>
                        <a:pt x="0" y="573952"/>
                      </a:lnTo>
                      <a:close/>
                    </a:path>
                  </a:pathLst>
                </a:custGeom>
                <a:solidFill>
                  <a:srgbClr val="008C84">
                    <a:alpha val="41176"/>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grpSp>
          <p:sp>
            <p:nvSpPr>
              <p:cNvPr id="14" name="Google Shape;452;p16">
                <a:extLst>
                  <a:ext uri="{FF2B5EF4-FFF2-40B4-BE49-F238E27FC236}">
                    <a16:creationId xmlns:a16="http://schemas.microsoft.com/office/drawing/2014/main" id="{91F02128-7FFD-FEE5-85A9-F6BC2EE75284}"/>
                  </a:ext>
                </a:extLst>
              </p:cNvPr>
              <p:cNvSpPr txBox="1"/>
              <p:nvPr/>
            </p:nvSpPr>
            <p:spPr>
              <a:xfrm>
                <a:off x="8082516" y="2401766"/>
                <a:ext cx="1521326" cy="4381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dirty="0">
                    <a:solidFill>
                      <a:schemeClr val="bg1">
                        <a:lumMod val="65000"/>
                      </a:schemeClr>
                    </a:solidFill>
                    <a:latin typeface="Source Sans Pro" panose="020B0503030403020204" pitchFamily="34" charset="0"/>
                    <a:ea typeface="Gill Sans"/>
                    <a:cs typeface="Arial" panose="020B0604020202020204" pitchFamily="34" charset="0"/>
                    <a:sym typeface="Gill Sans"/>
                  </a:rPr>
                  <a:t>Core</a:t>
                </a:r>
                <a:endParaRPr sz="900" dirty="0">
                  <a:solidFill>
                    <a:schemeClr val="bg1">
                      <a:lumMod val="65000"/>
                    </a:schemeClr>
                  </a:solidFill>
                  <a:latin typeface="Source Sans Pro" panose="020B0503030403020204" pitchFamily="34" charset="0"/>
                  <a:cs typeface="Arial" panose="020B0604020202020204" pitchFamily="34" charset="0"/>
                </a:endParaRPr>
              </a:p>
            </p:txBody>
          </p:sp>
          <p:sp>
            <p:nvSpPr>
              <p:cNvPr id="15" name="Google Shape;453;p16">
                <a:extLst>
                  <a:ext uri="{FF2B5EF4-FFF2-40B4-BE49-F238E27FC236}">
                    <a16:creationId xmlns:a16="http://schemas.microsoft.com/office/drawing/2014/main" id="{D9735DA2-017D-AF7D-FEAD-4151CC2C2DE8}"/>
                  </a:ext>
                </a:extLst>
              </p:cNvPr>
              <p:cNvSpPr txBox="1"/>
              <p:nvPr/>
            </p:nvSpPr>
            <p:spPr>
              <a:xfrm>
                <a:off x="7943471" y="3185870"/>
                <a:ext cx="2000553" cy="4381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dirty="0">
                    <a:solidFill>
                      <a:schemeClr val="bg1">
                        <a:lumMod val="50000"/>
                      </a:schemeClr>
                    </a:solidFill>
                    <a:latin typeface="Source Sans Pro" panose="020B0503030403020204" pitchFamily="34" charset="0"/>
                    <a:ea typeface="Gill Sans"/>
                    <a:cs typeface="Arial" panose="020B0604020202020204" pitchFamily="34" charset="0"/>
                    <a:sym typeface="Gill Sans"/>
                  </a:rPr>
                  <a:t>Core Plus</a:t>
                </a:r>
                <a:endParaRPr sz="900" dirty="0">
                  <a:solidFill>
                    <a:schemeClr val="bg1">
                      <a:lumMod val="50000"/>
                    </a:schemeClr>
                  </a:solidFill>
                  <a:latin typeface="Source Sans Pro" panose="020B0503030403020204" pitchFamily="34" charset="0"/>
                  <a:cs typeface="Arial" panose="020B0604020202020204" pitchFamily="34" charset="0"/>
                </a:endParaRPr>
              </a:p>
            </p:txBody>
          </p:sp>
          <p:sp>
            <p:nvSpPr>
              <p:cNvPr id="16" name="Google Shape;454;p16">
                <a:extLst>
                  <a:ext uri="{FF2B5EF4-FFF2-40B4-BE49-F238E27FC236}">
                    <a16:creationId xmlns:a16="http://schemas.microsoft.com/office/drawing/2014/main" id="{2C135772-2D90-C175-239D-3511594B01C8}"/>
                  </a:ext>
                </a:extLst>
              </p:cNvPr>
              <p:cNvSpPr txBox="1"/>
              <p:nvPr/>
            </p:nvSpPr>
            <p:spPr>
              <a:xfrm>
                <a:off x="7542696" y="3974889"/>
                <a:ext cx="2802100" cy="4381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dirty="0">
                    <a:latin typeface="Source Sans Pro" panose="020B0503030403020204" pitchFamily="34" charset="0"/>
                    <a:ea typeface="Gill Sans"/>
                    <a:cs typeface="Arial" panose="020B0604020202020204" pitchFamily="34" charset="0"/>
                    <a:sym typeface="Gill Sans"/>
                  </a:rPr>
                  <a:t>National Level</a:t>
                </a:r>
                <a:endParaRPr sz="900" b="1" dirty="0">
                  <a:latin typeface="Source Sans Pro" panose="020B0503030403020204" pitchFamily="34" charset="0"/>
                  <a:cs typeface="Arial" panose="020B0604020202020204" pitchFamily="34" charset="0"/>
                </a:endParaRPr>
              </a:p>
            </p:txBody>
          </p:sp>
        </p:grpSp>
        <p:sp>
          <p:nvSpPr>
            <p:cNvPr id="7" name="Google Shape;455;p16">
              <a:extLst>
                <a:ext uri="{FF2B5EF4-FFF2-40B4-BE49-F238E27FC236}">
                  <a16:creationId xmlns:a16="http://schemas.microsoft.com/office/drawing/2014/main" id="{0E65B459-84A2-5668-DF59-5BCE074B13CD}"/>
                </a:ext>
              </a:extLst>
            </p:cNvPr>
            <p:cNvSpPr txBox="1"/>
            <p:nvPr/>
          </p:nvSpPr>
          <p:spPr>
            <a:xfrm>
              <a:off x="7386716" y="4799927"/>
              <a:ext cx="2912923" cy="4381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dirty="0">
                  <a:solidFill>
                    <a:schemeClr val="bg1">
                      <a:lumMod val="65000"/>
                    </a:schemeClr>
                  </a:solidFill>
                  <a:latin typeface="Source Sans Pro" panose="020B0503030403020204" pitchFamily="34" charset="0"/>
                  <a:ea typeface="Gill Sans"/>
                  <a:cs typeface="Arial" panose="020B0604020202020204" pitchFamily="34" charset="0"/>
                  <a:sym typeface="Gill Sans"/>
                </a:rPr>
                <a:t>Project Level</a:t>
              </a:r>
              <a:endParaRPr sz="900" dirty="0">
                <a:solidFill>
                  <a:schemeClr val="bg1">
                    <a:lumMod val="65000"/>
                  </a:schemeClr>
                </a:solidFill>
                <a:latin typeface="Source Sans Pro" panose="020B0503030403020204" pitchFamily="34" charset="0"/>
                <a:cs typeface="Arial" panose="020B0604020202020204" pitchFamily="34" charset="0"/>
              </a:endParaRPr>
            </a:p>
          </p:txBody>
        </p:sp>
        <p:sp>
          <p:nvSpPr>
            <p:cNvPr id="8" name="Google Shape;456;p16">
              <a:extLst>
                <a:ext uri="{FF2B5EF4-FFF2-40B4-BE49-F238E27FC236}">
                  <a16:creationId xmlns:a16="http://schemas.microsoft.com/office/drawing/2014/main" id="{AD838340-BD10-8BCE-2813-C09C23B00CB0}"/>
                </a:ext>
              </a:extLst>
            </p:cNvPr>
            <p:cNvSpPr txBox="1"/>
            <p:nvPr/>
          </p:nvSpPr>
          <p:spPr>
            <a:xfrm>
              <a:off x="7716874" y="5636957"/>
              <a:ext cx="2252607" cy="4381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dirty="0">
                  <a:solidFill>
                    <a:schemeClr val="bg1">
                      <a:lumMod val="65000"/>
                    </a:schemeClr>
                  </a:solidFill>
                  <a:latin typeface="Source Sans Pro" panose="020B0503030403020204" pitchFamily="34" charset="0"/>
                  <a:ea typeface="Gill Sans"/>
                  <a:cs typeface="Arial" panose="020B0604020202020204" pitchFamily="34" charset="0"/>
                  <a:sym typeface="Gill Sans"/>
                </a:rPr>
                <a:t>Extended*</a:t>
              </a:r>
              <a:endParaRPr sz="900" dirty="0">
                <a:solidFill>
                  <a:schemeClr val="bg1">
                    <a:lumMod val="65000"/>
                  </a:schemeClr>
                </a:solidFill>
                <a:latin typeface="Source Sans Pro" panose="020B0503030403020204" pitchFamily="34" charset="0"/>
                <a:cs typeface="Arial" panose="020B0604020202020204" pitchFamily="34" charset="0"/>
              </a:endParaRPr>
            </a:p>
          </p:txBody>
        </p:sp>
      </p:grpSp>
      <p:grpSp>
        <p:nvGrpSpPr>
          <p:cNvPr id="25" name="Group 24" descr="QR code">
            <a:extLst>
              <a:ext uri="{FF2B5EF4-FFF2-40B4-BE49-F238E27FC236}">
                <a16:creationId xmlns:a16="http://schemas.microsoft.com/office/drawing/2014/main" id="{3995AB6C-9200-8871-A6E1-5C1FD87C8D48}"/>
              </a:ext>
            </a:extLst>
          </p:cNvPr>
          <p:cNvGrpSpPr/>
          <p:nvPr/>
        </p:nvGrpSpPr>
        <p:grpSpPr>
          <a:xfrm>
            <a:off x="6706707" y="9438"/>
            <a:ext cx="2437293" cy="1640978"/>
            <a:chOff x="6706707" y="9438"/>
            <a:chExt cx="2437293" cy="1640978"/>
          </a:xfrm>
        </p:grpSpPr>
        <p:pic>
          <p:nvPicPr>
            <p:cNvPr id="26" name="Picture 25">
              <a:extLst>
                <a:ext uri="{FF2B5EF4-FFF2-40B4-BE49-F238E27FC236}">
                  <a16:creationId xmlns:a16="http://schemas.microsoft.com/office/drawing/2014/main" id="{DF112EB4-E50D-D35B-9FC3-B559F5A400A9}"/>
                </a:ext>
              </a:extLst>
            </p:cNvPr>
            <p:cNvPicPr>
              <a:picLocks noChangeAspect="1"/>
            </p:cNvPicPr>
            <p:nvPr/>
          </p:nvPicPr>
          <p:blipFill rotWithShape="1">
            <a:blip r:embed="rId3"/>
            <a:srcRect t="6777"/>
            <a:stretch/>
          </p:blipFill>
          <p:spPr>
            <a:xfrm>
              <a:off x="6706707" y="9438"/>
              <a:ext cx="2437293" cy="1640978"/>
            </a:xfrm>
            <a:prstGeom prst="rect">
              <a:avLst/>
            </a:prstGeom>
          </p:spPr>
        </p:pic>
        <p:grpSp>
          <p:nvGrpSpPr>
            <p:cNvPr id="27" name="Group 26">
              <a:extLst>
                <a:ext uri="{FF2B5EF4-FFF2-40B4-BE49-F238E27FC236}">
                  <a16:creationId xmlns:a16="http://schemas.microsoft.com/office/drawing/2014/main" id="{7C141651-3F56-3E90-42A7-D23EDC15593C}"/>
                </a:ext>
              </a:extLst>
            </p:cNvPr>
            <p:cNvGrpSpPr/>
            <p:nvPr/>
          </p:nvGrpSpPr>
          <p:grpSpPr>
            <a:xfrm>
              <a:off x="7176761" y="130995"/>
              <a:ext cx="1888659" cy="1206544"/>
              <a:chOff x="7018794" y="881957"/>
              <a:chExt cx="1888659" cy="1206544"/>
            </a:xfrm>
          </p:grpSpPr>
          <p:pic>
            <p:nvPicPr>
              <p:cNvPr id="28" name="Picture 27" descr="A qr code with blue circles&#10;&#10;Description automatically generated">
                <a:extLst>
                  <a:ext uri="{FF2B5EF4-FFF2-40B4-BE49-F238E27FC236}">
                    <a16:creationId xmlns:a16="http://schemas.microsoft.com/office/drawing/2014/main" id="{7098251D-6EDF-F42D-39B4-4741277827AC}"/>
                  </a:ext>
                </a:extLst>
              </p:cNvPr>
              <p:cNvPicPr>
                <a:picLocks noChangeAspect="1"/>
              </p:cNvPicPr>
              <p:nvPr/>
            </p:nvPicPr>
            <p:blipFill>
              <a:blip r:embed="rId4"/>
              <a:stretch>
                <a:fillRect/>
              </a:stretch>
            </p:blipFill>
            <p:spPr>
              <a:xfrm>
                <a:off x="7502718" y="881957"/>
                <a:ext cx="920810" cy="920810"/>
              </a:xfrm>
              <a:prstGeom prst="rect">
                <a:avLst/>
              </a:prstGeom>
            </p:spPr>
          </p:pic>
          <p:sp>
            <p:nvSpPr>
              <p:cNvPr id="29" name="TextBox 28">
                <a:extLst>
                  <a:ext uri="{FF2B5EF4-FFF2-40B4-BE49-F238E27FC236}">
                    <a16:creationId xmlns:a16="http://schemas.microsoft.com/office/drawing/2014/main" id="{828EAEF7-7097-AF10-B649-F339BDE37629}"/>
                  </a:ext>
                </a:extLst>
              </p:cNvPr>
              <p:cNvSpPr txBox="1"/>
              <p:nvPr/>
            </p:nvSpPr>
            <p:spPr>
              <a:xfrm>
                <a:off x="7018794" y="1857669"/>
                <a:ext cx="1888659" cy="230832"/>
              </a:xfrm>
              <a:prstGeom prst="rect">
                <a:avLst/>
              </a:prstGeom>
              <a:noFill/>
            </p:spPr>
            <p:txBody>
              <a:bodyPr wrap="none" rtlCol="0">
                <a:spAutoFit/>
              </a:bodyPr>
              <a:lstStyle/>
              <a:p>
                <a:r>
                  <a:rPr lang="en-US" sz="900" dirty="0"/>
                  <a:t>www.tbdiah.org/assessments/pbmef/</a:t>
                </a:r>
              </a:p>
            </p:txBody>
          </p:sp>
        </p:grpSp>
      </p:grpSp>
    </p:spTree>
    <p:custDataLst>
      <p:tags r:id="rId1"/>
    </p:custDataLst>
    <p:extLst>
      <p:ext uri="{BB962C8B-B14F-4D97-AF65-F5344CB8AC3E}">
        <p14:creationId xmlns:p14="http://schemas.microsoft.com/office/powerpoint/2010/main" val="181451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367" name="Google Shape;367;p29">
            <a:extLst>
              <a:ext uri="{C183D7F6-B498-43B3-948B-1728B52AA6E4}">
                <adec:decorative xmlns:adec="http://schemas.microsoft.com/office/drawing/2017/decorative" val="1"/>
              </a:ext>
            </a:extLst>
          </p:cNvPr>
          <p:cNvGrpSpPr/>
          <p:nvPr/>
        </p:nvGrpSpPr>
        <p:grpSpPr>
          <a:xfrm>
            <a:off x="3719" y="1"/>
            <a:ext cx="2153400" cy="5184774"/>
            <a:chOff x="0" y="0"/>
            <a:chExt cx="2153400" cy="5184900"/>
          </a:xfrm>
          <a:solidFill>
            <a:schemeClr val="accent4"/>
          </a:solidFill>
        </p:grpSpPr>
        <p:sp>
          <p:nvSpPr>
            <p:cNvPr id="368" name="Google Shape;368;p29"/>
            <p:cNvSpPr/>
            <p:nvPr/>
          </p:nvSpPr>
          <p:spPr>
            <a:xfrm>
              <a:off x="0" y="0"/>
              <a:ext cx="2153400" cy="5184900"/>
            </a:xfrm>
            <a:prstGeom prst="rect">
              <a:avLst/>
            </a:prstGeom>
            <a:grpFill/>
            <a:ln>
              <a:solidFill>
                <a:schemeClr val="accent4"/>
              </a:solidFill>
            </a:ln>
          </p:spPr>
          <p:txBody>
            <a:bodyPr spcFirstLastPara="1" wrap="square" lIns="91425" tIns="45700" rIns="91425" bIns="45700" anchor="ctr" anchorCtr="0">
              <a:noAutofit/>
            </a:bodyPr>
            <a:lstStyle/>
            <a:p>
              <a:pPr algn="ctr">
                <a:buClr>
                  <a:schemeClr val="lt1"/>
                </a:buClr>
                <a:buSzPts val="1800"/>
              </a:pPr>
              <a:endParaRPr>
                <a:solidFill>
                  <a:srgbClr val="222222"/>
                </a:solidFill>
                <a:latin typeface="Gill Sans"/>
                <a:ea typeface="Gill Sans"/>
                <a:cs typeface="Gill Sans"/>
                <a:sym typeface="Gill Sans"/>
              </a:endParaRPr>
            </a:p>
          </p:txBody>
        </p:sp>
        <p:cxnSp>
          <p:nvCxnSpPr>
            <p:cNvPr id="369" name="Google Shape;369;p29"/>
            <p:cNvCxnSpPr/>
            <p:nvPr/>
          </p:nvCxnSpPr>
          <p:spPr>
            <a:xfrm>
              <a:off x="2153264" y="0"/>
              <a:ext cx="0" cy="5184900"/>
            </a:xfrm>
            <a:prstGeom prst="straightConnector1">
              <a:avLst/>
            </a:prstGeom>
            <a:grpFill/>
            <a:ln w="12700" cap="flat" cmpd="sng">
              <a:solidFill>
                <a:schemeClr val="accent4"/>
              </a:solidFill>
              <a:prstDash val="dash"/>
              <a:round/>
              <a:headEnd type="none" w="sm" len="sm"/>
              <a:tailEnd type="none" w="sm" len="sm"/>
            </a:ln>
          </p:spPr>
        </p:cxnSp>
      </p:grpSp>
      <p:sp>
        <p:nvSpPr>
          <p:cNvPr id="370" name="Google Shape;370;p29"/>
          <p:cNvSpPr txBox="1">
            <a:spLocks noGrp="1"/>
          </p:cNvSpPr>
          <p:nvPr>
            <p:ph type="sldNum" sz="quarter" idx="4"/>
          </p:nvPr>
        </p:nvSpPr>
        <p:spPr>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algn="r">
              <a:buClr>
                <a:srgbClr val="6C6463"/>
              </a:buClr>
              <a:buSzPts val="800"/>
            </a:pPr>
            <a:fld id="{00000000-1234-1234-1234-123412341234}" type="slidenum">
              <a:rPr lang="en" smtClean="0"/>
              <a:pPr algn="r">
                <a:buClr>
                  <a:srgbClr val="6C6463"/>
                </a:buClr>
                <a:buSzPts val="800"/>
              </a:pPr>
              <a:t>15</a:t>
            </a:fld>
            <a:endParaRPr sz="800">
              <a:solidFill>
                <a:srgbClr val="6C6463"/>
              </a:solidFill>
              <a:latin typeface="Gill Sans"/>
              <a:ea typeface="Gill Sans"/>
              <a:cs typeface="Gill Sans"/>
              <a:sym typeface="Gill Sans"/>
            </a:endParaRPr>
          </a:p>
        </p:txBody>
      </p:sp>
      <p:sp>
        <p:nvSpPr>
          <p:cNvPr id="372" name="Google Shape;372;p29"/>
          <p:cNvSpPr txBox="1"/>
          <p:nvPr/>
        </p:nvSpPr>
        <p:spPr>
          <a:xfrm>
            <a:off x="6386039" y="431649"/>
            <a:ext cx="2636400" cy="923289"/>
          </a:xfrm>
          <a:prstGeom prst="rect">
            <a:avLst/>
          </a:prstGeom>
          <a:noFill/>
          <a:ln>
            <a:noFill/>
          </a:ln>
        </p:spPr>
        <p:txBody>
          <a:bodyPr spcFirstLastPara="1" wrap="square" lIns="91425" tIns="45700" rIns="91425" bIns="45700" anchor="t" anchorCtr="0">
            <a:spAutoFit/>
          </a:bodyPr>
          <a:lstStyle/>
          <a:p>
            <a:pPr marL="171450" indent="-171450">
              <a:spcAft>
                <a:spcPts val="600"/>
              </a:spcAft>
              <a:buClr>
                <a:schemeClr val="accent3">
                  <a:lumMod val="75000"/>
                </a:schemeClr>
              </a:buClr>
              <a:buSzPts val="1100"/>
              <a:buFont typeface="Wingdings" panose="05000000000000000000" pitchFamily="2" charset="2"/>
              <a:buChar char="ü"/>
            </a:pPr>
            <a:r>
              <a:rPr lang="en" sz="1100" dirty="0">
                <a:latin typeface="+mj-lt"/>
                <a:ea typeface="Gill Sans"/>
                <a:cs typeface="Gill Sans"/>
                <a:sym typeface="Gill Sans"/>
              </a:rPr>
              <a:t>TPT_CON_04: </a:t>
            </a:r>
            <a:r>
              <a:rPr lang="en-US" sz="1100" dirty="0">
                <a:latin typeface="+mj-lt"/>
                <a:ea typeface="Gill Sans"/>
                <a:cs typeface="Gill Sans"/>
                <a:sym typeface="Gill Sans"/>
              </a:rPr>
              <a:t>Number of TPT initiations among contacts &lt;5</a:t>
            </a:r>
          </a:p>
          <a:p>
            <a:pPr marL="171450" indent="-171450">
              <a:spcAft>
                <a:spcPts val="600"/>
              </a:spcAft>
              <a:buClr>
                <a:schemeClr val="accent3">
                  <a:lumMod val="75000"/>
                </a:schemeClr>
              </a:buClr>
              <a:buSzPts val="1100"/>
              <a:buFont typeface="Wingdings" panose="05000000000000000000" pitchFamily="2" charset="2"/>
              <a:buChar char="ü"/>
            </a:pPr>
            <a:r>
              <a:rPr lang="en" sz="1100" dirty="0">
                <a:latin typeface="+mj-lt"/>
                <a:ea typeface="Gill Sans"/>
                <a:cs typeface="Gill Sans"/>
                <a:sym typeface="Gill Sans"/>
              </a:rPr>
              <a:t>TPT_PHLIV_ENROLL:  </a:t>
            </a:r>
            <a:r>
              <a:rPr lang="en-US" sz="1100" dirty="0">
                <a:latin typeface="+mj-lt"/>
                <a:ea typeface="Gill Sans"/>
                <a:cs typeface="Gill Sans"/>
                <a:sym typeface="Gill Sans"/>
              </a:rPr>
              <a:t>Number of TPT initiations among PLHIV</a:t>
            </a:r>
            <a:endParaRPr lang="en" sz="1100" dirty="0">
              <a:latin typeface="+mj-lt"/>
              <a:ea typeface="Gill Sans"/>
              <a:cs typeface="Gill Sans"/>
              <a:sym typeface="Gill Sans"/>
            </a:endParaRPr>
          </a:p>
        </p:txBody>
      </p:sp>
      <p:sp>
        <p:nvSpPr>
          <p:cNvPr id="374" name="Google Shape;374;p29"/>
          <p:cNvSpPr txBox="1"/>
          <p:nvPr/>
        </p:nvSpPr>
        <p:spPr>
          <a:xfrm>
            <a:off x="34990" y="1027795"/>
            <a:ext cx="2053200" cy="3247002"/>
          </a:xfrm>
          <a:prstGeom prst="rect">
            <a:avLst/>
          </a:prstGeom>
          <a:noFill/>
          <a:ln>
            <a:noFill/>
          </a:ln>
        </p:spPr>
        <p:txBody>
          <a:bodyPr spcFirstLastPara="1" wrap="square" lIns="91425" tIns="45700" rIns="91425" bIns="45700" anchor="t" anchorCtr="0">
            <a:spAutoFit/>
          </a:bodyPr>
          <a:lstStyle/>
          <a:p>
            <a:pPr marL="230187" indent="-230187">
              <a:spcBef>
                <a:spcPts val="600"/>
              </a:spcBef>
              <a:spcAft>
                <a:spcPts val="600"/>
              </a:spcAft>
              <a:buClr>
                <a:schemeClr val="bg1"/>
              </a:buClr>
              <a:buSzPts val="1100"/>
              <a:buFont typeface="Noto Sans Symbols"/>
              <a:buChar char="▪"/>
            </a:pPr>
            <a:r>
              <a:rPr lang="en" sz="1100" dirty="0">
                <a:solidFill>
                  <a:schemeClr val="bg1"/>
                </a:solidFill>
                <a:latin typeface="+mj-lt"/>
                <a:ea typeface="Gill Sans"/>
                <a:cs typeface="Gill Sans"/>
                <a:sym typeface="Gill Sans"/>
              </a:rPr>
              <a:t>Provide granular data for in-depth understanding of the epidemiology and performance of program toward national targets </a:t>
            </a:r>
            <a:endParaRPr lang="en" sz="1400" dirty="0">
              <a:solidFill>
                <a:schemeClr val="bg1"/>
              </a:solidFill>
              <a:latin typeface="+mj-lt"/>
              <a:ea typeface="Gill Sans"/>
              <a:cs typeface="Arial"/>
              <a:sym typeface="Arial"/>
            </a:endParaRPr>
          </a:p>
          <a:p>
            <a:pPr marL="230187" indent="-230187">
              <a:spcBef>
                <a:spcPts val="600"/>
              </a:spcBef>
              <a:spcAft>
                <a:spcPts val="600"/>
              </a:spcAft>
              <a:buClr>
                <a:schemeClr val="bg1"/>
              </a:buClr>
              <a:buSzPts val="1100"/>
              <a:buFont typeface="Noto Sans Symbols"/>
              <a:buChar char="▪"/>
            </a:pPr>
            <a:r>
              <a:rPr lang="en" sz="1100" dirty="0">
                <a:solidFill>
                  <a:schemeClr val="bg1"/>
                </a:solidFill>
                <a:latin typeface="+mj-lt"/>
                <a:ea typeface="Gill Sans"/>
                <a:cs typeface="Gill Sans"/>
                <a:sym typeface="Gill Sans"/>
              </a:rPr>
              <a:t>Help meet the reporting requirements articulated in the End TB Now Bill</a:t>
            </a:r>
            <a:endParaRPr lang="en" sz="1400" dirty="0">
              <a:solidFill>
                <a:schemeClr val="bg1"/>
              </a:solidFill>
              <a:latin typeface="+mj-lt"/>
              <a:ea typeface="Gill Sans"/>
              <a:cs typeface="Arial"/>
              <a:sym typeface="Arial"/>
            </a:endParaRPr>
          </a:p>
          <a:p>
            <a:pPr marL="230187" indent="-230187">
              <a:spcBef>
                <a:spcPts val="600"/>
              </a:spcBef>
              <a:spcAft>
                <a:spcPts val="600"/>
              </a:spcAft>
              <a:buClr>
                <a:schemeClr val="bg1"/>
              </a:buClr>
              <a:buSzPts val="1100"/>
              <a:buFont typeface="Noto Sans Symbols"/>
              <a:buChar char="▪"/>
            </a:pPr>
            <a:r>
              <a:rPr lang="en" sz="1100" dirty="0">
                <a:solidFill>
                  <a:schemeClr val="bg1"/>
                </a:solidFill>
                <a:latin typeface="+mj-lt"/>
                <a:ea typeface="Gill Sans"/>
                <a:cs typeface="Gill Sans"/>
                <a:sym typeface="Gill Sans"/>
              </a:rPr>
              <a:t>Recommended for measuring the contribution of USAID investment to national program targets</a:t>
            </a:r>
            <a:endParaRPr lang="en" sz="1400" dirty="0">
              <a:solidFill>
                <a:schemeClr val="bg1"/>
              </a:solidFill>
              <a:latin typeface="+mj-lt"/>
              <a:ea typeface="Gill Sans"/>
              <a:cs typeface="Arial"/>
              <a:sym typeface="Arial"/>
            </a:endParaRPr>
          </a:p>
          <a:p>
            <a:pPr marL="230187" indent="-230187">
              <a:spcBef>
                <a:spcPts val="600"/>
              </a:spcBef>
              <a:spcAft>
                <a:spcPts val="600"/>
              </a:spcAft>
              <a:buClr>
                <a:schemeClr val="bg1"/>
              </a:buClr>
              <a:buSzPts val="1100"/>
              <a:buFont typeface="Noto Sans Symbols"/>
              <a:buChar char="▪"/>
            </a:pPr>
            <a:r>
              <a:rPr lang="en" sz="1100" dirty="0">
                <a:solidFill>
                  <a:schemeClr val="bg1"/>
                </a:solidFill>
                <a:latin typeface="+mj-lt"/>
                <a:ea typeface="Gill Sans"/>
                <a:cs typeface="Gill Sans"/>
                <a:sym typeface="Gill Sans"/>
              </a:rPr>
              <a:t>Inclusion where possible at the project level for attribution</a:t>
            </a:r>
            <a:endParaRPr sz="1200" dirty="0">
              <a:solidFill>
                <a:schemeClr val="bg1"/>
              </a:solidFill>
              <a:latin typeface="+mj-lt"/>
              <a:ea typeface="Gill Sans"/>
              <a:cs typeface="Gill Sans"/>
              <a:sym typeface="Gill Sans"/>
            </a:endParaRPr>
          </a:p>
        </p:txBody>
      </p:sp>
      <p:sp>
        <p:nvSpPr>
          <p:cNvPr id="375" name="Google Shape;375;p29"/>
          <p:cNvSpPr txBox="1">
            <a:spLocks noGrp="1"/>
          </p:cNvSpPr>
          <p:nvPr>
            <p:ph type="title" idx="4294967295"/>
          </p:nvPr>
        </p:nvSpPr>
        <p:spPr>
          <a:xfrm>
            <a:off x="24208" y="402927"/>
            <a:ext cx="2145300" cy="27695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
                <a:srgbClr val="424A4D"/>
              </a:buClr>
              <a:buSzPts val="1200"/>
              <a:buFontTx/>
              <a:buNone/>
              <a:tabLst/>
              <a:defRPr/>
            </a:pPr>
            <a:r>
              <a:rPr kumimoji="0" lang="en-US" sz="1200" b="1" i="0" u="none" strike="noStrike" kern="1200" cap="none" spc="0" normalizeH="0" baseline="0" noProof="0" dirty="0">
                <a:ln>
                  <a:noFill/>
                </a:ln>
                <a:solidFill>
                  <a:schemeClr val="bg1"/>
                </a:solidFill>
                <a:effectLst/>
                <a:uLnTx/>
                <a:uFillTx/>
                <a:latin typeface="+mj-lt"/>
                <a:ea typeface="Gill Sans"/>
                <a:cs typeface="Gill Sans"/>
                <a:sym typeface="Gill Sans"/>
              </a:rPr>
              <a:t>NATIONAL LEVEL</a:t>
            </a:r>
            <a:endParaRPr kumimoji="0" lang="en-US" sz="1400" b="0" i="0" u="none" strike="noStrike" kern="1200" cap="none" spc="0" normalizeH="0" baseline="0" noProof="0" dirty="0">
              <a:ln>
                <a:noFill/>
              </a:ln>
              <a:solidFill>
                <a:schemeClr val="bg1"/>
              </a:solidFill>
              <a:effectLst/>
              <a:uLnTx/>
              <a:uFillTx/>
              <a:latin typeface="+mj-lt"/>
              <a:ea typeface="Arial"/>
              <a:cs typeface="Arial"/>
              <a:sym typeface="Arial"/>
            </a:endParaRPr>
          </a:p>
        </p:txBody>
      </p:sp>
      <p:pic>
        <p:nvPicPr>
          <p:cNvPr id="376" name="Google Shape;376;p29">
            <a:extLst>
              <a:ext uri="{C183D7F6-B498-43B3-948B-1728B52AA6E4}">
                <adec:decorative xmlns:adec="http://schemas.microsoft.com/office/drawing/2017/decorative" val="1"/>
              </a:ext>
            </a:extLst>
          </p:cNvPr>
          <p:cNvPicPr preferRelativeResize="0"/>
          <p:nvPr/>
        </p:nvPicPr>
        <p:blipFill rotWithShape="1">
          <a:blip r:embed="rId4">
            <a:alphaModFix/>
          </a:blip>
          <a:srcRect l="11089" t="9111" r="5777" b="9242"/>
          <a:stretch/>
        </p:blipFill>
        <p:spPr>
          <a:xfrm>
            <a:off x="2295075" y="3384851"/>
            <a:ext cx="272100" cy="272100"/>
          </a:xfrm>
          <a:prstGeom prst="ellipse">
            <a:avLst/>
          </a:prstGeom>
          <a:noFill/>
          <a:ln w="12700" cap="flat" cmpd="sng">
            <a:solidFill>
              <a:schemeClr val="accent3">
                <a:lumMod val="75000"/>
              </a:schemeClr>
            </a:solidFill>
            <a:prstDash val="solid"/>
            <a:round/>
            <a:headEnd type="none" w="sm" len="sm"/>
            <a:tailEnd type="none" w="sm" len="sm"/>
          </a:ln>
        </p:spPr>
      </p:pic>
      <p:pic>
        <p:nvPicPr>
          <p:cNvPr id="377" name="Google Shape;377;p29">
            <a:extLst>
              <a:ext uri="{C183D7F6-B498-43B3-948B-1728B52AA6E4}">
                <adec:decorative xmlns:adec="http://schemas.microsoft.com/office/drawing/2017/decorative" val="1"/>
              </a:ext>
            </a:extLst>
          </p:cNvPr>
          <p:cNvPicPr preferRelativeResize="0"/>
          <p:nvPr/>
        </p:nvPicPr>
        <p:blipFill rotWithShape="1">
          <a:blip r:embed="rId5">
            <a:alphaModFix/>
          </a:blip>
          <a:srcRect l="3938" t="6755" b="3048"/>
          <a:stretch/>
        </p:blipFill>
        <p:spPr>
          <a:xfrm>
            <a:off x="6113939" y="1828436"/>
            <a:ext cx="272100" cy="272100"/>
          </a:xfrm>
          <a:prstGeom prst="ellipse">
            <a:avLst/>
          </a:prstGeom>
          <a:noFill/>
          <a:ln w="12700" cap="flat" cmpd="sng">
            <a:solidFill>
              <a:schemeClr val="accent3">
                <a:lumMod val="75000"/>
              </a:schemeClr>
            </a:solidFill>
            <a:prstDash val="solid"/>
            <a:round/>
            <a:headEnd type="none" w="sm" len="sm"/>
            <a:tailEnd type="none" w="sm" len="sm"/>
          </a:ln>
        </p:spPr>
      </p:pic>
      <p:pic>
        <p:nvPicPr>
          <p:cNvPr id="378" name="Google Shape;378;p29">
            <a:extLst>
              <a:ext uri="{C183D7F6-B498-43B3-948B-1728B52AA6E4}">
                <adec:decorative xmlns:adec="http://schemas.microsoft.com/office/drawing/2017/decorative" val="1"/>
              </a:ext>
            </a:extLst>
          </p:cNvPr>
          <p:cNvPicPr preferRelativeResize="0"/>
          <p:nvPr/>
        </p:nvPicPr>
        <p:blipFill rotWithShape="1">
          <a:blip r:embed="rId6">
            <a:alphaModFix/>
          </a:blip>
          <a:srcRect l="3698" t="9468" r="6106" b="9460"/>
          <a:stretch/>
        </p:blipFill>
        <p:spPr>
          <a:xfrm>
            <a:off x="6099277" y="407786"/>
            <a:ext cx="272100" cy="272100"/>
          </a:xfrm>
          <a:prstGeom prst="ellipse">
            <a:avLst/>
          </a:prstGeom>
          <a:noFill/>
          <a:ln w="12700" cap="flat" cmpd="sng">
            <a:solidFill>
              <a:schemeClr val="accent3">
                <a:lumMod val="75000"/>
              </a:schemeClr>
            </a:solidFill>
            <a:prstDash val="solid"/>
            <a:round/>
            <a:headEnd type="none" w="sm" len="sm"/>
            <a:tailEnd type="none" w="sm" len="sm"/>
          </a:ln>
        </p:spPr>
      </p:pic>
      <p:pic>
        <p:nvPicPr>
          <p:cNvPr id="379" name="Google Shape;379;p29">
            <a:extLst>
              <a:ext uri="{C183D7F6-B498-43B3-948B-1728B52AA6E4}">
                <adec:decorative xmlns:adec="http://schemas.microsoft.com/office/drawing/2017/decorative" val="1"/>
              </a:ext>
            </a:extLst>
          </p:cNvPr>
          <p:cNvPicPr preferRelativeResize="0"/>
          <p:nvPr/>
        </p:nvPicPr>
        <p:blipFill rotWithShape="1">
          <a:blip r:embed="rId7">
            <a:alphaModFix/>
          </a:blip>
          <a:srcRect l="8376" t="11384" r="5535" b="9225"/>
          <a:stretch/>
        </p:blipFill>
        <p:spPr>
          <a:xfrm>
            <a:off x="2355949" y="206328"/>
            <a:ext cx="272100" cy="272100"/>
          </a:xfrm>
          <a:prstGeom prst="ellipse">
            <a:avLst/>
          </a:prstGeom>
          <a:noFill/>
          <a:ln w="12700" cap="flat" cmpd="sng">
            <a:solidFill>
              <a:schemeClr val="accent3">
                <a:lumMod val="75000"/>
              </a:schemeClr>
            </a:solidFill>
            <a:prstDash val="solid"/>
            <a:round/>
            <a:headEnd type="none" w="sm" len="sm"/>
            <a:tailEnd type="none" w="sm" len="sm"/>
          </a:ln>
        </p:spPr>
      </p:pic>
      <p:sp>
        <p:nvSpPr>
          <p:cNvPr id="2" name="Google Shape;371;p29">
            <a:extLst>
              <a:ext uri="{FF2B5EF4-FFF2-40B4-BE49-F238E27FC236}">
                <a16:creationId xmlns:a16="http://schemas.microsoft.com/office/drawing/2014/main" id="{09677044-2C59-91DF-0C9C-569024429B7B}"/>
              </a:ext>
            </a:extLst>
          </p:cNvPr>
          <p:cNvSpPr txBox="1"/>
          <p:nvPr/>
        </p:nvSpPr>
        <p:spPr>
          <a:xfrm>
            <a:off x="2651411" y="3349003"/>
            <a:ext cx="3641220" cy="1749156"/>
          </a:xfrm>
          <a:prstGeom prst="rect">
            <a:avLst/>
          </a:prstGeom>
          <a:noFill/>
          <a:ln>
            <a:noFill/>
          </a:ln>
        </p:spPr>
        <p:txBody>
          <a:bodyPr spcFirstLastPara="1" wrap="square" lIns="91425" tIns="45700" rIns="91425" bIns="45700" anchor="t" anchorCtr="0">
            <a:spAutoFit/>
          </a:bodyPr>
          <a:lstStyle/>
          <a:p>
            <a:pPr marL="171450" indent="-171450">
              <a:spcBef>
                <a:spcPts val="400"/>
              </a:spcBef>
              <a:spcAft>
                <a:spcPts val="600"/>
              </a:spcAft>
              <a:buClr>
                <a:schemeClr val="accent3">
                  <a:lumMod val="75000"/>
                </a:schemeClr>
              </a:buClr>
              <a:buSzPts val="1100"/>
              <a:buFont typeface="Wingdings" panose="05000000000000000000" pitchFamily="2" charset="2"/>
              <a:buChar char="ü"/>
            </a:pPr>
            <a:r>
              <a:rPr lang="en" sz="1100" dirty="0">
                <a:latin typeface="+mj-lt"/>
                <a:ea typeface="Arial"/>
                <a:cs typeface="Arial"/>
                <a:sym typeface="Gill Sans"/>
              </a:rPr>
              <a:t>TX_DS_OUT: </a:t>
            </a:r>
            <a:r>
              <a:rPr lang="en-US" sz="1100" dirty="0">
                <a:latin typeface="+mj-lt"/>
                <a:ea typeface="Arial"/>
                <a:cs typeface="Arial"/>
                <a:sym typeface="Gill Sans"/>
              </a:rPr>
              <a:t>DS-TB treatment outcomes</a:t>
            </a:r>
          </a:p>
          <a:p>
            <a:pPr marL="171450" indent="-171450">
              <a:spcBef>
                <a:spcPts val="400"/>
              </a:spcBef>
              <a:spcAft>
                <a:spcPts val="600"/>
              </a:spcAft>
              <a:buClr>
                <a:schemeClr val="accent3">
                  <a:lumMod val="75000"/>
                </a:schemeClr>
              </a:buClr>
              <a:buSzPts val="1100"/>
              <a:buFont typeface="Wingdings" panose="05000000000000000000" pitchFamily="2" charset="2"/>
              <a:buChar char="ü"/>
            </a:pPr>
            <a:r>
              <a:rPr lang="en" sz="1100" dirty="0">
                <a:latin typeface="+mj-lt"/>
                <a:ea typeface="Gill Sans"/>
                <a:cs typeface="Gill Sans"/>
                <a:sym typeface="Gill Sans"/>
              </a:rPr>
              <a:t>TX_DR_OUT: </a:t>
            </a:r>
            <a:r>
              <a:rPr lang="en-US" sz="1100" dirty="0">
                <a:latin typeface="+mj-lt"/>
                <a:ea typeface="Gill Sans"/>
                <a:cs typeface="Gill Sans"/>
                <a:sym typeface="Gill Sans"/>
              </a:rPr>
              <a:t>DR-TB treatment outcomes</a:t>
            </a:r>
          </a:p>
          <a:p>
            <a:pPr marL="171450" indent="-171450">
              <a:spcBef>
                <a:spcPts val="400"/>
              </a:spcBef>
              <a:spcAft>
                <a:spcPts val="600"/>
              </a:spcAft>
              <a:buClr>
                <a:schemeClr val="accent3">
                  <a:lumMod val="75000"/>
                </a:schemeClr>
              </a:buClr>
              <a:buSzPts val="1100"/>
              <a:buFont typeface="Wingdings" panose="05000000000000000000" pitchFamily="2" charset="2"/>
              <a:buChar char="ü"/>
            </a:pPr>
            <a:r>
              <a:rPr lang="en" sz="1100" dirty="0">
                <a:latin typeface="+mj-lt"/>
                <a:sym typeface="Gill Sans"/>
              </a:rPr>
              <a:t>PEDS_TSR: </a:t>
            </a:r>
            <a:r>
              <a:rPr lang="en-US" sz="1100" dirty="0">
                <a:latin typeface="+mj-lt"/>
                <a:sym typeface="Gill Sans"/>
              </a:rPr>
              <a:t>Treatment success rate in children and adolescents (0-14 years) </a:t>
            </a:r>
          </a:p>
          <a:p>
            <a:pPr marL="171450" indent="-171450">
              <a:spcBef>
                <a:spcPts val="400"/>
              </a:spcBef>
              <a:spcAft>
                <a:spcPts val="600"/>
              </a:spcAft>
              <a:buClr>
                <a:schemeClr val="accent3">
                  <a:lumMod val="75000"/>
                </a:schemeClr>
              </a:buClr>
              <a:buSzPts val="1100"/>
              <a:buFont typeface="Wingdings" panose="05000000000000000000" pitchFamily="2" charset="2"/>
              <a:buChar char="ü"/>
            </a:pPr>
            <a:r>
              <a:rPr lang="en-US" sz="1100" dirty="0">
                <a:latin typeface="+mj-lt"/>
                <a:sym typeface="Gill Sans"/>
              </a:rPr>
              <a:t>PLHIV_TSR: Treatment success rate among PLHIV</a:t>
            </a:r>
          </a:p>
          <a:p>
            <a:pPr marL="171450" indent="-171450">
              <a:spcBef>
                <a:spcPts val="400"/>
              </a:spcBef>
              <a:spcAft>
                <a:spcPts val="600"/>
              </a:spcAft>
              <a:buClr>
                <a:schemeClr val="accent3">
                  <a:lumMod val="75000"/>
                </a:schemeClr>
              </a:buClr>
              <a:buSzPts val="1100"/>
              <a:buFont typeface="Wingdings" panose="05000000000000000000" pitchFamily="2" charset="2"/>
              <a:buChar char="ü"/>
            </a:pPr>
            <a:r>
              <a:rPr lang="en-US" sz="1100" dirty="0">
                <a:latin typeface="+mj-lt"/>
                <a:sym typeface="Gill Sans"/>
              </a:rPr>
              <a:t>TX_DS_ENROLL: DS-TB treatment initiations</a:t>
            </a:r>
            <a:endParaRPr lang="en" sz="1100" dirty="0">
              <a:latin typeface="+mj-lt"/>
              <a:ea typeface="Gill Sans"/>
              <a:cs typeface="Gill Sans"/>
              <a:sym typeface="Gill Sans"/>
            </a:endParaRPr>
          </a:p>
        </p:txBody>
      </p:sp>
      <p:sp>
        <p:nvSpPr>
          <p:cNvPr id="3" name="Google Shape;524;p34">
            <a:extLst>
              <a:ext uri="{FF2B5EF4-FFF2-40B4-BE49-F238E27FC236}">
                <a16:creationId xmlns:a16="http://schemas.microsoft.com/office/drawing/2014/main" id="{F9126815-B72A-927C-8029-C3657A4D735E}"/>
              </a:ext>
            </a:extLst>
          </p:cNvPr>
          <p:cNvSpPr txBox="1"/>
          <p:nvPr/>
        </p:nvSpPr>
        <p:spPr>
          <a:xfrm>
            <a:off x="2636104" y="173756"/>
            <a:ext cx="3356956" cy="3211095"/>
          </a:xfrm>
          <a:prstGeom prst="rect">
            <a:avLst/>
          </a:prstGeom>
          <a:noFill/>
          <a:ln>
            <a:noFill/>
          </a:ln>
        </p:spPr>
        <p:txBody>
          <a:bodyPr spcFirstLastPara="1" wrap="square" lIns="91425" tIns="45700" rIns="91425" bIns="45700" anchor="t" anchorCtr="0">
            <a:spAutoFit/>
          </a:bodyPr>
          <a:lstStyle/>
          <a:p>
            <a:pPr marL="171450" indent="-171450">
              <a:spcAft>
                <a:spcPts val="400"/>
              </a:spcAft>
              <a:buClr>
                <a:schemeClr val="accent3">
                  <a:lumMod val="75000"/>
                </a:schemeClr>
              </a:buClr>
              <a:buSzPts val="1200"/>
              <a:buFont typeface="Wingdings" panose="05000000000000000000" pitchFamily="2" charset="2"/>
              <a:buChar char="ü"/>
            </a:pPr>
            <a:r>
              <a:rPr lang="en-US" sz="1100" dirty="0">
                <a:latin typeface="+mj-lt"/>
                <a:ea typeface="Gill Sans"/>
                <a:cs typeface="Gill Sans"/>
                <a:sym typeface="Gill Sans"/>
              </a:rPr>
              <a:t>PEDS_BAC_CON: Percent children and adolescents (0–14 years old) with new and relapse pulmonary TB who are bacteriologically confirmed</a:t>
            </a:r>
          </a:p>
          <a:p>
            <a:pPr marL="171450" indent="-171450">
              <a:spcAft>
                <a:spcPts val="400"/>
              </a:spcAft>
              <a:buClr>
                <a:schemeClr val="accent3">
                  <a:lumMod val="75000"/>
                </a:schemeClr>
              </a:buClr>
              <a:buSzPts val="1200"/>
              <a:buFont typeface="Wingdings" panose="05000000000000000000" pitchFamily="2" charset="2"/>
              <a:buChar char="ü"/>
            </a:pPr>
            <a:r>
              <a:rPr lang="en-US" sz="1100" dirty="0">
                <a:latin typeface="+mj-lt"/>
                <a:ea typeface="Gill Sans"/>
                <a:cs typeface="Gill Sans"/>
                <a:sym typeface="Gill Sans"/>
              </a:rPr>
              <a:t>PEDS_MDR_NOTIF: MDR-TB notifications among children and adolescents (0-14 years)</a:t>
            </a:r>
          </a:p>
          <a:p>
            <a:pPr marL="171450" indent="-171450">
              <a:spcAft>
                <a:spcPts val="400"/>
              </a:spcAft>
              <a:buClr>
                <a:schemeClr val="accent3">
                  <a:lumMod val="75000"/>
                </a:schemeClr>
              </a:buClr>
              <a:buSzPts val="1200"/>
              <a:buFont typeface="Wingdings" panose="05000000000000000000" pitchFamily="2" charset="2"/>
              <a:buChar char="ü"/>
            </a:pPr>
            <a:r>
              <a:rPr lang="en-US" sz="1100" dirty="0">
                <a:latin typeface="+mj-lt"/>
                <a:ea typeface="Gill Sans"/>
                <a:cs typeface="Gill Sans"/>
                <a:sym typeface="Gill Sans"/>
              </a:rPr>
              <a:t>DT_CI_INIT: Percent of people with notified TB with a contact investigation initiated</a:t>
            </a:r>
          </a:p>
          <a:p>
            <a:pPr marL="171450" indent="-171450">
              <a:spcAft>
                <a:spcPts val="400"/>
              </a:spcAft>
              <a:buClr>
                <a:schemeClr val="accent3">
                  <a:lumMod val="75000"/>
                </a:schemeClr>
              </a:buClr>
              <a:buSzPts val="1200"/>
              <a:buFont typeface="Wingdings" panose="05000000000000000000" pitchFamily="2" charset="2"/>
              <a:buChar char="ü"/>
            </a:pPr>
            <a:r>
              <a:rPr lang="en-US" sz="1100" dirty="0">
                <a:latin typeface="+mj-lt"/>
                <a:ea typeface="Gill Sans"/>
                <a:cs typeface="Gill Sans"/>
                <a:sym typeface="Gill Sans"/>
              </a:rPr>
              <a:t>DT_CON_PRES: Number of contacts with presumptive TB</a:t>
            </a:r>
          </a:p>
          <a:p>
            <a:pPr marL="171450" indent="-171450">
              <a:spcAft>
                <a:spcPts val="400"/>
              </a:spcAft>
              <a:buClr>
                <a:schemeClr val="accent3">
                  <a:lumMod val="75000"/>
                </a:schemeClr>
              </a:buClr>
              <a:buSzPts val="1200"/>
              <a:buFont typeface="Wingdings" panose="05000000000000000000" pitchFamily="2" charset="2"/>
              <a:buChar char="ü"/>
            </a:pPr>
            <a:r>
              <a:rPr lang="en-US" sz="1100" dirty="0">
                <a:latin typeface="+mj-lt"/>
                <a:ea typeface="Gill Sans"/>
                <a:cs typeface="Gill Sans"/>
                <a:sym typeface="Gill Sans"/>
              </a:rPr>
              <a:t>DT_CON_TST: Number of contacts who received TB diagnostic testing</a:t>
            </a:r>
          </a:p>
          <a:p>
            <a:pPr marL="171450" indent="-171450">
              <a:spcAft>
                <a:spcPts val="400"/>
              </a:spcAft>
              <a:buClr>
                <a:schemeClr val="accent3">
                  <a:lumMod val="75000"/>
                </a:schemeClr>
              </a:buClr>
              <a:buSzPts val="1200"/>
              <a:buFont typeface="Wingdings" panose="05000000000000000000" pitchFamily="2" charset="2"/>
              <a:buChar char="ü"/>
            </a:pPr>
            <a:r>
              <a:rPr lang="en-US" sz="1100" dirty="0">
                <a:latin typeface="+mj-lt"/>
                <a:ea typeface="Gill Sans"/>
                <a:cs typeface="Gill Sans"/>
                <a:sym typeface="Gill Sans"/>
              </a:rPr>
              <a:t>DT_CON_DX: Number of contacts diagnosed with active TB disease</a:t>
            </a:r>
          </a:p>
          <a:p>
            <a:pPr marL="171450" indent="-171450">
              <a:spcAft>
                <a:spcPts val="400"/>
              </a:spcAft>
              <a:buClr>
                <a:schemeClr val="accent3">
                  <a:lumMod val="75000"/>
                </a:schemeClr>
              </a:buClr>
              <a:buSzPts val="1200"/>
              <a:buFont typeface="Wingdings" panose="05000000000000000000" pitchFamily="2" charset="2"/>
              <a:buChar char="ü"/>
            </a:pPr>
            <a:r>
              <a:rPr lang="en-US" sz="1100" dirty="0">
                <a:latin typeface="+mj-lt"/>
                <a:ea typeface="Gill Sans"/>
                <a:cs typeface="Gill Sans"/>
                <a:sym typeface="Gill Sans"/>
              </a:rPr>
              <a:t>DT_CON_TX: Number of contacts who initiated TB treatment</a:t>
            </a:r>
          </a:p>
          <a:p>
            <a:pPr marL="171450" indent="-171450">
              <a:spcAft>
                <a:spcPts val="400"/>
              </a:spcAft>
              <a:buClr>
                <a:srgbClr val="002F3C"/>
              </a:buClr>
              <a:buSzPts val="1200"/>
              <a:buFont typeface="Wingdings" panose="05000000000000000000" pitchFamily="2" charset="2"/>
              <a:buChar char="ü"/>
            </a:pPr>
            <a:endParaRPr lang="en-US" sz="1100" dirty="0">
              <a:latin typeface="+mj-lt"/>
              <a:ea typeface="Gill Sans"/>
              <a:cs typeface="Gill Sans"/>
              <a:sym typeface="Gill Sans"/>
            </a:endParaRPr>
          </a:p>
        </p:txBody>
      </p:sp>
      <p:sp>
        <p:nvSpPr>
          <p:cNvPr id="4" name="Google Shape;372;p29">
            <a:extLst>
              <a:ext uri="{FF2B5EF4-FFF2-40B4-BE49-F238E27FC236}">
                <a16:creationId xmlns:a16="http://schemas.microsoft.com/office/drawing/2014/main" id="{879D2F3D-EA1C-23BD-CFBC-C019B06F18FF}"/>
              </a:ext>
            </a:extLst>
          </p:cNvPr>
          <p:cNvSpPr txBox="1"/>
          <p:nvPr/>
        </p:nvSpPr>
        <p:spPr>
          <a:xfrm>
            <a:off x="6373962" y="1779303"/>
            <a:ext cx="2636400" cy="871993"/>
          </a:xfrm>
          <a:prstGeom prst="rect">
            <a:avLst/>
          </a:prstGeom>
          <a:noFill/>
          <a:ln>
            <a:noFill/>
          </a:ln>
        </p:spPr>
        <p:txBody>
          <a:bodyPr spcFirstLastPara="1" wrap="square" lIns="91425" tIns="45700" rIns="91425" bIns="45700" anchor="t" anchorCtr="0">
            <a:spAutoFit/>
          </a:bodyPr>
          <a:lstStyle/>
          <a:p>
            <a:pPr marL="171450" indent="-171450">
              <a:spcBef>
                <a:spcPts val="400"/>
              </a:spcBef>
              <a:buClr>
                <a:schemeClr val="accent3">
                  <a:lumMod val="75000"/>
                </a:schemeClr>
              </a:buClr>
              <a:buSzPts val="1100"/>
              <a:buFont typeface="Wingdings" panose="05000000000000000000" pitchFamily="2" charset="2"/>
              <a:buChar char="ü"/>
            </a:pPr>
            <a:r>
              <a:rPr lang="en-US" sz="1100" dirty="0">
                <a:latin typeface="+mj-lt"/>
                <a:ea typeface="Gill Sans"/>
                <a:cs typeface="Gill Sans"/>
                <a:sym typeface="Gill Sans"/>
              </a:rPr>
              <a:t>SN_CQI: Continuous Quality Improvement (CQI) programs in place</a:t>
            </a:r>
          </a:p>
          <a:p>
            <a:pPr marL="171450" indent="-171450">
              <a:spcBef>
                <a:spcPts val="400"/>
              </a:spcBef>
              <a:buClr>
                <a:schemeClr val="accent3">
                  <a:lumMod val="75000"/>
                </a:schemeClr>
              </a:buClr>
              <a:buSzPts val="1100"/>
              <a:buFont typeface="Wingdings" panose="05000000000000000000" pitchFamily="2" charset="2"/>
              <a:buChar char="ü"/>
            </a:pPr>
            <a:r>
              <a:rPr lang="en" sz="1100" dirty="0">
                <a:latin typeface="+mj-lt"/>
                <a:ea typeface="Gill Sans"/>
                <a:cs typeface="Gill Sans"/>
                <a:sym typeface="Gill Sans"/>
              </a:rPr>
              <a:t>SN_MQS: TB drugs meeting international minimum quality standards</a:t>
            </a:r>
          </a:p>
        </p:txBody>
      </p:sp>
      <p:sp>
        <p:nvSpPr>
          <p:cNvPr id="6" name="Google Shape;436;p32">
            <a:extLst>
              <a:ext uri="{FF2B5EF4-FFF2-40B4-BE49-F238E27FC236}">
                <a16:creationId xmlns:a16="http://schemas.microsoft.com/office/drawing/2014/main" id="{C83604EE-DB24-8B8A-CDEA-88E18335272B}"/>
              </a:ext>
            </a:extLst>
          </p:cNvPr>
          <p:cNvSpPr txBox="1"/>
          <p:nvPr/>
        </p:nvSpPr>
        <p:spPr>
          <a:xfrm>
            <a:off x="2093845" y="511544"/>
            <a:ext cx="851400" cy="230700"/>
          </a:xfrm>
          <a:prstGeom prst="rect">
            <a:avLst/>
          </a:prstGeom>
          <a:noFill/>
          <a:ln>
            <a:noFill/>
          </a:ln>
        </p:spPr>
        <p:txBody>
          <a:bodyPr spcFirstLastPara="1" wrap="square" lIns="91425" tIns="45700" rIns="91425" bIns="45700" anchor="t" anchorCtr="0">
            <a:spAutoFit/>
          </a:bodyPr>
          <a:lstStyle/>
          <a:p>
            <a:pPr algn="ctr">
              <a:buClr>
                <a:srgbClr val="002F3C"/>
              </a:buClr>
              <a:buSzPts val="900"/>
            </a:pPr>
            <a:r>
              <a:rPr lang="en" sz="900" dirty="0">
                <a:solidFill>
                  <a:schemeClr val="accent3">
                    <a:lumMod val="75000"/>
                  </a:schemeClr>
                </a:solidFill>
                <a:latin typeface="Libre Franklin Black"/>
                <a:ea typeface="Libre Franklin Black"/>
                <a:cs typeface="Libre Franklin Black"/>
                <a:sym typeface="Libre Franklin Black"/>
              </a:rPr>
              <a:t>REACH</a:t>
            </a:r>
            <a:endParaRPr sz="1400" dirty="0">
              <a:solidFill>
                <a:schemeClr val="accent3">
                  <a:lumMod val="75000"/>
                </a:schemeClr>
              </a:solidFill>
              <a:latin typeface="Arial"/>
              <a:ea typeface="Arial"/>
              <a:cs typeface="Arial"/>
              <a:sym typeface="Arial"/>
            </a:endParaRPr>
          </a:p>
        </p:txBody>
      </p:sp>
      <p:sp>
        <p:nvSpPr>
          <p:cNvPr id="7" name="Google Shape;438;p32">
            <a:extLst>
              <a:ext uri="{FF2B5EF4-FFF2-40B4-BE49-F238E27FC236}">
                <a16:creationId xmlns:a16="http://schemas.microsoft.com/office/drawing/2014/main" id="{7A691B30-07E2-0040-1706-FD281686B7C2}"/>
              </a:ext>
            </a:extLst>
          </p:cNvPr>
          <p:cNvSpPr txBox="1"/>
          <p:nvPr/>
        </p:nvSpPr>
        <p:spPr>
          <a:xfrm>
            <a:off x="2134753" y="3672427"/>
            <a:ext cx="585000" cy="230700"/>
          </a:xfrm>
          <a:prstGeom prst="rect">
            <a:avLst/>
          </a:prstGeom>
          <a:noFill/>
          <a:ln>
            <a:noFill/>
          </a:ln>
        </p:spPr>
        <p:txBody>
          <a:bodyPr spcFirstLastPara="1" wrap="square" lIns="91425" tIns="45700" rIns="91425" bIns="45700" anchor="t" anchorCtr="0">
            <a:spAutoFit/>
          </a:bodyPr>
          <a:lstStyle/>
          <a:p>
            <a:pPr algn="ctr">
              <a:buClr>
                <a:srgbClr val="008C84"/>
              </a:buClr>
              <a:buSzPts val="900"/>
            </a:pPr>
            <a:r>
              <a:rPr lang="en" sz="900" dirty="0">
                <a:solidFill>
                  <a:schemeClr val="accent3">
                    <a:lumMod val="75000"/>
                  </a:schemeClr>
                </a:solidFill>
                <a:latin typeface="Libre Franklin Black"/>
                <a:ea typeface="Libre Franklin Black"/>
                <a:cs typeface="Libre Franklin Black"/>
                <a:sym typeface="Libre Franklin Black"/>
              </a:rPr>
              <a:t>CURE</a:t>
            </a:r>
            <a:endParaRPr sz="1400" dirty="0">
              <a:solidFill>
                <a:schemeClr val="accent3">
                  <a:lumMod val="75000"/>
                </a:schemeClr>
              </a:solidFill>
              <a:latin typeface="Arial"/>
              <a:ea typeface="Arial"/>
              <a:cs typeface="Arial"/>
              <a:sym typeface="Arial"/>
            </a:endParaRPr>
          </a:p>
        </p:txBody>
      </p:sp>
      <p:sp>
        <p:nvSpPr>
          <p:cNvPr id="8" name="Google Shape;439;p32">
            <a:extLst>
              <a:ext uri="{FF2B5EF4-FFF2-40B4-BE49-F238E27FC236}">
                <a16:creationId xmlns:a16="http://schemas.microsoft.com/office/drawing/2014/main" id="{54B99822-0BDB-ADA6-818E-EB66097BC549}"/>
              </a:ext>
            </a:extLst>
          </p:cNvPr>
          <p:cNvSpPr txBox="1"/>
          <p:nvPr/>
        </p:nvSpPr>
        <p:spPr>
          <a:xfrm flipH="1">
            <a:off x="5819883" y="715847"/>
            <a:ext cx="880800" cy="230700"/>
          </a:xfrm>
          <a:prstGeom prst="rect">
            <a:avLst/>
          </a:prstGeom>
          <a:noFill/>
          <a:ln>
            <a:noFill/>
          </a:ln>
        </p:spPr>
        <p:txBody>
          <a:bodyPr spcFirstLastPara="1" wrap="square" lIns="91425" tIns="45700" rIns="91425" bIns="45700" anchor="t" anchorCtr="0">
            <a:spAutoFit/>
          </a:bodyPr>
          <a:lstStyle/>
          <a:p>
            <a:pPr algn="ctr">
              <a:buClr>
                <a:srgbClr val="0E256A"/>
              </a:buClr>
              <a:buSzPts val="900"/>
            </a:pPr>
            <a:r>
              <a:rPr lang="en" sz="900" dirty="0">
                <a:solidFill>
                  <a:schemeClr val="accent3">
                    <a:lumMod val="75000"/>
                  </a:schemeClr>
                </a:solidFill>
                <a:latin typeface="Libre Franklin Black"/>
                <a:ea typeface="Libre Franklin Black"/>
                <a:cs typeface="Libre Franklin Black"/>
                <a:sym typeface="Libre Franklin Black"/>
              </a:rPr>
              <a:t>PREVENT</a:t>
            </a:r>
            <a:endParaRPr sz="1400" dirty="0">
              <a:solidFill>
                <a:schemeClr val="accent3">
                  <a:lumMod val="75000"/>
                </a:schemeClr>
              </a:solidFill>
              <a:latin typeface="Arial"/>
              <a:ea typeface="Arial"/>
              <a:cs typeface="Arial"/>
              <a:sym typeface="Arial"/>
            </a:endParaRPr>
          </a:p>
        </p:txBody>
      </p:sp>
      <p:sp>
        <p:nvSpPr>
          <p:cNvPr id="9" name="Google Shape;440;p32">
            <a:extLst>
              <a:ext uri="{FF2B5EF4-FFF2-40B4-BE49-F238E27FC236}">
                <a16:creationId xmlns:a16="http://schemas.microsoft.com/office/drawing/2014/main" id="{78AFD750-08C1-3149-228E-21DFFBDCEF98}"/>
              </a:ext>
            </a:extLst>
          </p:cNvPr>
          <p:cNvSpPr txBox="1"/>
          <p:nvPr/>
        </p:nvSpPr>
        <p:spPr>
          <a:xfrm flipH="1">
            <a:off x="5819883" y="2122355"/>
            <a:ext cx="866400" cy="230700"/>
          </a:xfrm>
          <a:prstGeom prst="rect">
            <a:avLst/>
          </a:prstGeom>
          <a:noFill/>
          <a:ln>
            <a:noFill/>
          </a:ln>
        </p:spPr>
        <p:txBody>
          <a:bodyPr spcFirstLastPara="1" wrap="square" lIns="91425" tIns="45700" rIns="91425" bIns="45700" anchor="t" anchorCtr="0">
            <a:spAutoFit/>
          </a:bodyPr>
          <a:lstStyle/>
          <a:p>
            <a:pPr algn="ctr">
              <a:buClr>
                <a:srgbClr val="D44106"/>
              </a:buClr>
              <a:buSzPts val="900"/>
            </a:pPr>
            <a:r>
              <a:rPr lang="en" sz="900" dirty="0">
                <a:solidFill>
                  <a:schemeClr val="accent3">
                    <a:lumMod val="75000"/>
                  </a:schemeClr>
                </a:solidFill>
                <a:latin typeface="Libre Franklin Black"/>
                <a:ea typeface="Libre Franklin Black"/>
                <a:cs typeface="Libre Franklin Black"/>
                <a:sym typeface="Libre Franklin Black"/>
              </a:rPr>
              <a:t>SUSTAIN</a:t>
            </a:r>
            <a:endParaRPr sz="1400" dirty="0">
              <a:solidFill>
                <a:schemeClr val="accent3">
                  <a:lumMod val="75000"/>
                </a:schemeClr>
              </a:solidFill>
              <a:latin typeface="Arial"/>
              <a:ea typeface="Arial"/>
              <a:cs typeface="Arial"/>
              <a:sym typeface="Arial"/>
            </a:endParaRPr>
          </a:p>
        </p:txBody>
      </p:sp>
      <p:cxnSp>
        <p:nvCxnSpPr>
          <p:cNvPr id="10" name="Straight Connector 9">
            <a:extLst>
              <a:ext uri="{FF2B5EF4-FFF2-40B4-BE49-F238E27FC236}">
                <a16:creationId xmlns:a16="http://schemas.microsoft.com/office/drawing/2014/main" id="{018675D1-DFF0-8ACB-1AA8-823551912D6D}"/>
              </a:ext>
              <a:ext uri="{C183D7F6-B498-43B3-948B-1728B52AA6E4}">
                <adec:decorative xmlns:adec="http://schemas.microsoft.com/office/drawing/2017/decorative" val="1"/>
              </a:ext>
            </a:extLst>
          </p:cNvPr>
          <p:cNvCxnSpPr>
            <a:cxnSpLocks/>
          </p:cNvCxnSpPr>
          <p:nvPr/>
        </p:nvCxnSpPr>
        <p:spPr>
          <a:xfrm>
            <a:off x="6313784" y="1535692"/>
            <a:ext cx="2490063" cy="0"/>
          </a:xfrm>
          <a:prstGeom prst="line">
            <a:avLst/>
          </a:prstGeom>
          <a:ln w="12700">
            <a:solidFill>
              <a:schemeClr val="accent4"/>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DC05922-B96B-EE66-3994-F63300A3E1AD}"/>
              </a:ext>
              <a:ext uri="{C183D7F6-B498-43B3-948B-1728B52AA6E4}">
                <adec:decorative xmlns:adec="http://schemas.microsoft.com/office/drawing/2017/decorative" val="1"/>
              </a:ext>
            </a:extLst>
          </p:cNvPr>
          <p:cNvCxnSpPr>
            <a:cxnSpLocks/>
          </p:cNvCxnSpPr>
          <p:nvPr/>
        </p:nvCxnSpPr>
        <p:spPr>
          <a:xfrm>
            <a:off x="2768807" y="3200536"/>
            <a:ext cx="6035040" cy="0"/>
          </a:xfrm>
          <a:prstGeom prst="line">
            <a:avLst/>
          </a:prstGeom>
          <a:ln w="12700">
            <a:solidFill>
              <a:schemeClr val="accent4"/>
            </a:solidFill>
            <a:prstDash val="sysDash"/>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410812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A24C4312-DEF9-88C8-BF22-8CB76D951850}"/>
              </a:ext>
            </a:extLst>
          </p:cNvPr>
          <p:cNvSpPr>
            <a:spLocks noGrp="1"/>
          </p:cNvSpPr>
          <p:nvPr>
            <p:ph type="title" idx="4294967295"/>
          </p:nvPr>
        </p:nvSpPr>
        <p:spPr>
          <a:xfrm>
            <a:off x="8353425" y="4948238"/>
            <a:ext cx="638175" cy="18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600"/>
                </a:spcAft>
                <a:buClrTx/>
                <a:buSzTx/>
                <a:buFontTx/>
                <a:buNone/>
                <a:tabLst/>
                <a:defRPr/>
              </a:pPr>
              <a:t>16</a:t>
            </a:fld>
            <a:endParaRPr kumimoji="0" lang="en-US" sz="600" b="0" i="0" u="none" strike="noStrike" kern="1200" cap="none" spc="0" normalizeH="0" baseline="0" noProof="0" dirty="0">
              <a:ln>
                <a:noFill/>
              </a:ln>
              <a:solidFill>
                <a:srgbClr val="6C6463"/>
              </a:solidFill>
              <a:effectLst/>
              <a:uLnTx/>
              <a:uFillTx/>
              <a:latin typeface="Gill Sans MT"/>
              <a:ea typeface="+mn-ea"/>
              <a:cs typeface="Gill Sans MT"/>
            </a:endParaRPr>
          </a:p>
        </p:txBody>
      </p:sp>
      <p:sp>
        <p:nvSpPr>
          <p:cNvPr id="16" name="Text Placeholder 15">
            <a:extLst>
              <a:ext uri="{FF2B5EF4-FFF2-40B4-BE49-F238E27FC236}">
                <a16:creationId xmlns:a16="http://schemas.microsoft.com/office/drawing/2014/main" id="{AB458228-D919-D222-B5AC-B17A73E70E06}"/>
              </a:ext>
            </a:extLst>
          </p:cNvPr>
          <p:cNvSpPr>
            <a:spLocks noGrp="1"/>
          </p:cNvSpPr>
          <p:nvPr>
            <p:ph type="body" sz="quarter" idx="4294967295"/>
          </p:nvPr>
        </p:nvSpPr>
        <p:spPr>
          <a:xfrm>
            <a:off x="594783" y="1377950"/>
            <a:ext cx="7454900" cy="2963863"/>
          </a:xfrm>
        </p:spPr>
        <p:txBody>
          <a:bodyPr/>
          <a:lstStyle/>
          <a:p>
            <a:endParaRPr lang="en-US"/>
          </a:p>
        </p:txBody>
      </p:sp>
      <p:graphicFrame>
        <p:nvGraphicFramePr>
          <p:cNvPr id="9" name="Table 8">
            <a:extLst>
              <a:ext uri="{FF2B5EF4-FFF2-40B4-BE49-F238E27FC236}">
                <a16:creationId xmlns:a16="http://schemas.microsoft.com/office/drawing/2014/main" id="{156FC16E-3B91-7D20-A50C-78786B6472AF}"/>
              </a:ext>
            </a:extLst>
          </p:cNvPr>
          <p:cNvGraphicFramePr>
            <a:graphicFrameLocks noGrp="1"/>
          </p:cNvGraphicFramePr>
          <p:nvPr>
            <p:extLst>
              <p:ext uri="{D42A27DB-BD31-4B8C-83A1-F6EECF244321}">
                <p14:modId xmlns:p14="http://schemas.microsoft.com/office/powerpoint/2010/main" val="2810104527"/>
              </p:ext>
            </p:extLst>
          </p:nvPr>
        </p:nvGraphicFramePr>
        <p:xfrm>
          <a:off x="122100" y="515573"/>
          <a:ext cx="8967534" cy="4442122"/>
        </p:xfrm>
        <a:graphic>
          <a:graphicData uri="http://schemas.openxmlformats.org/drawingml/2006/table">
            <a:tbl>
              <a:tblPr firstRow="1" bandRow="1">
                <a:tableStyleId>{5C22544A-7EE6-4342-B048-85BDC9FD1C3A}</a:tableStyleId>
              </a:tblPr>
              <a:tblGrid>
                <a:gridCol w="859067">
                  <a:extLst>
                    <a:ext uri="{9D8B030D-6E8A-4147-A177-3AD203B41FA5}">
                      <a16:colId xmlns:a16="http://schemas.microsoft.com/office/drawing/2014/main" val="2619902928"/>
                    </a:ext>
                  </a:extLst>
                </a:gridCol>
                <a:gridCol w="1158227">
                  <a:extLst>
                    <a:ext uri="{9D8B030D-6E8A-4147-A177-3AD203B41FA5}">
                      <a16:colId xmlns:a16="http://schemas.microsoft.com/office/drawing/2014/main" val="1186907187"/>
                    </a:ext>
                  </a:extLst>
                </a:gridCol>
                <a:gridCol w="3131106">
                  <a:extLst>
                    <a:ext uri="{9D8B030D-6E8A-4147-A177-3AD203B41FA5}">
                      <a16:colId xmlns:a16="http://schemas.microsoft.com/office/drawing/2014/main" val="23414078"/>
                    </a:ext>
                  </a:extLst>
                </a:gridCol>
                <a:gridCol w="1312333">
                  <a:extLst>
                    <a:ext uri="{9D8B030D-6E8A-4147-A177-3AD203B41FA5}">
                      <a16:colId xmlns:a16="http://schemas.microsoft.com/office/drawing/2014/main" val="3700225451"/>
                    </a:ext>
                  </a:extLst>
                </a:gridCol>
                <a:gridCol w="874410">
                  <a:extLst>
                    <a:ext uri="{9D8B030D-6E8A-4147-A177-3AD203B41FA5}">
                      <a16:colId xmlns:a16="http://schemas.microsoft.com/office/drawing/2014/main" val="3290239786"/>
                    </a:ext>
                  </a:extLst>
                </a:gridCol>
                <a:gridCol w="949910">
                  <a:extLst>
                    <a:ext uri="{9D8B030D-6E8A-4147-A177-3AD203B41FA5}">
                      <a16:colId xmlns:a16="http://schemas.microsoft.com/office/drawing/2014/main" val="4202027118"/>
                    </a:ext>
                  </a:extLst>
                </a:gridCol>
                <a:gridCol w="682481">
                  <a:extLst>
                    <a:ext uri="{9D8B030D-6E8A-4147-A177-3AD203B41FA5}">
                      <a16:colId xmlns:a16="http://schemas.microsoft.com/office/drawing/2014/main" val="4194806955"/>
                    </a:ext>
                  </a:extLst>
                </a:gridCol>
              </a:tblGrid>
              <a:tr h="374066">
                <a:tc>
                  <a:txBody>
                    <a:bodyPr/>
                    <a:lstStyle/>
                    <a:p>
                      <a:pPr algn="ctr"/>
                      <a:r>
                        <a:rPr lang="en-US" sz="850" b="1" dirty="0">
                          <a:solidFill>
                            <a:schemeClr val="tx1"/>
                          </a:solidFill>
                          <a:latin typeface="+mj-lt"/>
                        </a:rPr>
                        <a:t>Indicator short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Indicator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50" b="1" dirty="0">
                          <a:solidFill>
                            <a:schemeClr val="tx1"/>
                          </a:solidFill>
                          <a:latin typeface="+mj-lt"/>
                        </a:rPr>
                        <a:t>Definition</a:t>
                      </a:r>
                    </a:p>
                    <a:p>
                      <a:pPr algn="ctr"/>
                      <a:endParaRPr lang="en-US" sz="850" b="1" dirty="0">
                        <a:solidFill>
                          <a:schemeClr val="tx1"/>
                        </a:solidFill>
                        <a:latin typeface="+mj-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Numerator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Denominator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Disaggregation</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WHO variables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27484274"/>
                  </a:ext>
                </a:extLst>
              </a:tr>
              <a:tr h="1964040">
                <a:tc>
                  <a:txBody>
                    <a:bodyPr/>
                    <a:lstStyle/>
                    <a:p>
                      <a:pPr algn="ctr" fontAlgn="t"/>
                      <a:r>
                        <a:rPr lang="en-US" sz="850" b="1" i="0" u="none" strike="noStrike" dirty="0">
                          <a:solidFill>
                            <a:srgbClr val="222222"/>
                          </a:solidFill>
                          <a:effectLst/>
                          <a:latin typeface="+mj-lt"/>
                        </a:rPr>
                        <a:t>PEDS_BAC</a:t>
                      </a:r>
                      <a:br>
                        <a:rPr lang="en-US" sz="850" b="1" i="0" u="none" strike="noStrike" dirty="0">
                          <a:solidFill>
                            <a:srgbClr val="222222"/>
                          </a:solidFill>
                          <a:effectLst/>
                          <a:latin typeface="+mj-lt"/>
                        </a:rPr>
                      </a:br>
                      <a:r>
                        <a:rPr lang="en-US" sz="850" b="1" i="0" u="none" strike="noStrike" dirty="0">
                          <a:solidFill>
                            <a:srgbClr val="222222"/>
                          </a:solidFill>
                          <a:effectLst/>
                          <a:latin typeface="+mj-lt"/>
                        </a:rPr>
                        <a:t>_CON</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Percent children and adolescents (0–14 years old) with new and relapse pulmonary TB who are bacteriologically confirmed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Percent of children and adolescents (0–14 years) with new and relapse pulmonary TB who are bacteriologically confirmed.</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Bacteriologically confirmed: Smear positive for TB or culture positive for TB by a World Health Organization-recommended rapid diagnostics test (WRD): </a:t>
                      </a:r>
                      <a:r>
                        <a:rPr lang="en-US" sz="850" b="0" i="0" u="none" strike="noStrike" dirty="0" err="1">
                          <a:solidFill>
                            <a:srgbClr val="222222"/>
                          </a:solidFill>
                          <a:effectLst/>
                          <a:latin typeface="+mj-lt"/>
                        </a:rPr>
                        <a:t>FluoroType</a:t>
                      </a:r>
                      <a:r>
                        <a:rPr lang="en-US" sz="850" b="0" i="0" u="none" strike="noStrike" dirty="0">
                          <a:solidFill>
                            <a:srgbClr val="222222"/>
                          </a:solidFill>
                          <a:effectLst/>
                          <a:latin typeface="+mj-lt"/>
                        </a:rPr>
                        <a:t>® MTBDR (Hain), </a:t>
                      </a:r>
                      <a:r>
                        <a:rPr lang="en-US" sz="850" b="0" i="0" u="none" strike="noStrike" dirty="0" err="1">
                          <a:solidFill>
                            <a:srgbClr val="222222"/>
                          </a:solidFill>
                          <a:effectLst/>
                          <a:latin typeface="+mj-lt"/>
                        </a:rPr>
                        <a:t>Loopamp</a:t>
                      </a:r>
                      <a:r>
                        <a:rPr lang="en-US" sz="850" b="0" i="0" u="none" strike="noStrike" dirty="0">
                          <a:solidFill>
                            <a:srgbClr val="222222"/>
                          </a:solidFill>
                          <a:effectLst/>
                          <a:latin typeface="+mj-lt"/>
                        </a:rPr>
                        <a:t>™ MTBC detection kit (TB-LAMP), </a:t>
                      </a:r>
                      <a:r>
                        <a:rPr lang="en-US" sz="850" b="0" i="0" u="none" strike="noStrike" dirty="0" err="1">
                          <a:solidFill>
                            <a:srgbClr val="222222"/>
                          </a:solidFill>
                          <a:effectLst/>
                          <a:latin typeface="+mj-lt"/>
                        </a:rPr>
                        <a:t>Xpert</a:t>
                      </a:r>
                      <a:r>
                        <a:rPr lang="en-US" sz="850" b="0" i="0" u="none" strike="noStrike" dirty="0">
                          <a:solidFill>
                            <a:srgbClr val="222222"/>
                          </a:solidFill>
                          <a:effectLst/>
                          <a:latin typeface="+mj-lt"/>
                        </a:rPr>
                        <a:t>® MTB/RIF, </a:t>
                      </a:r>
                      <a:r>
                        <a:rPr lang="en-US" sz="850" b="0" i="0" u="none" strike="noStrike" dirty="0" err="1">
                          <a:solidFill>
                            <a:srgbClr val="222222"/>
                          </a:solidFill>
                          <a:effectLst/>
                          <a:latin typeface="+mj-lt"/>
                        </a:rPr>
                        <a:t>Xpert</a:t>
                      </a:r>
                      <a:r>
                        <a:rPr lang="en-US" sz="850" b="0" i="0" u="none" strike="noStrike" dirty="0">
                          <a:solidFill>
                            <a:srgbClr val="222222"/>
                          </a:solidFill>
                          <a:effectLst/>
                          <a:latin typeface="+mj-lt"/>
                        </a:rPr>
                        <a:t>® MTB/RIF Ultra, </a:t>
                      </a:r>
                      <a:r>
                        <a:rPr lang="en-US" sz="850" b="0" i="0" u="none" strike="noStrike" dirty="0" err="1">
                          <a:solidFill>
                            <a:srgbClr val="222222"/>
                          </a:solidFill>
                          <a:effectLst/>
                          <a:latin typeface="+mj-lt"/>
                        </a:rPr>
                        <a:t>Truenat</a:t>
                      </a:r>
                      <a:r>
                        <a:rPr lang="en-US" sz="850" b="0" i="0" u="none" strike="noStrike" dirty="0">
                          <a:solidFill>
                            <a:srgbClr val="222222"/>
                          </a:solidFill>
                          <a:effectLst/>
                          <a:latin typeface="+mj-lt"/>
                        </a:rPr>
                        <a:t>® MTB or MTB Plus, </a:t>
                      </a:r>
                      <a:r>
                        <a:rPr lang="en-US" sz="850" b="0" i="0" u="none" strike="noStrike" dirty="0" err="1">
                          <a:solidFill>
                            <a:srgbClr val="222222"/>
                          </a:solidFill>
                          <a:effectLst/>
                          <a:latin typeface="+mj-lt"/>
                        </a:rPr>
                        <a:t>RealTime</a:t>
                      </a:r>
                      <a:r>
                        <a:rPr lang="en-US" sz="850" b="0" i="0" u="none" strike="noStrike" dirty="0">
                          <a:solidFill>
                            <a:srgbClr val="222222"/>
                          </a:solidFill>
                          <a:effectLst/>
                          <a:latin typeface="+mj-lt"/>
                        </a:rPr>
                        <a:t> MTB (Abbott), BD MAX™ MDR-TB, </a:t>
                      </a:r>
                      <a:r>
                        <a:rPr lang="en-US" sz="850" b="0" i="0" u="none" strike="noStrike" dirty="0" err="1">
                          <a:solidFill>
                            <a:srgbClr val="222222"/>
                          </a:solidFill>
                          <a:effectLst/>
                          <a:latin typeface="+mj-lt"/>
                        </a:rPr>
                        <a:t>cobas</a:t>
                      </a:r>
                      <a:r>
                        <a:rPr lang="en-US" sz="850" b="0" i="0" u="none" strike="noStrike" dirty="0">
                          <a:solidFill>
                            <a:srgbClr val="222222"/>
                          </a:solidFill>
                          <a:effectLst/>
                          <a:latin typeface="+mj-lt"/>
                        </a:rPr>
                        <a:t>® MTB (Roche), or LF-LAM. Note: This is a subset of the core indicator “Percent Bacteriologically Confirmed.”</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Calculation: (Numerator/Denominator) x 100</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children and adolescents (0–14 years) with new and relapse pulmonary TB who are bacteriologically confirmed during a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children and adolescents (0–14 years) with new and relapse pulmonary TB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en-US" sz="850" b="0" i="0" u="none" strike="noStrike">
                          <a:solidFill>
                            <a:srgbClr val="222222"/>
                          </a:solidFill>
                          <a:effectLst/>
                          <a:latin typeface="+mj-lt"/>
                        </a:rPr>
                        <a:t>Age (0–4, 5–14), sex</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endParaRPr lang="en-US" sz="850" b="0" i="0" u="none" strike="noStrike" dirty="0">
                        <a:solidFill>
                          <a:srgbClr val="000000"/>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7485884"/>
                  </a:ext>
                </a:extLst>
              </a:tr>
              <a:tr h="2104016">
                <a:tc>
                  <a:txBody>
                    <a:bodyPr/>
                    <a:lstStyle/>
                    <a:p>
                      <a:pPr algn="ctr" fontAlgn="t"/>
                      <a:r>
                        <a:rPr lang="en-US" sz="850" b="1" i="0" u="none" strike="noStrike" dirty="0">
                          <a:solidFill>
                            <a:srgbClr val="222222"/>
                          </a:solidFill>
                          <a:effectLst/>
                          <a:latin typeface="+mj-lt"/>
                        </a:rPr>
                        <a:t>PEDS_MDR</a:t>
                      </a:r>
                      <a:br>
                        <a:rPr lang="en-US" sz="850" b="1" i="0" u="none" strike="noStrike" dirty="0">
                          <a:solidFill>
                            <a:srgbClr val="222222"/>
                          </a:solidFill>
                          <a:effectLst/>
                          <a:latin typeface="+mj-lt"/>
                        </a:rPr>
                      </a:br>
                      <a:r>
                        <a:rPr lang="en-US" sz="850" b="1" i="0" u="none" strike="noStrike" dirty="0">
                          <a:solidFill>
                            <a:srgbClr val="222222"/>
                          </a:solidFill>
                          <a:effectLst/>
                          <a:latin typeface="+mj-lt"/>
                        </a:rPr>
                        <a:t>_NOTIF</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MDR-TB notifications among children and adolescents (0-14 years)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children and adolescents (0–14 years) with rifampicin-resistant (RR)-TB/multidrug-resistant (MDR)-TB notified during the reporting period; pre-extensively drug-resistant (pre-XDR) TB, and extensively drug-resistant (XDR) TB should not be reported in addition to the RR/MDR-TB notifications.</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RR/MDR-TB: is TB caused by Mycobacterium Tuberculosis (M. tuberculosis) strains that are resistant to rifampicin; MDR-TB strains are resistant to at least both rifampicin and isoniazid.</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Note: pre-XDR/XDR notifications should not be added to RR/MDR-TB notifications to avoid double counting of DR-TB notifications.</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Children who are diagnosed with pre-XDR and XDR-TB will already have been identified and recorded as having RR/MDR-TB. The number of RR/MDR-TB notifications should therefore equal the total number of DR-TB notifications.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children and adolescents (0–14 years) with notified RR/MDR-TB during the reporting period (both lab-confirmed and clinically diagnosed).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000000"/>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en-US" sz="850" b="0" i="0" u="none" strike="noStrike" dirty="0">
                          <a:solidFill>
                            <a:srgbClr val="222222"/>
                          </a:solidFill>
                          <a:effectLst/>
                          <a:latin typeface="+mj-lt"/>
                        </a:rPr>
                        <a:t>Age (0–4, 5–14), sex</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endParaRPr lang="en-US" sz="850" b="0" i="0" u="none" strike="noStrike" dirty="0">
                        <a:solidFill>
                          <a:srgbClr val="000000"/>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1515177"/>
                  </a:ext>
                </a:extLst>
              </a:tr>
            </a:tbl>
          </a:graphicData>
        </a:graphic>
      </p:graphicFrame>
      <p:grpSp>
        <p:nvGrpSpPr>
          <p:cNvPr id="2" name="Group 1">
            <a:extLst>
              <a:ext uri="{FF2B5EF4-FFF2-40B4-BE49-F238E27FC236}">
                <a16:creationId xmlns:a16="http://schemas.microsoft.com/office/drawing/2014/main" id="{E3AB33D8-D43D-F0D7-F261-696B140F0296}"/>
              </a:ext>
              <a:ext uri="{C183D7F6-B498-43B3-948B-1728B52AA6E4}">
                <adec:decorative xmlns:adec="http://schemas.microsoft.com/office/drawing/2017/decorative" val="1"/>
              </a:ext>
            </a:extLst>
          </p:cNvPr>
          <p:cNvGrpSpPr/>
          <p:nvPr/>
        </p:nvGrpSpPr>
        <p:grpSpPr>
          <a:xfrm>
            <a:off x="164360" y="68011"/>
            <a:ext cx="1287414" cy="380647"/>
            <a:chOff x="164360" y="68011"/>
            <a:chExt cx="1287414" cy="380647"/>
          </a:xfrm>
        </p:grpSpPr>
        <p:pic>
          <p:nvPicPr>
            <p:cNvPr id="4" name="Google Shape;533;p34">
              <a:extLst>
                <a:ext uri="{FF2B5EF4-FFF2-40B4-BE49-F238E27FC236}">
                  <a16:creationId xmlns:a16="http://schemas.microsoft.com/office/drawing/2014/main" id="{CDB482F6-951F-E00F-F077-8F3C9119881E}"/>
                </a:ext>
              </a:extLst>
            </p:cNvPr>
            <p:cNvPicPr preferRelativeResize="0"/>
            <p:nvPr/>
          </p:nvPicPr>
          <p:blipFill rotWithShape="1">
            <a:blip r:embed="rId4">
              <a:alphaModFix/>
            </a:blip>
            <a:srcRect l="8376" t="11384" r="5535" b="9225"/>
            <a:stretch/>
          </p:blipFill>
          <p:spPr>
            <a:xfrm>
              <a:off x="164360" y="68011"/>
              <a:ext cx="380647" cy="380647"/>
            </a:xfrm>
            <a:prstGeom prst="ellipse">
              <a:avLst/>
            </a:prstGeom>
            <a:noFill/>
            <a:ln w="12700" cap="flat" cmpd="sng">
              <a:solidFill>
                <a:schemeClr val="accent3">
                  <a:lumMod val="75000"/>
                </a:schemeClr>
              </a:solidFill>
              <a:prstDash val="solid"/>
              <a:round/>
              <a:headEnd type="none" w="sm" len="sm"/>
              <a:tailEnd type="none" w="sm" len="sm"/>
            </a:ln>
          </p:spPr>
        </p:pic>
        <p:sp>
          <p:nvSpPr>
            <p:cNvPr id="5" name="TextBox 4">
              <a:extLst>
                <a:ext uri="{FF2B5EF4-FFF2-40B4-BE49-F238E27FC236}">
                  <a16:creationId xmlns:a16="http://schemas.microsoft.com/office/drawing/2014/main" id="{3BE17B4E-FBAE-C044-543E-C9FDBEFBE212}"/>
                </a:ext>
              </a:extLst>
            </p:cNvPr>
            <p:cNvSpPr txBox="1"/>
            <p:nvPr/>
          </p:nvSpPr>
          <p:spPr>
            <a:xfrm>
              <a:off x="545008" y="127529"/>
              <a:ext cx="906766" cy="261610"/>
            </a:xfrm>
            <a:prstGeom prst="rect">
              <a:avLst/>
            </a:prstGeom>
            <a:noFill/>
          </p:spPr>
          <p:txBody>
            <a:bodyPr wrap="square" rtlCol="0">
              <a:spAutoFit/>
            </a:bodyPr>
            <a:lstStyle/>
            <a:p>
              <a:r>
                <a:rPr lang="en-US" sz="1100" b="1" dirty="0">
                  <a:solidFill>
                    <a:schemeClr val="bg1"/>
                  </a:solidFill>
                </a:rPr>
                <a:t>REACH</a:t>
              </a:r>
            </a:p>
          </p:txBody>
        </p:sp>
      </p:grpSp>
    </p:spTree>
    <p:custDataLst>
      <p:tags r:id="rId1"/>
    </p:custDataLst>
    <p:extLst>
      <p:ext uri="{BB962C8B-B14F-4D97-AF65-F5344CB8AC3E}">
        <p14:creationId xmlns:p14="http://schemas.microsoft.com/office/powerpoint/2010/main" val="421890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A24C4312-DEF9-88C8-BF22-8CB76D951850}"/>
              </a:ext>
            </a:extLst>
          </p:cNvPr>
          <p:cNvSpPr>
            <a:spLocks noGrp="1"/>
          </p:cNvSpPr>
          <p:nvPr>
            <p:ph type="title" idx="4294967295"/>
          </p:nvPr>
        </p:nvSpPr>
        <p:spPr>
          <a:xfrm>
            <a:off x="8353425" y="4948238"/>
            <a:ext cx="638175" cy="18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600"/>
                </a:spcAft>
                <a:buClrTx/>
                <a:buSzTx/>
                <a:buFontTx/>
                <a:buNone/>
                <a:tabLst/>
                <a:defRPr/>
              </a:pPr>
              <a:t>17</a:t>
            </a:fld>
            <a:endParaRPr kumimoji="0" lang="en-US" sz="600" b="0" i="0" u="none" strike="noStrike" kern="1200" cap="none" spc="0" normalizeH="0" baseline="0" noProof="0" dirty="0">
              <a:ln>
                <a:noFill/>
              </a:ln>
              <a:solidFill>
                <a:srgbClr val="6C6463"/>
              </a:solidFill>
              <a:effectLst/>
              <a:uLnTx/>
              <a:uFillTx/>
              <a:latin typeface="Gill Sans MT"/>
              <a:ea typeface="+mn-ea"/>
              <a:cs typeface="Gill Sans MT"/>
            </a:endParaRPr>
          </a:p>
        </p:txBody>
      </p:sp>
      <p:sp>
        <p:nvSpPr>
          <p:cNvPr id="16" name="Text Placeholder 15">
            <a:extLst>
              <a:ext uri="{FF2B5EF4-FFF2-40B4-BE49-F238E27FC236}">
                <a16:creationId xmlns:a16="http://schemas.microsoft.com/office/drawing/2014/main" id="{AB458228-D919-D222-B5AC-B17A73E70E06}"/>
              </a:ext>
            </a:extLst>
          </p:cNvPr>
          <p:cNvSpPr>
            <a:spLocks noGrp="1"/>
          </p:cNvSpPr>
          <p:nvPr>
            <p:ph type="body" sz="quarter" idx="4294967295"/>
          </p:nvPr>
        </p:nvSpPr>
        <p:spPr>
          <a:xfrm>
            <a:off x="594783" y="1377950"/>
            <a:ext cx="7454900" cy="2963863"/>
          </a:xfrm>
        </p:spPr>
        <p:txBody>
          <a:bodyPr/>
          <a:lstStyle/>
          <a:p>
            <a:endParaRPr lang="en-US"/>
          </a:p>
        </p:txBody>
      </p:sp>
      <p:graphicFrame>
        <p:nvGraphicFramePr>
          <p:cNvPr id="9" name="Table 8">
            <a:extLst>
              <a:ext uri="{FF2B5EF4-FFF2-40B4-BE49-F238E27FC236}">
                <a16:creationId xmlns:a16="http://schemas.microsoft.com/office/drawing/2014/main" id="{156FC16E-3B91-7D20-A50C-78786B6472AF}"/>
              </a:ext>
            </a:extLst>
          </p:cNvPr>
          <p:cNvGraphicFramePr>
            <a:graphicFrameLocks noGrp="1"/>
          </p:cNvGraphicFramePr>
          <p:nvPr>
            <p:extLst>
              <p:ext uri="{D42A27DB-BD31-4B8C-83A1-F6EECF244321}">
                <p14:modId xmlns:p14="http://schemas.microsoft.com/office/powerpoint/2010/main" val="554534636"/>
              </p:ext>
            </p:extLst>
          </p:nvPr>
        </p:nvGraphicFramePr>
        <p:xfrm>
          <a:off x="122100" y="509314"/>
          <a:ext cx="8886434" cy="4603482"/>
        </p:xfrm>
        <a:graphic>
          <a:graphicData uri="http://schemas.openxmlformats.org/drawingml/2006/table">
            <a:tbl>
              <a:tblPr firstRow="1" bandRow="1">
                <a:tableStyleId>{5C22544A-7EE6-4342-B048-85BDC9FD1C3A}</a:tableStyleId>
              </a:tblPr>
              <a:tblGrid>
                <a:gridCol w="851297">
                  <a:extLst>
                    <a:ext uri="{9D8B030D-6E8A-4147-A177-3AD203B41FA5}">
                      <a16:colId xmlns:a16="http://schemas.microsoft.com/office/drawing/2014/main" val="2619902928"/>
                    </a:ext>
                  </a:extLst>
                </a:gridCol>
                <a:gridCol w="1147752">
                  <a:extLst>
                    <a:ext uri="{9D8B030D-6E8A-4147-A177-3AD203B41FA5}">
                      <a16:colId xmlns:a16="http://schemas.microsoft.com/office/drawing/2014/main" val="1186907187"/>
                    </a:ext>
                  </a:extLst>
                </a:gridCol>
                <a:gridCol w="2722364">
                  <a:extLst>
                    <a:ext uri="{9D8B030D-6E8A-4147-A177-3AD203B41FA5}">
                      <a16:colId xmlns:a16="http://schemas.microsoft.com/office/drawing/2014/main" val="23414078"/>
                    </a:ext>
                  </a:extLst>
                </a:gridCol>
                <a:gridCol w="1291634">
                  <a:extLst>
                    <a:ext uri="{9D8B030D-6E8A-4147-A177-3AD203B41FA5}">
                      <a16:colId xmlns:a16="http://schemas.microsoft.com/office/drawing/2014/main" val="3700225451"/>
                    </a:ext>
                  </a:extLst>
                </a:gridCol>
                <a:gridCol w="931478">
                  <a:extLst>
                    <a:ext uri="{9D8B030D-6E8A-4147-A177-3AD203B41FA5}">
                      <a16:colId xmlns:a16="http://schemas.microsoft.com/office/drawing/2014/main" val="3290239786"/>
                    </a:ext>
                  </a:extLst>
                </a:gridCol>
                <a:gridCol w="994299">
                  <a:extLst>
                    <a:ext uri="{9D8B030D-6E8A-4147-A177-3AD203B41FA5}">
                      <a16:colId xmlns:a16="http://schemas.microsoft.com/office/drawing/2014/main" val="4202027118"/>
                    </a:ext>
                  </a:extLst>
                </a:gridCol>
                <a:gridCol w="947610">
                  <a:extLst>
                    <a:ext uri="{9D8B030D-6E8A-4147-A177-3AD203B41FA5}">
                      <a16:colId xmlns:a16="http://schemas.microsoft.com/office/drawing/2014/main" val="4194806955"/>
                    </a:ext>
                  </a:extLst>
                </a:gridCol>
              </a:tblGrid>
              <a:tr h="384043">
                <a:tc>
                  <a:txBody>
                    <a:bodyPr/>
                    <a:lstStyle/>
                    <a:p>
                      <a:pPr algn="ctr"/>
                      <a:r>
                        <a:rPr lang="en-US" sz="850" b="1" dirty="0">
                          <a:solidFill>
                            <a:schemeClr val="tx1"/>
                          </a:solidFill>
                          <a:latin typeface="+mj-lt"/>
                        </a:rPr>
                        <a:t>Indicator short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Indicator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50" b="1" dirty="0">
                          <a:solidFill>
                            <a:schemeClr val="tx1"/>
                          </a:solidFill>
                          <a:latin typeface="+mj-lt"/>
                        </a:rPr>
                        <a:t>Definition</a:t>
                      </a:r>
                    </a:p>
                    <a:p>
                      <a:pPr algn="ctr"/>
                      <a:endParaRPr lang="en-US" sz="850" b="1" dirty="0">
                        <a:solidFill>
                          <a:schemeClr val="tx1"/>
                        </a:solidFill>
                        <a:latin typeface="+mj-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Numerator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Denominator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Disaggregation</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WHO variables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27484274"/>
                  </a:ext>
                </a:extLst>
              </a:tr>
              <a:tr h="1877210">
                <a:tc>
                  <a:txBody>
                    <a:bodyPr/>
                    <a:lstStyle/>
                    <a:p>
                      <a:pPr algn="ctr" fontAlgn="t"/>
                      <a:r>
                        <a:rPr lang="en-US" sz="850" b="1" i="0" u="none" strike="noStrike" dirty="0">
                          <a:solidFill>
                            <a:srgbClr val="222222"/>
                          </a:solidFill>
                          <a:effectLst/>
                          <a:latin typeface="+mj-lt"/>
                        </a:rPr>
                        <a:t>DT_CI_INIT</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Percent of people with notified TB with a contact investigation initiated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Percent of people with notified pulmonary TB with a contact investigation (CI) initiated.</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CI initiated: For the purpose of this indicator, "initiated" refers to the process of enumeration of all known contacts to an index TB case. CI will include the evaluation of those contacts to determine if any have active TB disease or TB infection (TBI) through symptom screening, diagnostic testing, chest X-ray (CXR), or clinical evaluation.</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Index case: Person with pulmonary TB who is notified to health authorities.</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Calculation: (Numerator/Denominator) x 100</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notified pulmonary TB with a CI initiated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notified pulmonary TB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Age (0–4, 5–14), sex</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a:solidFill>
                            <a:srgbClr val="000000"/>
                          </a:solidFill>
                          <a:effectLst/>
                          <a:latin typeface="+mj-lt"/>
                        </a:rPr>
                        <a:t> </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7485884"/>
                  </a:ext>
                </a:extLst>
              </a:tr>
              <a:tr h="1013114">
                <a:tc>
                  <a:txBody>
                    <a:bodyPr/>
                    <a:lstStyle/>
                    <a:p>
                      <a:pPr algn="ctr" fontAlgn="t"/>
                      <a:r>
                        <a:rPr lang="en-US" sz="850" b="1" i="0" u="none" strike="noStrike" dirty="0">
                          <a:solidFill>
                            <a:srgbClr val="222222"/>
                          </a:solidFill>
                          <a:effectLst/>
                          <a:latin typeface="+mj-lt"/>
                        </a:rPr>
                        <a:t>DT_CON_PRES</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contacts with presumptive TB</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contacts to a person with notified pulmonary TB who have signs or symptoms of TB, as defined by the WHO 4 symptom screen or the NTP (i.e., have presumptive TB).</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Presumptive TB: a person who has one or more signs or symptoms of active TB disease and should be referred for diagnostic testing to diagnose or rule out active disease.</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contacts with presumptive TB</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000000"/>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Age (0–4, 5–14), sex</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000000"/>
                          </a:solidFill>
                          <a:effectLst/>
                          <a:latin typeface="+mj-lt"/>
                        </a:rPr>
                        <a:t> </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1515177"/>
                  </a:ext>
                </a:extLst>
              </a:tr>
              <a:tr h="1301146">
                <a:tc>
                  <a:txBody>
                    <a:bodyPr/>
                    <a:lstStyle/>
                    <a:p>
                      <a:pPr algn="ctr" fontAlgn="t"/>
                      <a:r>
                        <a:rPr lang="en-US" sz="850" b="1" i="0" u="none" strike="noStrike" dirty="0">
                          <a:solidFill>
                            <a:srgbClr val="222222"/>
                          </a:solidFill>
                          <a:effectLst/>
                          <a:latin typeface="+mj-lt"/>
                        </a:rPr>
                        <a:t>DT_CON_TST</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contacts who received TB diagnostic testing</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contacts to a person with notified pulmonary TB with signs or symptoms of TB (e.g., presumptive TB) who received diagnostic testing for TB. Diagnostic testing includes smear, culture or a World Health Organization recommended rapid diagnostics test  (WRD): </a:t>
                      </a:r>
                      <a:r>
                        <a:rPr lang="en-US" sz="850" b="0" i="0" u="none" strike="noStrike" dirty="0" err="1">
                          <a:solidFill>
                            <a:srgbClr val="222222"/>
                          </a:solidFill>
                          <a:effectLst/>
                          <a:latin typeface="+mj-lt"/>
                        </a:rPr>
                        <a:t>FluoroType</a:t>
                      </a:r>
                      <a:r>
                        <a:rPr lang="en-US" sz="850" b="0" i="0" u="none" strike="noStrike" dirty="0">
                          <a:solidFill>
                            <a:srgbClr val="222222"/>
                          </a:solidFill>
                          <a:effectLst/>
                          <a:latin typeface="+mj-lt"/>
                        </a:rPr>
                        <a:t>® MTBDR (Hain), </a:t>
                      </a:r>
                      <a:r>
                        <a:rPr lang="en-US" sz="850" b="0" i="0" u="none" strike="noStrike" dirty="0" err="1">
                          <a:solidFill>
                            <a:srgbClr val="222222"/>
                          </a:solidFill>
                          <a:effectLst/>
                          <a:latin typeface="+mj-lt"/>
                        </a:rPr>
                        <a:t>Loopamp</a:t>
                      </a:r>
                      <a:r>
                        <a:rPr lang="en-US" sz="850" b="0" i="0" u="none" strike="noStrike" dirty="0">
                          <a:solidFill>
                            <a:srgbClr val="222222"/>
                          </a:solidFill>
                          <a:effectLst/>
                          <a:latin typeface="+mj-lt"/>
                        </a:rPr>
                        <a:t>™ MTBC detection kit (TB- LAMP), </a:t>
                      </a:r>
                      <a:r>
                        <a:rPr lang="en-US" sz="850" b="0" i="0" u="none" strike="noStrike" dirty="0" err="1">
                          <a:solidFill>
                            <a:srgbClr val="222222"/>
                          </a:solidFill>
                          <a:effectLst/>
                          <a:latin typeface="+mj-lt"/>
                        </a:rPr>
                        <a:t>Xpert</a:t>
                      </a:r>
                      <a:r>
                        <a:rPr lang="en-US" sz="850" b="0" i="0" u="none" strike="noStrike" dirty="0">
                          <a:solidFill>
                            <a:srgbClr val="222222"/>
                          </a:solidFill>
                          <a:effectLst/>
                          <a:latin typeface="+mj-lt"/>
                        </a:rPr>
                        <a:t>® MTB/RIF, </a:t>
                      </a:r>
                      <a:r>
                        <a:rPr lang="en-US" sz="850" b="0" i="0" u="none" strike="noStrike" dirty="0" err="1">
                          <a:solidFill>
                            <a:srgbClr val="222222"/>
                          </a:solidFill>
                          <a:effectLst/>
                          <a:latin typeface="+mj-lt"/>
                        </a:rPr>
                        <a:t>Xpert</a:t>
                      </a:r>
                      <a:r>
                        <a:rPr lang="en-US" sz="850" b="0" i="0" u="none" strike="noStrike" dirty="0">
                          <a:solidFill>
                            <a:srgbClr val="222222"/>
                          </a:solidFill>
                          <a:effectLst/>
                          <a:latin typeface="+mj-lt"/>
                        </a:rPr>
                        <a:t>® MTB/RIF Ultra, </a:t>
                      </a:r>
                      <a:r>
                        <a:rPr lang="en-US" sz="850" b="0" i="0" u="none" strike="noStrike" dirty="0" err="1">
                          <a:solidFill>
                            <a:srgbClr val="222222"/>
                          </a:solidFill>
                          <a:effectLst/>
                          <a:latin typeface="+mj-lt"/>
                        </a:rPr>
                        <a:t>Truenat</a:t>
                      </a:r>
                      <a:r>
                        <a:rPr lang="en-US" sz="850" b="0" i="0" u="none" strike="noStrike" dirty="0">
                          <a:solidFill>
                            <a:srgbClr val="222222"/>
                          </a:solidFill>
                          <a:effectLst/>
                          <a:latin typeface="+mj-lt"/>
                        </a:rPr>
                        <a:t>® MTB or MTB Plus, </a:t>
                      </a:r>
                      <a:r>
                        <a:rPr lang="en-US" sz="850" b="0" i="0" u="none" strike="noStrike" dirty="0" err="1">
                          <a:solidFill>
                            <a:srgbClr val="222222"/>
                          </a:solidFill>
                          <a:effectLst/>
                          <a:latin typeface="+mj-lt"/>
                        </a:rPr>
                        <a:t>RealTime</a:t>
                      </a:r>
                      <a:r>
                        <a:rPr lang="en-US" sz="850" b="0" i="0" u="none" strike="noStrike" dirty="0">
                          <a:solidFill>
                            <a:srgbClr val="222222"/>
                          </a:solidFill>
                          <a:effectLst/>
                          <a:latin typeface="+mj-lt"/>
                        </a:rPr>
                        <a:t> MTB (Abbott), BD MAX™ MDR-TB, </a:t>
                      </a:r>
                      <a:r>
                        <a:rPr lang="en-US" sz="850" b="0" i="0" u="none" strike="noStrike" dirty="0" err="1">
                          <a:solidFill>
                            <a:srgbClr val="222222"/>
                          </a:solidFill>
                          <a:effectLst/>
                          <a:latin typeface="+mj-lt"/>
                        </a:rPr>
                        <a:t>cobas</a:t>
                      </a:r>
                      <a:r>
                        <a:rPr lang="en-US" sz="850" b="0" i="0" u="none" strike="noStrike" dirty="0">
                          <a:solidFill>
                            <a:srgbClr val="222222"/>
                          </a:solidFill>
                          <a:effectLst/>
                          <a:latin typeface="+mj-lt"/>
                        </a:rPr>
                        <a:t>® MTB (Roche), or LF- LAM.</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contacts to a person with notified pulmonary TB who received diagnostic testing for presumptive TB</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000000"/>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Age (0–4, 5–14), sex</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000000"/>
                          </a:solidFill>
                          <a:effectLst/>
                          <a:latin typeface="+mj-lt"/>
                        </a:rPr>
                        <a:t> </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8279842"/>
                  </a:ext>
                </a:extLst>
              </a:tr>
            </a:tbl>
          </a:graphicData>
        </a:graphic>
      </p:graphicFrame>
      <p:grpSp>
        <p:nvGrpSpPr>
          <p:cNvPr id="2" name="Group 1">
            <a:extLst>
              <a:ext uri="{FF2B5EF4-FFF2-40B4-BE49-F238E27FC236}">
                <a16:creationId xmlns:a16="http://schemas.microsoft.com/office/drawing/2014/main" id="{AC068900-8602-CD05-45AF-1BF87CDB6DF9}"/>
              </a:ext>
              <a:ext uri="{C183D7F6-B498-43B3-948B-1728B52AA6E4}">
                <adec:decorative xmlns:adec="http://schemas.microsoft.com/office/drawing/2017/decorative" val="1"/>
              </a:ext>
            </a:extLst>
          </p:cNvPr>
          <p:cNvGrpSpPr/>
          <p:nvPr/>
        </p:nvGrpSpPr>
        <p:grpSpPr>
          <a:xfrm>
            <a:off x="164360" y="68011"/>
            <a:ext cx="1287414" cy="380647"/>
            <a:chOff x="164360" y="68011"/>
            <a:chExt cx="1287414" cy="380647"/>
          </a:xfrm>
        </p:grpSpPr>
        <p:pic>
          <p:nvPicPr>
            <p:cNvPr id="4" name="Google Shape;533;p34">
              <a:extLst>
                <a:ext uri="{FF2B5EF4-FFF2-40B4-BE49-F238E27FC236}">
                  <a16:creationId xmlns:a16="http://schemas.microsoft.com/office/drawing/2014/main" id="{D502DC06-CF4E-FC07-BB5D-28611C225FA0}"/>
                </a:ext>
              </a:extLst>
            </p:cNvPr>
            <p:cNvPicPr preferRelativeResize="0"/>
            <p:nvPr/>
          </p:nvPicPr>
          <p:blipFill rotWithShape="1">
            <a:blip r:embed="rId4">
              <a:alphaModFix/>
            </a:blip>
            <a:srcRect l="8376" t="11384" r="5535" b="9225"/>
            <a:stretch/>
          </p:blipFill>
          <p:spPr>
            <a:xfrm>
              <a:off x="164360" y="68011"/>
              <a:ext cx="380647" cy="380647"/>
            </a:xfrm>
            <a:prstGeom prst="ellipse">
              <a:avLst/>
            </a:prstGeom>
            <a:noFill/>
            <a:ln w="12700" cap="flat" cmpd="sng">
              <a:solidFill>
                <a:schemeClr val="accent3">
                  <a:lumMod val="75000"/>
                </a:schemeClr>
              </a:solidFill>
              <a:prstDash val="solid"/>
              <a:round/>
              <a:headEnd type="none" w="sm" len="sm"/>
              <a:tailEnd type="none" w="sm" len="sm"/>
            </a:ln>
          </p:spPr>
        </p:pic>
        <p:sp>
          <p:nvSpPr>
            <p:cNvPr id="5" name="TextBox 4">
              <a:extLst>
                <a:ext uri="{FF2B5EF4-FFF2-40B4-BE49-F238E27FC236}">
                  <a16:creationId xmlns:a16="http://schemas.microsoft.com/office/drawing/2014/main" id="{A603D4D0-6EA5-CB66-1A44-B812AB66A679}"/>
                </a:ext>
              </a:extLst>
            </p:cNvPr>
            <p:cNvSpPr txBox="1"/>
            <p:nvPr/>
          </p:nvSpPr>
          <p:spPr>
            <a:xfrm>
              <a:off x="545008" y="127529"/>
              <a:ext cx="906766" cy="261610"/>
            </a:xfrm>
            <a:prstGeom prst="rect">
              <a:avLst/>
            </a:prstGeom>
            <a:noFill/>
          </p:spPr>
          <p:txBody>
            <a:bodyPr wrap="square" rtlCol="0">
              <a:spAutoFit/>
            </a:bodyPr>
            <a:lstStyle/>
            <a:p>
              <a:r>
                <a:rPr lang="en-US" sz="1100" b="1" dirty="0">
                  <a:solidFill>
                    <a:schemeClr val="bg1"/>
                  </a:solidFill>
                </a:rPr>
                <a:t>REACH</a:t>
              </a:r>
            </a:p>
          </p:txBody>
        </p:sp>
      </p:grpSp>
    </p:spTree>
    <p:custDataLst>
      <p:tags r:id="rId1"/>
    </p:custDataLst>
    <p:extLst>
      <p:ext uri="{BB962C8B-B14F-4D97-AF65-F5344CB8AC3E}">
        <p14:creationId xmlns:p14="http://schemas.microsoft.com/office/powerpoint/2010/main" val="167838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A24C4312-DEF9-88C8-BF22-8CB76D951850}"/>
              </a:ext>
            </a:extLst>
          </p:cNvPr>
          <p:cNvSpPr>
            <a:spLocks noGrp="1"/>
          </p:cNvSpPr>
          <p:nvPr>
            <p:ph type="title" idx="4294967295"/>
          </p:nvPr>
        </p:nvSpPr>
        <p:spPr>
          <a:xfrm>
            <a:off x="8353425" y="4948238"/>
            <a:ext cx="638175" cy="18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600"/>
                </a:spcAft>
                <a:buClrTx/>
                <a:buSzTx/>
                <a:buFontTx/>
                <a:buNone/>
                <a:tabLst/>
                <a:defRPr/>
              </a:pPr>
              <a:t>18</a:t>
            </a:fld>
            <a:endParaRPr kumimoji="0" lang="en-US" sz="600" b="0" i="0" u="none" strike="noStrike" kern="1200" cap="none" spc="0" normalizeH="0" baseline="0" noProof="0" dirty="0">
              <a:ln>
                <a:noFill/>
              </a:ln>
              <a:solidFill>
                <a:srgbClr val="6C6463"/>
              </a:solidFill>
              <a:effectLst/>
              <a:uLnTx/>
              <a:uFillTx/>
              <a:latin typeface="Gill Sans MT"/>
              <a:ea typeface="+mn-ea"/>
              <a:cs typeface="Gill Sans MT"/>
            </a:endParaRPr>
          </a:p>
        </p:txBody>
      </p:sp>
      <p:sp>
        <p:nvSpPr>
          <p:cNvPr id="16" name="Text Placeholder 15">
            <a:extLst>
              <a:ext uri="{FF2B5EF4-FFF2-40B4-BE49-F238E27FC236}">
                <a16:creationId xmlns:a16="http://schemas.microsoft.com/office/drawing/2014/main" id="{AB458228-D919-D222-B5AC-B17A73E70E06}"/>
              </a:ext>
            </a:extLst>
          </p:cNvPr>
          <p:cNvSpPr>
            <a:spLocks noGrp="1"/>
          </p:cNvSpPr>
          <p:nvPr>
            <p:ph type="body" sz="quarter" idx="4294967295"/>
          </p:nvPr>
        </p:nvSpPr>
        <p:spPr>
          <a:xfrm>
            <a:off x="594783" y="1377950"/>
            <a:ext cx="7454900" cy="2963863"/>
          </a:xfrm>
        </p:spPr>
        <p:txBody>
          <a:bodyPr/>
          <a:lstStyle/>
          <a:p>
            <a:endParaRPr lang="en-US"/>
          </a:p>
        </p:txBody>
      </p:sp>
      <p:graphicFrame>
        <p:nvGraphicFramePr>
          <p:cNvPr id="9" name="Table 8">
            <a:extLst>
              <a:ext uri="{FF2B5EF4-FFF2-40B4-BE49-F238E27FC236}">
                <a16:creationId xmlns:a16="http://schemas.microsoft.com/office/drawing/2014/main" id="{156FC16E-3B91-7D20-A50C-78786B6472AF}"/>
              </a:ext>
            </a:extLst>
          </p:cNvPr>
          <p:cNvGraphicFramePr>
            <a:graphicFrameLocks noGrp="1"/>
          </p:cNvGraphicFramePr>
          <p:nvPr>
            <p:extLst>
              <p:ext uri="{D42A27DB-BD31-4B8C-83A1-F6EECF244321}">
                <p14:modId xmlns:p14="http://schemas.microsoft.com/office/powerpoint/2010/main" val="2279265495"/>
              </p:ext>
            </p:extLst>
          </p:nvPr>
        </p:nvGraphicFramePr>
        <p:xfrm>
          <a:off x="122100" y="491068"/>
          <a:ext cx="8967534" cy="4516966"/>
        </p:xfrm>
        <a:graphic>
          <a:graphicData uri="http://schemas.openxmlformats.org/drawingml/2006/table">
            <a:tbl>
              <a:tblPr firstRow="1" bandRow="1">
                <a:tableStyleId>{5C22544A-7EE6-4342-B048-85BDC9FD1C3A}</a:tableStyleId>
              </a:tblPr>
              <a:tblGrid>
                <a:gridCol w="859067">
                  <a:extLst>
                    <a:ext uri="{9D8B030D-6E8A-4147-A177-3AD203B41FA5}">
                      <a16:colId xmlns:a16="http://schemas.microsoft.com/office/drawing/2014/main" val="2619902928"/>
                    </a:ext>
                  </a:extLst>
                </a:gridCol>
                <a:gridCol w="1158227">
                  <a:extLst>
                    <a:ext uri="{9D8B030D-6E8A-4147-A177-3AD203B41FA5}">
                      <a16:colId xmlns:a16="http://schemas.microsoft.com/office/drawing/2014/main" val="1186907187"/>
                    </a:ext>
                  </a:extLst>
                </a:gridCol>
                <a:gridCol w="2747210">
                  <a:extLst>
                    <a:ext uri="{9D8B030D-6E8A-4147-A177-3AD203B41FA5}">
                      <a16:colId xmlns:a16="http://schemas.microsoft.com/office/drawing/2014/main" val="23414078"/>
                    </a:ext>
                  </a:extLst>
                </a:gridCol>
                <a:gridCol w="1303421">
                  <a:extLst>
                    <a:ext uri="{9D8B030D-6E8A-4147-A177-3AD203B41FA5}">
                      <a16:colId xmlns:a16="http://schemas.microsoft.com/office/drawing/2014/main" val="3700225451"/>
                    </a:ext>
                  </a:extLst>
                </a:gridCol>
                <a:gridCol w="894356">
                  <a:extLst>
                    <a:ext uri="{9D8B030D-6E8A-4147-A177-3AD203B41FA5}">
                      <a16:colId xmlns:a16="http://schemas.microsoft.com/office/drawing/2014/main" val="3290239786"/>
                    </a:ext>
                  </a:extLst>
                </a:gridCol>
                <a:gridCol w="992982">
                  <a:extLst>
                    <a:ext uri="{9D8B030D-6E8A-4147-A177-3AD203B41FA5}">
                      <a16:colId xmlns:a16="http://schemas.microsoft.com/office/drawing/2014/main" val="4202027118"/>
                    </a:ext>
                  </a:extLst>
                </a:gridCol>
                <a:gridCol w="1012271">
                  <a:extLst>
                    <a:ext uri="{9D8B030D-6E8A-4147-A177-3AD203B41FA5}">
                      <a16:colId xmlns:a16="http://schemas.microsoft.com/office/drawing/2014/main" val="4194806955"/>
                    </a:ext>
                  </a:extLst>
                </a:gridCol>
              </a:tblGrid>
              <a:tr h="373281">
                <a:tc>
                  <a:txBody>
                    <a:bodyPr/>
                    <a:lstStyle/>
                    <a:p>
                      <a:pPr algn="ctr"/>
                      <a:r>
                        <a:rPr lang="en-US" sz="850" b="1" dirty="0">
                          <a:solidFill>
                            <a:schemeClr val="tx1"/>
                          </a:solidFill>
                          <a:latin typeface="+mj-lt"/>
                        </a:rPr>
                        <a:t>Indicator short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Indicator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50" b="1" dirty="0">
                          <a:solidFill>
                            <a:schemeClr val="tx1"/>
                          </a:solidFill>
                          <a:latin typeface="+mj-lt"/>
                        </a:rPr>
                        <a:t>Definition</a:t>
                      </a:r>
                    </a:p>
                    <a:p>
                      <a:pPr algn="ctr"/>
                      <a:endParaRPr lang="en-US" sz="850" b="1" dirty="0">
                        <a:solidFill>
                          <a:schemeClr val="tx1"/>
                        </a:solidFill>
                        <a:latin typeface="+mj-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Numerator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Denominator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Disaggregation</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WHO variables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27484274"/>
                  </a:ext>
                </a:extLst>
              </a:tr>
              <a:tr h="2231113">
                <a:tc>
                  <a:txBody>
                    <a:bodyPr/>
                    <a:lstStyle/>
                    <a:p>
                      <a:pPr algn="ctr" fontAlgn="t"/>
                      <a:r>
                        <a:rPr lang="en-US" sz="850" b="1" i="0" u="none" strike="noStrike" dirty="0">
                          <a:solidFill>
                            <a:srgbClr val="222222"/>
                          </a:solidFill>
                          <a:effectLst/>
                          <a:latin typeface="+mj-lt"/>
                        </a:rPr>
                        <a:t>DT_CON_DX</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a:solidFill>
                            <a:srgbClr val="222222"/>
                          </a:solidFill>
                          <a:effectLst/>
                          <a:latin typeface="+mj-lt"/>
                        </a:rPr>
                        <a:t>Number of contacts diagnosed with active TB disease</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contacts diagnosed with TB disease (both bacteriologically and clinically confirmed) among all contacts who were screened for TB disease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a:solidFill>
                            <a:srgbClr val="222222"/>
                          </a:solidFill>
                          <a:effectLst/>
                          <a:latin typeface="+mj-lt"/>
                        </a:rPr>
                        <a:t>Number of contacts who were diagnosed with TB disease (both bacteriologically and clinically confirmed)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000000"/>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Age (0–4, 5–14), sex</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850" b="0" i="0" u="none" strike="noStrike" dirty="0">
                        <a:solidFill>
                          <a:srgbClr val="000000"/>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7485884"/>
                  </a:ext>
                </a:extLst>
              </a:tr>
              <a:tr h="1912572">
                <a:tc>
                  <a:txBody>
                    <a:bodyPr/>
                    <a:lstStyle/>
                    <a:p>
                      <a:pPr algn="ctr" fontAlgn="t"/>
                      <a:r>
                        <a:rPr lang="en-US" sz="850" b="1" i="0" u="none" strike="noStrike" dirty="0">
                          <a:solidFill>
                            <a:srgbClr val="222222"/>
                          </a:solidFill>
                          <a:effectLst/>
                          <a:latin typeface="+mj-lt"/>
                        </a:rPr>
                        <a:t>DT_CON_TX</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contacts who initiated TB treatment</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a:solidFill>
                            <a:srgbClr val="222222"/>
                          </a:solidFill>
                          <a:effectLst/>
                          <a:latin typeface="+mj-lt"/>
                        </a:rPr>
                        <a:t>Number of contacts diagnosed with active TB disease who initiated TB treatment</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a:solidFill>
                            <a:srgbClr val="222222"/>
                          </a:solidFill>
                          <a:effectLst/>
                          <a:latin typeface="+mj-lt"/>
                        </a:rPr>
                        <a:t>Number of contacts who initiated TB treatment</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a:solidFill>
                            <a:srgbClr val="000000"/>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Age (0–4, 5–14), sex</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850" b="0" i="0" u="none" strike="noStrike" dirty="0">
                        <a:solidFill>
                          <a:srgbClr val="000000"/>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1515177"/>
                  </a:ext>
                </a:extLst>
              </a:tr>
            </a:tbl>
          </a:graphicData>
        </a:graphic>
      </p:graphicFrame>
      <p:grpSp>
        <p:nvGrpSpPr>
          <p:cNvPr id="2" name="Group 1">
            <a:extLst>
              <a:ext uri="{FF2B5EF4-FFF2-40B4-BE49-F238E27FC236}">
                <a16:creationId xmlns:a16="http://schemas.microsoft.com/office/drawing/2014/main" id="{DA693D99-2319-80C6-9187-A16663B5528C}"/>
              </a:ext>
              <a:ext uri="{C183D7F6-B498-43B3-948B-1728B52AA6E4}">
                <adec:decorative xmlns:adec="http://schemas.microsoft.com/office/drawing/2017/decorative" val="1"/>
              </a:ext>
            </a:extLst>
          </p:cNvPr>
          <p:cNvGrpSpPr/>
          <p:nvPr/>
        </p:nvGrpSpPr>
        <p:grpSpPr>
          <a:xfrm>
            <a:off x="164360" y="68011"/>
            <a:ext cx="1287414" cy="380647"/>
            <a:chOff x="164360" y="68011"/>
            <a:chExt cx="1287414" cy="380647"/>
          </a:xfrm>
        </p:grpSpPr>
        <p:pic>
          <p:nvPicPr>
            <p:cNvPr id="4" name="Google Shape;533;p34">
              <a:extLst>
                <a:ext uri="{FF2B5EF4-FFF2-40B4-BE49-F238E27FC236}">
                  <a16:creationId xmlns:a16="http://schemas.microsoft.com/office/drawing/2014/main" id="{D472178D-8690-1166-CAE6-8E9662D896FE}"/>
                </a:ext>
              </a:extLst>
            </p:cNvPr>
            <p:cNvPicPr preferRelativeResize="0"/>
            <p:nvPr/>
          </p:nvPicPr>
          <p:blipFill rotWithShape="1">
            <a:blip r:embed="rId4">
              <a:alphaModFix/>
            </a:blip>
            <a:srcRect l="8376" t="11384" r="5535" b="9225"/>
            <a:stretch/>
          </p:blipFill>
          <p:spPr>
            <a:xfrm>
              <a:off x="164360" y="68011"/>
              <a:ext cx="380647" cy="380647"/>
            </a:xfrm>
            <a:prstGeom prst="ellipse">
              <a:avLst/>
            </a:prstGeom>
            <a:noFill/>
            <a:ln w="12700" cap="flat" cmpd="sng">
              <a:solidFill>
                <a:schemeClr val="accent3">
                  <a:lumMod val="75000"/>
                </a:schemeClr>
              </a:solidFill>
              <a:prstDash val="solid"/>
              <a:round/>
              <a:headEnd type="none" w="sm" len="sm"/>
              <a:tailEnd type="none" w="sm" len="sm"/>
            </a:ln>
          </p:spPr>
        </p:pic>
        <p:sp>
          <p:nvSpPr>
            <p:cNvPr id="5" name="TextBox 4">
              <a:extLst>
                <a:ext uri="{FF2B5EF4-FFF2-40B4-BE49-F238E27FC236}">
                  <a16:creationId xmlns:a16="http://schemas.microsoft.com/office/drawing/2014/main" id="{2DF273DC-3870-EBC3-EAFE-3188D0E2BAA5}"/>
                </a:ext>
              </a:extLst>
            </p:cNvPr>
            <p:cNvSpPr txBox="1"/>
            <p:nvPr/>
          </p:nvSpPr>
          <p:spPr>
            <a:xfrm>
              <a:off x="545008" y="127529"/>
              <a:ext cx="906766" cy="261610"/>
            </a:xfrm>
            <a:prstGeom prst="rect">
              <a:avLst/>
            </a:prstGeom>
            <a:noFill/>
          </p:spPr>
          <p:txBody>
            <a:bodyPr wrap="square" rtlCol="0">
              <a:spAutoFit/>
            </a:bodyPr>
            <a:lstStyle/>
            <a:p>
              <a:r>
                <a:rPr lang="en-US" sz="1100" b="1" dirty="0">
                  <a:solidFill>
                    <a:schemeClr val="bg1"/>
                  </a:solidFill>
                </a:rPr>
                <a:t>REACH</a:t>
              </a:r>
            </a:p>
          </p:txBody>
        </p:sp>
      </p:grpSp>
    </p:spTree>
    <p:custDataLst>
      <p:tags r:id="rId1"/>
    </p:custDataLst>
    <p:extLst>
      <p:ext uri="{BB962C8B-B14F-4D97-AF65-F5344CB8AC3E}">
        <p14:creationId xmlns:p14="http://schemas.microsoft.com/office/powerpoint/2010/main" val="269357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A24C4312-DEF9-88C8-BF22-8CB76D951850}"/>
              </a:ext>
            </a:extLst>
          </p:cNvPr>
          <p:cNvSpPr>
            <a:spLocks noGrp="1"/>
          </p:cNvSpPr>
          <p:nvPr>
            <p:ph type="title" idx="4294967295"/>
          </p:nvPr>
        </p:nvSpPr>
        <p:spPr>
          <a:xfrm>
            <a:off x="8353425" y="4948238"/>
            <a:ext cx="638175" cy="18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600"/>
                </a:spcAft>
                <a:buClrTx/>
                <a:buSzTx/>
                <a:buFontTx/>
                <a:buNone/>
                <a:tabLst/>
                <a:defRPr/>
              </a:pPr>
              <a:t>19</a:t>
            </a:fld>
            <a:endParaRPr kumimoji="0" lang="en-US" sz="600" b="0" i="0" u="none" strike="noStrike" kern="1200" cap="none" spc="0" normalizeH="0" baseline="0" noProof="0" dirty="0">
              <a:ln>
                <a:noFill/>
              </a:ln>
              <a:solidFill>
                <a:srgbClr val="6C6463"/>
              </a:solidFill>
              <a:effectLst/>
              <a:uLnTx/>
              <a:uFillTx/>
              <a:latin typeface="Gill Sans MT"/>
              <a:ea typeface="+mn-ea"/>
              <a:cs typeface="Gill Sans MT"/>
            </a:endParaRPr>
          </a:p>
        </p:txBody>
      </p:sp>
      <p:graphicFrame>
        <p:nvGraphicFramePr>
          <p:cNvPr id="9" name="Table 8">
            <a:extLst>
              <a:ext uri="{FF2B5EF4-FFF2-40B4-BE49-F238E27FC236}">
                <a16:creationId xmlns:a16="http://schemas.microsoft.com/office/drawing/2014/main" id="{156FC16E-3B91-7D20-A50C-78786B6472AF}"/>
              </a:ext>
            </a:extLst>
          </p:cNvPr>
          <p:cNvGraphicFramePr>
            <a:graphicFrameLocks noGrp="1"/>
          </p:cNvGraphicFramePr>
          <p:nvPr>
            <p:extLst>
              <p:ext uri="{D42A27DB-BD31-4B8C-83A1-F6EECF244321}">
                <p14:modId xmlns:p14="http://schemas.microsoft.com/office/powerpoint/2010/main" val="1290306439"/>
              </p:ext>
            </p:extLst>
          </p:nvPr>
        </p:nvGraphicFramePr>
        <p:xfrm>
          <a:off x="88233" y="533788"/>
          <a:ext cx="8967534" cy="4591057"/>
        </p:xfrm>
        <a:graphic>
          <a:graphicData uri="http://schemas.openxmlformats.org/drawingml/2006/table">
            <a:tbl>
              <a:tblPr firstRow="1" bandRow="1">
                <a:tableStyleId>{5C22544A-7EE6-4342-B048-85BDC9FD1C3A}</a:tableStyleId>
              </a:tblPr>
              <a:tblGrid>
                <a:gridCol w="775367">
                  <a:extLst>
                    <a:ext uri="{9D8B030D-6E8A-4147-A177-3AD203B41FA5}">
                      <a16:colId xmlns:a16="http://schemas.microsoft.com/office/drawing/2014/main" val="2619902928"/>
                    </a:ext>
                  </a:extLst>
                </a:gridCol>
                <a:gridCol w="876300">
                  <a:extLst>
                    <a:ext uri="{9D8B030D-6E8A-4147-A177-3AD203B41FA5}">
                      <a16:colId xmlns:a16="http://schemas.microsoft.com/office/drawing/2014/main" val="1186907187"/>
                    </a:ext>
                  </a:extLst>
                </a:gridCol>
                <a:gridCol w="2218267">
                  <a:extLst>
                    <a:ext uri="{9D8B030D-6E8A-4147-A177-3AD203B41FA5}">
                      <a16:colId xmlns:a16="http://schemas.microsoft.com/office/drawing/2014/main" val="23414078"/>
                    </a:ext>
                  </a:extLst>
                </a:gridCol>
                <a:gridCol w="2197991">
                  <a:extLst>
                    <a:ext uri="{9D8B030D-6E8A-4147-A177-3AD203B41FA5}">
                      <a16:colId xmlns:a16="http://schemas.microsoft.com/office/drawing/2014/main" val="3700225451"/>
                    </a:ext>
                  </a:extLst>
                </a:gridCol>
                <a:gridCol w="901590">
                  <a:extLst>
                    <a:ext uri="{9D8B030D-6E8A-4147-A177-3AD203B41FA5}">
                      <a16:colId xmlns:a16="http://schemas.microsoft.com/office/drawing/2014/main" val="3290239786"/>
                    </a:ext>
                  </a:extLst>
                </a:gridCol>
                <a:gridCol w="985748">
                  <a:extLst>
                    <a:ext uri="{9D8B030D-6E8A-4147-A177-3AD203B41FA5}">
                      <a16:colId xmlns:a16="http://schemas.microsoft.com/office/drawing/2014/main" val="4202027118"/>
                    </a:ext>
                  </a:extLst>
                </a:gridCol>
                <a:gridCol w="1012271">
                  <a:extLst>
                    <a:ext uri="{9D8B030D-6E8A-4147-A177-3AD203B41FA5}">
                      <a16:colId xmlns:a16="http://schemas.microsoft.com/office/drawing/2014/main" val="4194806955"/>
                    </a:ext>
                  </a:extLst>
                </a:gridCol>
              </a:tblGrid>
              <a:tr h="418733">
                <a:tc>
                  <a:txBody>
                    <a:bodyPr/>
                    <a:lstStyle/>
                    <a:p>
                      <a:pPr algn="ctr"/>
                      <a:r>
                        <a:rPr lang="en-US" sz="850" b="1" dirty="0">
                          <a:solidFill>
                            <a:schemeClr val="tx1"/>
                          </a:solidFill>
                          <a:latin typeface="+mj-lt"/>
                        </a:rPr>
                        <a:t>Indicator short name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Indicator Name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50" b="1" dirty="0">
                          <a:solidFill>
                            <a:schemeClr val="tx1"/>
                          </a:solidFill>
                          <a:latin typeface="+mj-lt"/>
                        </a:rPr>
                        <a:t>Definition</a:t>
                      </a:r>
                    </a:p>
                    <a:p>
                      <a:pPr algn="ctr"/>
                      <a:endParaRPr lang="en-US" sz="850" b="1"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Numerator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Denominator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Disaggregation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WHO variables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27484274"/>
                  </a:ext>
                </a:extLst>
              </a:tr>
              <a:tr h="741672">
                <a:tc>
                  <a:txBody>
                    <a:bodyPr/>
                    <a:lstStyle/>
                    <a:p>
                      <a:pPr algn="ctr" fontAlgn="t"/>
                      <a:r>
                        <a:rPr lang="en-US" sz="850" b="1" i="0" u="none" strike="noStrike" dirty="0">
                          <a:solidFill>
                            <a:srgbClr val="222222"/>
                          </a:solidFill>
                          <a:effectLst/>
                          <a:latin typeface="+mj-lt"/>
                        </a:rPr>
                        <a:t>TX_DS_</a:t>
                      </a:r>
                      <a:br>
                        <a:rPr lang="en-US" sz="850" b="1" i="0" u="none" strike="noStrike" dirty="0">
                          <a:solidFill>
                            <a:srgbClr val="222222"/>
                          </a:solidFill>
                          <a:effectLst/>
                          <a:latin typeface="+mj-lt"/>
                        </a:rPr>
                      </a:br>
                      <a:r>
                        <a:rPr lang="en-US" sz="850" b="1" i="0" u="none" strike="noStrike" dirty="0">
                          <a:solidFill>
                            <a:srgbClr val="222222"/>
                          </a:solidFill>
                          <a:effectLst/>
                          <a:latin typeface="+mj-lt"/>
                        </a:rPr>
                        <a:t>ENROLL</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 DS-TB treatment initiations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laboratory-confirmed or clinically diagnosed DS-TB who initiated treatment for DS-TB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laboratory-confirmed or clinically diagnosed DS-TB who initiated treatment for DS-TB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Age (&lt;15, 15+), sex, HIV status, public </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5053499"/>
                  </a:ext>
                </a:extLst>
              </a:tr>
              <a:tr h="3430652">
                <a:tc>
                  <a:txBody>
                    <a:bodyPr/>
                    <a:lstStyle/>
                    <a:p>
                      <a:pPr algn="ctr" fontAlgn="t"/>
                      <a:r>
                        <a:rPr lang="en-US" sz="850" b="1" i="0" u="none" strike="noStrike" dirty="0">
                          <a:solidFill>
                            <a:srgbClr val="222222"/>
                          </a:solidFill>
                          <a:effectLst/>
                          <a:latin typeface="+mj-lt"/>
                        </a:rPr>
                        <a:t>TX_DS_OUT</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DS-TB treatment outcomes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DS-TB (new and relapse), all forms, with each defined DS-TB treatment outcome, among the cohort of people who were initiated DS-TB treatment during a reporting period.</a:t>
                      </a:r>
                    </a:p>
                    <a:p>
                      <a:pPr algn="l" fontAlgn="t"/>
                      <a:endParaRPr lang="en-US" sz="850" b="0" i="0" u="none" strike="noStrike" dirty="0">
                        <a:solidFill>
                          <a:srgbClr val="222222"/>
                        </a:solidFill>
                        <a:effectLst/>
                        <a:latin typeface="+mj-lt"/>
                      </a:endParaRPr>
                    </a:p>
                    <a:p>
                      <a:pPr algn="l" fontAlgn="t"/>
                      <a:r>
                        <a:rPr lang="en-US" sz="850" b="0" i="0" u="none" strike="noStrike" dirty="0">
                          <a:solidFill>
                            <a:srgbClr val="222222"/>
                          </a:solidFill>
                          <a:effectLst/>
                          <a:latin typeface="+mj-lt"/>
                        </a:rPr>
                        <a:t>Cohort reporting: Treatment outcomes are defined by the time of initiation on treatment; e.g., “2018 cohort successfully treated” reflect those who were initiated on treatment in 2018, even though treatment may have extended into 2019. For this reason, reports of treatment outcome data lag by one year.</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DS-TB (new and relapse), all forms, with each defined DS-TB treatment outcome (defined below), among the cohort of people who were initiated DS-TB treatment during a reporting period.</a:t>
                      </a:r>
                    </a:p>
                    <a:p>
                      <a:pPr algn="l" fontAlgn="t"/>
                      <a:endParaRPr lang="en-US" sz="850" b="0" i="0" u="none" strike="noStrike" dirty="0">
                        <a:solidFill>
                          <a:srgbClr val="222222"/>
                        </a:solidFill>
                        <a:effectLst/>
                        <a:latin typeface="+mj-lt"/>
                      </a:endParaRPr>
                    </a:p>
                    <a:p>
                      <a:pPr algn="l" fontAlgn="t"/>
                      <a:r>
                        <a:rPr lang="en-US" sz="850" b="0" i="0" u="none" strike="noStrike" dirty="0">
                          <a:solidFill>
                            <a:srgbClr val="222222"/>
                          </a:solidFill>
                          <a:effectLst/>
                          <a:latin typeface="+mj-lt"/>
                        </a:rPr>
                        <a:t>DS-TB Treatment outcomes:</a:t>
                      </a:r>
                    </a:p>
                    <a:p>
                      <a:pPr algn="l" fontAlgn="t"/>
                      <a:r>
                        <a:rPr lang="en-US" sz="850" b="0" i="0" u="none" strike="noStrike" dirty="0">
                          <a:solidFill>
                            <a:srgbClr val="222222"/>
                          </a:solidFill>
                          <a:effectLst/>
                          <a:latin typeface="+mj-lt"/>
                        </a:rPr>
                        <a:t>• Successfully treated: Cure or Completed treatment</a:t>
                      </a:r>
                    </a:p>
                    <a:p>
                      <a:pPr algn="l" fontAlgn="t"/>
                      <a:r>
                        <a:rPr lang="en-US" sz="850" b="0" i="0" u="none" strike="noStrike" dirty="0">
                          <a:solidFill>
                            <a:srgbClr val="222222"/>
                          </a:solidFill>
                          <a:effectLst/>
                          <a:latin typeface="+mj-lt"/>
                        </a:rPr>
                        <a:t>• Cure </a:t>
                      </a:r>
                    </a:p>
                    <a:p>
                      <a:pPr algn="l" fontAlgn="t"/>
                      <a:r>
                        <a:rPr lang="en-US" sz="850" b="0" i="0" u="none" strike="noStrike" dirty="0">
                          <a:solidFill>
                            <a:srgbClr val="222222"/>
                          </a:solidFill>
                          <a:effectLst/>
                          <a:latin typeface="+mj-lt"/>
                        </a:rPr>
                        <a:t>• Completed treatment</a:t>
                      </a:r>
                    </a:p>
                    <a:p>
                      <a:pPr algn="l" fontAlgn="t"/>
                      <a:r>
                        <a:rPr lang="en-US" sz="850" b="0" i="0" u="none" strike="noStrike" dirty="0">
                          <a:solidFill>
                            <a:srgbClr val="222222"/>
                          </a:solidFill>
                          <a:effectLst/>
                          <a:latin typeface="+mj-lt"/>
                        </a:rPr>
                        <a:t>• Lost to follow-up (LTFU)</a:t>
                      </a:r>
                    </a:p>
                    <a:p>
                      <a:pPr algn="l" fontAlgn="t"/>
                      <a:r>
                        <a:rPr lang="en-US" sz="850" b="0" i="0" u="none" strike="noStrike" dirty="0">
                          <a:solidFill>
                            <a:srgbClr val="222222"/>
                          </a:solidFill>
                          <a:effectLst/>
                          <a:latin typeface="+mj-lt"/>
                        </a:rPr>
                        <a:t>• Treatment failed </a:t>
                      </a:r>
                    </a:p>
                    <a:p>
                      <a:pPr algn="l" fontAlgn="t"/>
                      <a:r>
                        <a:rPr lang="en-US" sz="850" b="0" i="0" u="none" strike="noStrike" dirty="0">
                          <a:solidFill>
                            <a:srgbClr val="222222"/>
                          </a:solidFill>
                          <a:effectLst/>
                          <a:latin typeface="+mj-lt"/>
                        </a:rPr>
                        <a:t>• Died</a:t>
                      </a:r>
                    </a:p>
                    <a:p>
                      <a:pPr algn="l" fontAlgn="t"/>
                      <a:r>
                        <a:rPr lang="en-US" sz="850" b="0" i="0" u="none" strike="noStrike" dirty="0">
                          <a:solidFill>
                            <a:srgbClr val="222222"/>
                          </a:solidFill>
                          <a:effectLst/>
                          <a:latin typeface="+mj-lt"/>
                        </a:rPr>
                        <a:t>• Not Evaluated </a:t>
                      </a:r>
                    </a:p>
                    <a:p>
                      <a:pPr algn="l" fontAlgn="t"/>
                      <a:endParaRPr lang="en-US" sz="850" b="0" i="0" u="none" strike="noStrike" dirty="0">
                        <a:solidFill>
                          <a:srgbClr val="222222"/>
                        </a:solidFill>
                        <a:effectLst/>
                        <a:latin typeface="+mj-lt"/>
                      </a:endParaRPr>
                    </a:p>
                    <a:p>
                      <a:pPr algn="l" fontAlgn="t"/>
                      <a:r>
                        <a:rPr lang="en-US" sz="850" b="0" i="0" u="none" strike="noStrike" dirty="0">
                          <a:solidFill>
                            <a:srgbClr val="222222"/>
                          </a:solidFill>
                          <a:effectLst/>
                          <a:latin typeface="+mj-lt"/>
                        </a:rPr>
                        <a:t>Note: Full definitions of each outcome available in the linked indicator reference sheet available online at: https://www.tbdiah.org/assessments/pbmef/</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N/A (cohort size reported under core DS-TB TSR indicator)</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Age (&lt;15, 15+), sex, HIV status, treatment outcome (defined above)</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en-US" sz="850" b="0" i="0" u="none" strike="noStrike" dirty="0">
                          <a:solidFill>
                            <a:srgbClr val="222222"/>
                          </a:solidFill>
                          <a:effectLst/>
                          <a:latin typeface="+mj-lt"/>
                        </a:rPr>
                        <a:t>Successfully treated: </a:t>
                      </a:r>
                      <a:r>
                        <a:rPr lang="en-US" sz="850" b="0" i="0" u="none" strike="noStrike" dirty="0" err="1">
                          <a:solidFill>
                            <a:srgbClr val="222222"/>
                          </a:solidFill>
                          <a:effectLst/>
                          <a:latin typeface="+mj-lt"/>
                        </a:rPr>
                        <a:t>newrel_succ</a:t>
                      </a:r>
                      <a:r>
                        <a:rPr lang="en-US" sz="850" b="0" i="0" u="none" strike="noStrike" dirty="0">
                          <a:solidFill>
                            <a:srgbClr val="222222"/>
                          </a:solidFill>
                          <a:effectLst/>
                          <a:latin typeface="+mj-lt"/>
                        </a:rPr>
                        <a:t> </a:t>
                      </a:r>
                    </a:p>
                    <a:p>
                      <a:pPr algn="l" fontAlgn="t"/>
                      <a:endParaRPr lang="en-US" sz="850" b="0" i="0" u="none" strike="noStrike" dirty="0">
                        <a:solidFill>
                          <a:srgbClr val="222222"/>
                        </a:solidFill>
                        <a:effectLst/>
                        <a:latin typeface="+mj-lt"/>
                      </a:endParaRPr>
                    </a:p>
                    <a:p>
                      <a:pPr algn="l" fontAlgn="t"/>
                      <a:r>
                        <a:rPr lang="en-US" sz="850" b="0" i="0" u="none" strike="noStrike" dirty="0">
                          <a:solidFill>
                            <a:srgbClr val="222222"/>
                          </a:solidFill>
                          <a:effectLst/>
                          <a:latin typeface="+mj-lt"/>
                        </a:rPr>
                        <a:t>LTFU: </a:t>
                      </a:r>
                      <a:r>
                        <a:rPr lang="en-US" sz="850" b="0" i="0" u="none" strike="noStrike" dirty="0" err="1">
                          <a:solidFill>
                            <a:srgbClr val="222222"/>
                          </a:solidFill>
                          <a:effectLst/>
                          <a:latin typeface="+mj-lt"/>
                        </a:rPr>
                        <a:t>newrel_lost</a:t>
                      </a:r>
                      <a:r>
                        <a:rPr lang="en-US" sz="850" b="0" i="0" u="none" strike="noStrike" dirty="0">
                          <a:solidFill>
                            <a:srgbClr val="222222"/>
                          </a:solidFill>
                          <a:effectLst/>
                          <a:latin typeface="+mj-lt"/>
                        </a:rPr>
                        <a:t> </a:t>
                      </a:r>
                    </a:p>
                    <a:p>
                      <a:pPr algn="l" fontAlgn="t"/>
                      <a:endParaRPr lang="en-US" sz="850" b="0" i="0" u="none" strike="noStrike" dirty="0">
                        <a:solidFill>
                          <a:srgbClr val="222222"/>
                        </a:solidFill>
                        <a:effectLst/>
                        <a:latin typeface="+mj-lt"/>
                      </a:endParaRPr>
                    </a:p>
                    <a:p>
                      <a:pPr algn="l" fontAlgn="t"/>
                      <a:r>
                        <a:rPr lang="en-US" sz="850" b="0" i="0" u="none" strike="noStrike" dirty="0">
                          <a:solidFill>
                            <a:srgbClr val="222222"/>
                          </a:solidFill>
                          <a:effectLst/>
                          <a:latin typeface="+mj-lt"/>
                        </a:rPr>
                        <a:t>Treatment failed: </a:t>
                      </a:r>
                      <a:r>
                        <a:rPr lang="en-US" sz="850" b="0" i="0" u="none" strike="noStrike" dirty="0" err="1">
                          <a:solidFill>
                            <a:srgbClr val="222222"/>
                          </a:solidFill>
                          <a:effectLst/>
                          <a:latin typeface="+mj-lt"/>
                        </a:rPr>
                        <a:t>newrel_fail</a:t>
                      </a:r>
                      <a:r>
                        <a:rPr lang="en-US" sz="850" b="0" i="0" u="none" strike="noStrike" dirty="0">
                          <a:solidFill>
                            <a:srgbClr val="222222"/>
                          </a:solidFill>
                          <a:effectLst/>
                          <a:latin typeface="+mj-lt"/>
                        </a:rPr>
                        <a:t> Died: </a:t>
                      </a:r>
                      <a:r>
                        <a:rPr lang="en-US" sz="850" b="0" i="0" u="none" strike="noStrike" dirty="0" err="1">
                          <a:solidFill>
                            <a:srgbClr val="222222"/>
                          </a:solidFill>
                          <a:effectLst/>
                          <a:latin typeface="+mj-lt"/>
                        </a:rPr>
                        <a:t>newrel_died</a:t>
                      </a:r>
                      <a:br>
                        <a:rPr lang="en-US" sz="850" b="0" i="0" u="none" strike="noStrike" dirty="0">
                          <a:solidFill>
                            <a:srgbClr val="222222"/>
                          </a:solidFill>
                          <a:effectLst/>
                          <a:latin typeface="+mj-lt"/>
                        </a:rPr>
                      </a:br>
                      <a:endParaRPr lang="en-US" sz="850" b="0" i="0" u="none" strike="noStrike" dirty="0">
                        <a:solidFill>
                          <a:srgbClr val="222222"/>
                        </a:solidFill>
                        <a:effectLst/>
                        <a:latin typeface="+mj-lt"/>
                      </a:endParaRPr>
                    </a:p>
                    <a:p>
                      <a:pPr algn="l" fontAlgn="t"/>
                      <a:r>
                        <a:rPr lang="en-US" sz="850" b="0" i="0" u="none" strike="noStrike" dirty="0">
                          <a:solidFill>
                            <a:srgbClr val="222222"/>
                          </a:solidFill>
                          <a:effectLst/>
                          <a:latin typeface="+mj-lt"/>
                        </a:rPr>
                        <a:t>Not Evaluated: </a:t>
                      </a:r>
                      <a:r>
                        <a:rPr lang="en-US" sz="850" b="0" i="0" u="none" strike="noStrike" dirty="0" err="1">
                          <a:solidFill>
                            <a:srgbClr val="222222"/>
                          </a:solidFill>
                          <a:effectLst/>
                          <a:latin typeface="+mj-lt"/>
                        </a:rPr>
                        <a:t>newrel_neval</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Definitions for DS-TB (Ch.10):</a:t>
                      </a:r>
                      <a:br>
                        <a:rPr lang="en-US" sz="850" b="0" i="0" u="none" strike="noStrike" dirty="0">
                          <a:solidFill>
                            <a:srgbClr val="222222"/>
                          </a:solidFill>
                          <a:effectLst/>
                          <a:latin typeface="+mj-lt"/>
                        </a:rPr>
                      </a:br>
                      <a:r>
                        <a:rPr lang="en-US" sz="850" b="0" i="0" u="none" strike="noStrike" dirty="0">
                          <a:solidFill>
                            <a:srgbClr val="0E256A"/>
                          </a:solidFill>
                          <a:effectLst/>
                          <a:latin typeface="+mj-lt"/>
                        </a:rPr>
                        <a:t>https://tbksp.org/en/node/617 </a:t>
                      </a:r>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7485884"/>
                  </a:ext>
                </a:extLst>
              </a:tr>
            </a:tbl>
          </a:graphicData>
        </a:graphic>
      </p:graphicFrame>
      <p:grpSp>
        <p:nvGrpSpPr>
          <p:cNvPr id="2" name="Group 1">
            <a:extLst>
              <a:ext uri="{FF2B5EF4-FFF2-40B4-BE49-F238E27FC236}">
                <a16:creationId xmlns:a16="http://schemas.microsoft.com/office/drawing/2014/main" id="{10B80869-0F6D-C808-073A-CEDC72A5F84E}"/>
              </a:ext>
              <a:ext uri="{C183D7F6-B498-43B3-948B-1728B52AA6E4}">
                <adec:decorative xmlns:adec="http://schemas.microsoft.com/office/drawing/2017/decorative" val="1"/>
              </a:ext>
            </a:extLst>
          </p:cNvPr>
          <p:cNvGrpSpPr/>
          <p:nvPr/>
        </p:nvGrpSpPr>
        <p:grpSpPr>
          <a:xfrm>
            <a:off x="152435" y="87360"/>
            <a:ext cx="960794" cy="384048"/>
            <a:chOff x="316759" y="59083"/>
            <a:chExt cx="891097" cy="384048"/>
          </a:xfrm>
        </p:grpSpPr>
        <p:sp>
          <p:nvSpPr>
            <p:cNvPr id="4" name="TextBox 3">
              <a:extLst>
                <a:ext uri="{FF2B5EF4-FFF2-40B4-BE49-F238E27FC236}">
                  <a16:creationId xmlns:a16="http://schemas.microsoft.com/office/drawing/2014/main" id="{317CD404-C972-13A9-A842-DD579308D26C}"/>
                </a:ext>
              </a:extLst>
            </p:cNvPr>
            <p:cNvSpPr txBox="1"/>
            <p:nvPr/>
          </p:nvSpPr>
          <p:spPr>
            <a:xfrm>
              <a:off x="655986" y="111158"/>
              <a:ext cx="551870" cy="261610"/>
            </a:xfrm>
            <a:prstGeom prst="rect">
              <a:avLst/>
            </a:prstGeom>
            <a:noFill/>
          </p:spPr>
          <p:txBody>
            <a:bodyPr wrap="none" rtlCol="0">
              <a:spAutoFit/>
            </a:bodyPr>
            <a:lstStyle/>
            <a:p>
              <a:r>
                <a:rPr lang="en-US" sz="1100" b="1" dirty="0">
                  <a:solidFill>
                    <a:schemeClr val="bg1"/>
                  </a:solidFill>
                </a:rPr>
                <a:t>CURE</a:t>
              </a:r>
            </a:p>
          </p:txBody>
        </p:sp>
        <p:pic>
          <p:nvPicPr>
            <p:cNvPr id="5" name="Google Shape;530;p34">
              <a:extLst>
                <a:ext uri="{FF2B5EF4-FFF2-40B4-BE49-F238E27FC236}">
                  <a16:creationId xmlns:a16="http://schemas.microsoft.com/office/drawing/2014/main" id="{B15BB881-83B6-F15E-576B-A4E5E729E5A8}"/>
                </a:ext>
              </a:extLst>
            </p:cNvPr>
            <p:cNvPicPr preferRelativeResize="0"/>
            <p:nvPr/>
          </p:nvPicPr>
          <p:blipFill rotWithShape="1">
            <a:blip r:embed="rId4">
              <a:alphaModFix/>
            </a:blip>
            <a:srcRect l="11089" t="9111" r="5777" b="9242"/>
            <a:stretch/>
          </p:blipFill>
          <p:spPr>
            <a:xfrm>
              <a:off x="316759" y="59083"/>
              <a:ext cx="356189" cy="384048"/>
            </a:xfrm>
            <a:prstGeom prst="ellipse">
              <a:avLst/>
            </a:prstGeom>
            <a:noFill/>
            <a:ln w="12700" cap="flat" cmpd="sng">
              <a:solidFill>
                <a:schemeClr val="accent3">
                  <a:lumMod val="75000"/>
                </a:schemeClr>
              </a:solidFill>
              <a:prstDash val="solid"/>
              <a:round/>
              <a:headEnd type="none" w="sm" len="sm"/>
              <a:tailEnd type="none" w="sm" len="sm"/>
            </a:ln>
          </p:spPr>
        </p:pic>
      </p:grpSp>
    </p:spTree>
    <p:custDataLst>
      <p:tags r:id="rId1"/>
    </p:custDataLst>
    <p:extLst>
      <p:ext uri="{BB962C8B-B14F-4D97-AF65-F5344CB8AC3E}">
        <p14:creationId xmlns:p14="http://schemas.microsoft.com/office/powerpoint/2010/main" val="411961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0BE2F25-D5B8-2394-A154-DDA96E86A7FF}"/>
              </a:ext>
            </a:extLst>
          </p:cNvPr>
          <p:cNvSpPr>
            <a:spLocks noGrp="1"/>
          </p:cNvSpPr>
          <p:nvPr>
            <p:ph idx="1"/>
          </p:nvPr>
        </p:nvSpPr>
        <p:spPr>
          <a:xfrm>
            <a:off x="245637" y="797584"/>
            <a:ext cx="4612748" cy="3789355"/>
          </a:xfrm>
        </p:spPr>
        <p:txBody>
          <a:bodyPr>
            <a:normAutofit/>
          </a:bodyPr>
          <a:lstStyle/>
          <a:p>
            <a:pPr marL="0" indent="0">
              <a:buSzPts val="1440"/>
              <a:buNone/>
            </a:pPr>
            <a:r>
              <a:rPr lang="en-US" sz="1600" dirty="0"/>
              <a:t>The different levels allow more in-depth analysis of TB data and closer monitoring and evaluation (M&amp;E) of TB programs:</a:t>
            </a:r>
            <a:endParaRPr lang="en-US" dirty="0"/>
          </a:p>
          <a:p>
            <a:pPr marL="516726" lvl="1" indent="-285750">
              <a:buSzPts val="1440"/>
              <a:buFont typeface="Wingdings" panose="05000000000000000000" pitchFamily="2" charset="2"/>
              <a:buChar char="ü"/>
            </a:pPr>
            <a:r>
              <a:rPr lang="en-US" sz="1600" dirty="0"/>
              <a:t>Provide additional standard options to include in an M&amp;E plan to bolster the justification for programming and funding for specific technical areas in the TB portfolio</a:t>
            </a:r>
            <a:endParaRPr lang="en-US" dirty="0"/>
          </a:p>
          <a:p>
            <a:pPr marL="516726" lvl="1" indent="-285750">
              <a:buSzPts val="1440"/>
              <a:buFont typeface="Wingdings" panose="05000000000000000000" pitchFamily="2" charset="2"/>
              <a:buChar char="ü"/>
            </a:pPr>
            <a:r>
              <a:rPr lang="en-US" sz="1600" dirty="0"/>
              <a:t>Can be used to construct treatment cascades and patient pathways that are critical to understanding where there are gaps and where efforts need to be strengthened</a:t>
            </a:r>
          </a:p>
          <a:p>
            <a:endParaRPr lang="en-US" i="1" dirty="0">
              <a:highlight>
                <a:srgbClr val="FFFF00"/>
              </a:highlight>
            </a:endParaRPr>
          </a:p>
        </p:txBody>
      </p:sp>
      <p:sp>
        <p:nvSpPr>
          <p:cNvPr id="2" name="Slide Number Placeholder 1">
            <a:extLst>
              <a:ext uri="{FF2B5EF4-FFF2-40B4-BE49-F238E27FC236}">
                <a16:creationId xmlns:a16="http://schemas.microsoft.com/office/drawing/2014/main" id="{3A6950BE-8F9A-9964-DC6B-4DE66073AE22}"/>
              </a:ext>
            </a:extLst>
          </p:cNvPr>
          <p:cNvSpPr>
            <a:spLocks noGrp="1"/>
          </p:cNvSpPr>
          <p:nvPr>
            <p:ph type="sldNum" sz="quarter" idx="4"/>
          </p:nvPr>
        </p:nvSpPr>
        <p:spPr/>
        <p:txBody>
          <a:bodyPr/>
          <a:lstStyle/>
          <a:p>
            <a:fld id="{42782948-4DBE-204D-AB9E-B65E067054AE}" type="slidenum">
              <a:rPr lang="en-US" smtClean="0"/>
              <a:pPr/>
              <a:t>2</a:t>
            </a:fld>
            <a:endParaRPr lang="en-US"/>
          </a:p>
        </p:txBody>
      </p:sp>
      <p:sp>
        <p:nvSpPr>
          <p:cNvPr id="4" name="Title 3">
            <a:extLst>
              <a:ext uri="{FF2B5EF4-FFF2-40B4-BE49-F238E27FC236}">
                <a16:creationId xmlns:a16="http://schemas.microsoft.com/office/drawing/2014/main" id="{3629313F-2112-ED88-70AE-84ED84E66365}"/>
              </a:ext>
            </a:extLst>
          </p:cNvPr>
          <p:cNvSpPr>
            <a:spLocks noGrp="1"/>
          </p:cNvSpPr>
          <p:nvPr>
            <p:ph type="title"/>
          </p:nvPr>
        </p:nvSpPr>
        <p:spPr/>
        <p:txBody>
          <a:bodyPr/>
          <a:lstStyle/>
          <a:p>
            <a:r>
              <a:rPr lang="en-US" dirty="0"/>
              <a:t>In-Depth Analysis Using PBMEF Indicator Levels	</a:t>
            </a:r>
          </a:p>
        </p:txBody>
      </p:sp>
      <p:grpSp>
        <p:nvGrpSpPr>
          <p:cNvPr id="8" name="Group 7" descr="Core, Core Plus, National Level, Project Level, and Extended indicator list">
            <a:extLst>
              <a:ext uri="{FF2B5EF4-FFF2-40B4-BE49-F238E27FC236}">
                <a16:creationId xmlns:a16="http://schemas.microsoft.com/office/drawing/2014/main" id="{D6C6AF3C-8197-C023-C384-930507A40DDD}"/>
              </a:ext>
            </a:extLst>
          </p:cNvPr>
          <p:cNvGrpSpPr/>
          <p:nvPr/>
        </p:nvGrpSpPr>
        <p:grpSpPr>
          <a:xfrm>
            <a:off x="4695415" y="623581"/>
            <a:ext cx="4275424" cy="4216436"/>
            <a:chOff x="1781374" y="519611"/>
            <a:chExt cx="4275424" cy="4216436"/>
          </a:xfrm>
        </p:grpSpPr>
        <p:grpSp>
          <p:nvGrpSpPr>
            <p:cNvPr id="9" name="Google Shape;437;p16">
              <a:extLst>
                <a:ext uri="{FF2B5EF4-FFF2-40B4-BE49-F238E27FC236}">
                  <a16:creationId xmlns:a16="http://schemas.microsoft.com/office/drawing/2014/main" id="{3A1AA5A9-ACFD-0A27-531C-8B8A14DEF8B8}"/>
                </a:ext>
              </a:extLst>
            </p:cNvPr>
            <p:cNvGrpSpPr/>
            <p:nvPr/>
          </p:nvGrpSpPr>
          <p:grpSpPr>
            <a:xfrm>
              <a:off x="1781374" y="892927"/>
              <a:ext cx="4275424" cy="3843120"/>
              <a:chOff x="6846678" y="2081819"/>
              <a:chExt cx="4122818" cy="3843120"/>
            </a:xfrm>
          </p:grpSpPr>
          <p:grpSp>
            <p:nvGrpSpPr>
              <p:cNvPr id="12" name="Google Shape;438;p16">
                <a:extLst>
                  <a:ext uri="{FF2B5EF4-FFF2-40B4-BE49-F238E27FC236}">
                    <a16:creationId xmlns:a16="http://schemas.microsoft.com/office/drawing/2014/main" id="{5E102F9A-37E5-4270-F42E-64B6097E470B}"/>
                  </a:ext>
                </a:extLst>
              </p:cNvPr>
              <p:cNvGrpSpPr/>
              <p:nvPr/>
            </p:nvGrpSpPr>
            <p:grpSpPr>
              <a:xfrm>
                <a:off x="6846678" y="2081819"/>
                <a:ext cx="4122818" cy="3784659"/>
                <a:chOff x="6846678" y="2081819"/>
                <a:chExt cx="4122818" cy="3784659"/>
              </a:xfrm>
            </p:grpSpPr>
            <p:sp>
              <p:nvSpPr>
                <p:cNvPr id="15" name="Google Shape;439;p16">
                  <a:extLst>
                    <a:ext uri="{FF2B5EF4-FFF2-40B4-BE49-F238E27FC236}">
                      <a16:creationId xmlns:a16="http://schemas.microsoft.com/office/drawing/2014/main" id="{5B246E18-EFC0-332C-84A2-F7A76859DDAB}"/>
                    </a:ext>
                  </a:extLst>
                </p:cNvPr>
                <p:cNvSpPr/>
                <p:nvPr/>
              </p:nvSpPr>
              <p:spPr>
                <a:xfrm>
                  <a:off x="8606007" y="2081819"/>
                  <a:ext cx="499211" cy="433403"/>
                </a:xfrm>
                <a:custGeom>
                  <a:avLst/>
                  <a:gdLst/>
                  <a:ahLst/>
                  <a:cxnLst/>
                  <a:rect l="l" t="t" r="r" b="b"/>
                  <a:pathLst>
                    <a:path w="499211" h="433403" extrusionOk="0">
                      <a:moveTo>
                        <a:pt x="0" y="433404"/>
                      </a:moveTo>
                      <a:lnTo>
                        <a:pt x="249549" y="0"/>
                      </a:lnTo>
                      <a:lnTo>
                        <a:pt x="499211" y="433404"/>
                      </a:lnTo>
                      <a:lnTo>
                        <a:pt x="0" y="43340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grpSp>
              <p:nvGrpSpPr>
                <p:cNvPr id="16" name="Google Shape;440;p16">
                  <a:extLst>
                    <a:ext uri="{FF2B5EF4-FFF2-40B4-BE49-F238E27FC236}">
                      <a16:creationId xmlns:a16="http://schemas.microsoft.com/office/drawing/2014/main" id="{434DC57E-FE88-6C11-C4D3-7B3E612F29D5}"/>
                    </a:ext>
                  </a:extLst>
                </p:cNvPr>
                <p:cNvGrpSpPr/>
                <p:nvPr/>
              </p:nvGrpSpPr>
              <p:grpSpPr>
                <a:xfrm>
                  <a:off x="6846678" y="5102454"/>
                  <a:ext cx="4122818" cy="764024"/>
                  <a:chOff x="7155584" y="5084815"/>
                  <a:chExt cx="4122818" cy="764024"/>
                </a:xfrm>
              </p:grpSpPr>
              <p:sp>
                <p:nvSpPr>
                  <p:cNvPr id="29" name="Google Shape;441;p16">
                    <a:extLst>
                      <a:ext uri="{FF2B5EF4-FFF2-40B4-BE49-F238E27FC236}">
                        <a16:creationId xmlns:a16="http://schemas.microsoft.com/office/drawing/2014/main" id="{1B646ED5-43DE-1357-25E0-5B19291BFEEB}"/>
                      </a:ext>
                    </a:extLst>
                  </p:cNvPr>
                  <p:cNvSpPr/>
                  <p:nvPr/>
                </p:nvSpPr>
                <p:spPr>
                  <a:xfrm>
                    <a:off x="7155584" y="5646441"/>
                    <a:ext cx="233719" cy="202398"/>
                  </a:xfrm>
                  <a:custGeom>
                    <a:avLst/>
                    <a:gdLst/>
                    <a:ahLst/>
                    <a:cxnLst/>
                    <a:rect l="l" t="t" r="r" b="b"/>
                    <a:pathLst>
                      <a:path w="233719" h="202398" extrusionOk="0">
                        <a:moveTo>
                          <a:pt x="116803" y="202399"/>
                        </a:moveTo>
                        <a:lnTo>
                          <a:pt x="0" y="0"/>
                        </a:lnTo>
                        <a:lnTo>
                          <a:pt x="233719" y="113"/>
                        </a:lnTo>
                        <a:lnTo>
                          <a:pt x="116803" y="202399"/>
                        </a:lnTo>
                        <a:close/>
                      </a:path>
                    </a:pathLst>
                  </a:custGeom>
                  <a:solidFill>
                    <a:srgbClr val="5C676C"/>
                  </a:solidFill>
                  <a:ln w="11300" cap="flat" cmpd="sng">
                    <a:solidFill>
                      <a:srgbClr val="F2F2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30" name="Google Shape;442;p16">
                    <a:extLst>
                      <a:ext uri="{FF2B5EF4-FFF2-40B4-BE49-F238E27FC236}">
                        <a16:creationId xmlns:a16="http://schemas.microsoft.com/office/drawing/2014/main" id="{763308DA-5BA6-B016-29CB-54A42A776E2E}"/>
                      </a:ext>
                    </a:extLst>
                  </p:cNvPr>
                  <p:cNvSpPr/>
                  <p:nvPr/>
                </p:nvSpPr>
                <p:spPr>
                  <a:xfrm>
                    <a:off x="7155584" y="5084815"/>
                    <a:ext cx="4122818" cy="564792"/>
                  </a:xfrm>
                  <a:custGeom>
                    <a:avLst/>
                    <a:gdLst/>
                    <a:ahLst/>
                    <a:cxnLst/>
                    <a:rect l="l" t="t" r="r" b="b"/>
                    <a:pathLst>
                      <a:path w="4122818" h="564792" extrusionOk="0">
                        <a:moveTo>
                          <a:pt x="0" y="564793"/>
                        </a:moveTo>
                        <a:lnTo>
                          <a:pt x="325307" y="0"/>
                        </a:lnTo>
                        <a:lnTo>
                          <a:pt x="3797624" y="0"/>
                        </a:lnTo>
                        <a:lnTo>
                          <a:pt x="4122818" y="564793"/>
                        </a:lnTo>
                        <a:lnTo>
                          <a:pt x="0" y="56479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grpSp>
            <p:grpSp>
              <p:nvGrpSpPr>
                <p:cNvPr id="17" name="Google Shape;443;p16">
                  <a:extLst>
                    <a:ext uri="{FF2B5EF4-FFF2-40B4-BE49-F238E27FC236}">
                      <a16:creationId xmlns:a16="http://schemas.microsoft.com/office/drawing/2014/main" id="{F9926A38-2875-C208-A42B-FA69D436400A}"/>
                    </a:ext>
                  </a:extLst>
                </p:cNvPr>
                <p:cNvGrpSpPr/>
                <p:nvPr/>
              </p:nvGrpSpPr>
              <p:grpSpPr>
                <a:xfrm>
                  <a:off x="7291388" y="4298967"/>
                  <a:ext cx="3222315" cy="785621"/>
                  <a:chOff x="7600294" y="4281328"/>
                  <a:chExt cx="3222315" cy="785621"/>
                </a:xfrm>
              </p:grpSpPr>
              <p:sp>
                <p:nvSpPr>
                  <p:cNvPr id="27" name="Google Shape;444;p16">
                    <a:extLst>
                      <a:ext uri="{FF2B5EF4-FFF2-40B4-BE49-F238E27FC236}">
                        <a16:creationId xmlns:a16="http://schemas.microsoft.com/office/drawing/2014/main" id="{F077B181-E982-56EB-0C37-DD60AFE4CCA8}"/>
                      </a:ext>
                    </a:extLst>
                  </p:cNvPr>
                  <p:cNvSpPr/>
                  <p:nvPr/>
                </p:nvSpPr>
                <p:spPr>
                  <a:xfrm>
                    <a:off x="7600294" y="4864551"/>
                    <a:ext cx="233719" cy="202398"/>
                  </a:xfrm>
                  <a:custGeom>
                    <a:avLst/>
                    <a:gdLst/>
                    <a:ahLst/>
                    <a:cxnLst/>
                    <a:rect l="l" t="t" r="r" b="b"/>
                    <a:pathLst>
                      <a:path w="233719" h="202398" extrusionOk="0">
                        <a:moveTo>
                          <a:pt x="116803" y="202398"/>
                        </a:moveTo>
                        <a:lnTo>
                          <a:pt x="0" y="0"/>
                        </a:lnTo>
                        <a:lnTo>
                          <a:pt x="233719" y="113"/>
                        </a:lnTo>
                        <a:lnTo>
                          <a:pt x="116803" y="202398"/>
                        </a:lnTo>
                        <a:close/>
                      </a:path>
                    </a:pathLst>
                  </a:custGeom>
                  <a:solidFill>
                    <a:srgbClr val="061235"/>
                  </a:solidFill>
                  <a:ln w="11300" cap="flat" cmpd="sng">
                    <a:solidFill>
                      <a:srgbClr val="F2F2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8" name="Google Shape;445;p16">
                    <a:extLst>
                      <a:ext uri="{FF2B5EF4-FFF2-40B4-BE49-F238E27FC236}">
                        <a16:creationId xmlns:a16="http://schemas.microsoft.com/office/drawing/2014/main" id="{AF8F40D4-66BB-2C1B-F532-A8E79506E309}"/>
                      </a:ext>
                    </a:extLst>
                  </p:cNvPr>
                  <p:cNvSpPr/>
                  <p:nvPr/>
                </p:nvSpPr>
                <p:spPr>
                  <a:xfrm>
                    <a:off x="7600294" y="4281328"/>
                    <a:ext cx="3222315" cy="583223"/>
                  </a:xfrm>
                  <a:custGeom>
                    <a:avLst/>
                    <a:gdLst/>
                    <a:ahLst/>
                    <a:cxnLst/>
                    <a:rect l="l" t="t" r="r" b="b"/>
                    <a:pathLst>
                      <a:path w="3222315" h="583223" extrusionOk="0">
                        <a:moveTo>
                          <a:pt x="0" y="583223"/>
                        </a:moveTo>
                        <a:lnTo>
                          <a:pt x="335936" y="0"/>
                        </a:lnTo>
                        <a:lnTo>
                          <a:pt x="2886380" y="0"/>
                        </a:lnTo>
                        <a:lnTo>
                          <a:pt x="3222316" y="583223"/>
                        </a:lnTo>
                        <a:lnTo>
                          <a:pt x="0" y="583223"/>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grpSp>
            <p:grpSp>
              <p:nvGrpSpPr>
                <p:cNvPr id="18" name="Google Shape;446;p16">
                  <a:extLst>
                    <a:ext uri="{FF2B5EF4-FFF2-40B4-BE49-F238E27FC236}">
                      <a16:creationId xmlns:a16="http://schemas.microsoft.com/office/drawing/2014/main" id="{1B27B283-8ECC-3201-FB05-B03CEE761D41}"/>
                    </a:ext>
                  </a:extLst>
                </p:cNvPr>
                <p:cNvGrpSpPr/>
                <p:nvPr/>
              </p:nvGrpSpPr>
              <p:grpSpPr>
                <a:xfrm>
                  <a:off x="7752381" y="3515838"/>
                  <a:ext cx="2300442" cy="767072"/>
                  <a:chOff x="8061287" y="3498199"/>
                  <a:chExt cx="2300442" cy="767072"/>
                </a:xfrm>
              </p:grpSpPr>
              <p:sp>
                <p:nvSpPr>
                  <p:cNvPr id="25" name="Google Shape;447;p16">
                    <a:extLst>
                      <a:ext uri="{FF2B5EF4-FFF2-40B4-BE49-F238E27FC236}">
                        <a16:creationId xmlns:a16="http://schemas.microsoft.com/office/drawing/2014/main" id="{45DA5097-258A-9F56-BCF0-1B0265515479}"/>
                      </a:ext>
                    </a:extLst>
                  </p:cNvPr>
                  <p:cNvSpPr/>
                  <p:nvPr/>
                </p:nvSpPr>
                <p:spPr>
                  <a:xfrm>
                    <a:off x="8061287" y="3498199"/>
                    <a:ext cx="2300442" cy="555520"/>
                  </a:xfrm>
                  <a:custGeom>
                    <a:avLst/>
                    <a:gdLst/>
                    <a:ahLst/>
                    <a:cxnLst/>
                    <a:rect l="l" t="t" r="r" b="b"/>
                    <a:pathLst>
                      <a:path w="2300442" h="555520" extrusionOk="0">
                        <a:moveTo>
                          <a:pt x="0" y="555521"/>
                        </a:moveTo>
                        <a:lnTo>
                          <a:pt x="319993" y="0"/>
                        </a:lnTo>
                        <a:lnTo>
                          <a:pt x="1980450" y="0"/>
                        </a:lnTo>
                        <a:lnTo>
                          <a:pt x="2300443" y="555521"/>
                        </a:lnTo>
                        <a:lnTo>
                          <a:pt x="0" y="55552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6" name="Google Shape;448;p16">
                    <a:extLst>
                      <a:ext uri="{FF2B5EF4-FFF2-40B4-BE49-F238E27FC236}">
                        <a16:creationId xmlns:a16="http://schemas.microsoft.com/office/drawing/2014/main" id="{1AB9FAAE-7E37-D437-C812-64BE1E4C11DC}"/>
                      </a:ext>
                    </a:extLst>
                  </p:cNvPr>
                  <p:cNvSpPr/>
                  <p:nvPr/>
                </p:nvSpPr>
                <p:spPr>
                  <a:xfrm>
                    <a:off x="8061287" y="4062873"/>
                    <a:ext cx="233605" cy="202398"/>
                  </a:xfrm>
                  <a:custGeom>
                    <a:avLst/>
                    <a:gdLst/>
                    <a:ahLst/>
                    <a:cxnLst/>
                    <a:rect l="l" t="t" r="r" b="b"/>
                    <a:pathLst>
                      <a:path w="233605" h="202398" extrusionOk="0">
                        <a:moveTo>
                          <a:pt x="116690" y="202398"/>
                        </a:moveTo>
                        <a:lnTo>
                          <a:pt x="0" y="0"/>
                        </a:lnTo>
                        <a:lnTo>
                          <a:pt x="233606" y="226"/>
                        </a:lnTo>
                        <a:lnTo>
                          <a:pt x="116690" y="202398"/>
                        </a:lnTo>
                        <a:close/>
                      </a:path>
                    </a:pathLst>
                  </a:custGeom>
                  <a:solidFill>
                    <a:schemeClr val="accent4">
                      <a:lumMod val="75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grpSp>
            <p:grpSp>
              <p:nvGrpSpPr>
                <p:cNvPr id="19" name="Google Shape;449;p16">
                  <a:extLst>
                    <a:ext uri="{FF2B5EF4-FFF2-40B4-BE49-F238E27FC236}">
                      <a16:creationId xmlns:a16="http://schemas.microsoft.com/office/drawing/2014/main" id="{F7D33689-08DF-C8BA-145D-81492FC2058F}"/>
                    </a:ext>
                  </a:extLst>
                </p:cNvPr>
                <p:cNvGrpSpPr/>
                <p:nvPr/>
              </p:nvGrpSpPr>
              <p:grpSpPr>
                <a:xfrm>
                  <a:off x="8197318" y="2722472"/>
                  <a:ext cx="1410455" cy="786859"/>
                  <a:chOff x="8506224" y="2707150"/>
                  <a:chExt cx="1410455" cy="786859"/>
                </a:xfrm>
              </p:grpSpPr>
              <p:sp>
                <p:nvSpPr>
                  <p:cNvPr id="23" name="Google Shape;450;p16">
                    <a:extLst>
                      <a:ext uri="{FF2B5EF4-FFF2-40B4-BE49-F238E27FC236}">
                        <a16:creationId xmlns:a16="http://schemas.microsoft.com/office/drawing/2014/main" id="{00C2B628-D498-DD14-415E-B02F6737E257}"/>
                      </a:ext>
                    </a:extLst>
                  </p:cNvPr>
                  <p:cNvSpPr/>
                  <p:nvPr/>
                </p:nvSpPr>
                <p:spPr>
                  <a:xfrm>
                    <a:off x="8506224" y="3291611"/>
                    <a:ext cx="233719" cy="202398"/>
                  </a:xfrm>
                  <a:custGeom>
                    <a:avLst/>
                    <a:gdLst/>
                    <a:ahLst/>
                    <a:cxnLst/>
                    <a:rect l="l" t="t" r="r" b="b"/>
                    <a:pathLst>
                      <a:path w="233719" h="202398" extrusionOk="0">
                        <a:moveTo>
                          <a:pt x="116690" y="202398"/>
                        </a:moveTo>
                        <a:lnTo>
                          <a:pt x="0" y="0"/>
                        </a:lnTo>
                        <a:lnTo>
                          <a:pt x="233719" y="113"/>
                        </a:lnTo>
                        <a:lnTo>
                          <a:pt x="116690" y="202398"/>
                        </a:lnTo>
                        <a:close/>
                      </a:path>
                    </a:pathLst>
                  </a:custGeom>
                  <a:solidFill>
                    <a:schemeClr val="accent6">
                      <a:lumMod val="5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4" name="Google Shape;451;p16">
                    <a:extLst>
                      <a:ext uri="{FF2B5EF4-FFF2-40B4-BE49-F238E27FC236}">
                        <a16:creationId xmlns:a16="http://schemas.microsoft.com/office/drawing/2014/main" id="{52B9AD56-189C-9139-CA27-7AA7DC539916}"/>
                      </a:ext>
                    </a:extLst>
                  </p:cNvPr>
                  <p:cNvSpPr/>
                  <p:nvPr/>
                </p:nvSpPr>
                <p:spPr>
                  <a:xfrm>
                    <a:off x="8506224" y="2707150"/>
                    <a:ext cx="1410455" cy="573951"/>
                  </a:xfrm>
                  <a:custGeom>
                    <a:avLst/>
                    <a:gdLst/>
                    <a:ahLst/>
                    <a:cxnLst/>
                    <a:rect l="l" t="t" r="r" b="b"/>
                    <a:pathLst>
                      <a:path w="1410455" h="573951" extrusionOk="0">
                        <a:moveTo>
                          <a:pt x="0" y="573952"/>
                        </a:moveTo>
                        <a:lnTo>
                          <a:pt x="330621" y="0"/>
                        </a:lnTo>
                        <a:lnTo>
                          <a:pt x="1079834" y="0"/>
                        </a:lnTo>
                        <a:lnTo>
                          <a:pt x="1410456" y="573952"/>
                        </a:lnTo>
                        <a:lnTo>
                          <a:pt x="0" y="573952"/>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grpSp>
            <p:sp>
              <p:nvSpPr>
                <p:cNvPr id="20" name="Google Shape;452;p16">
                  <a:extLst>
                    <a:ext uri="{FF2B5EF4-FFF2-40B4-BE49-F238E27FC236}">
                      <a16:creationId xmlns:a16="http://schemas.microsoft.com/office/drawing/2014/main" id="{2C24FE7A-5678-5F79-3ADA-3BBA76D2F576}"/>
                    </a:ext>
                  </a:extLst>
                </p:cNvPr>
                <p:cNvSpPr txBox="1"/>
                <p:nvPr/>
              </p:nvSpPr>
              <p:spPr>
                <a:xfrm>
                  <a:off x="8603620" y="2470384"/>
                  <a:ext cx="499212"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dirty="0">
                      <a:solidFill>
                        <a:schemeClr val="accent3">
                          <a:lumMod val="50000"/>
                        </a:schemeClr>
                      </a:solidFill>
                      <a:latin typeface="Source Sans Pro" panose="020B0503030403020204" pitchFamily="34" charset="0"/>
                      <a:ea typeface="Gill Sans"/>
                      <a:cs typeface="Arial" panose="020B0604020202020204" pitchFamily="34" charset="0"/>
                      <a:sym typeface="Gill Sans"/>
                    </a:rPr>
                    <a:t>Core</a:t>
                  </a:r>
                  <a:endParaRPr sz="1600" dirty="0">
                    <a:solidFill>
                      <a:schemeClr val="accent3">
                        <a:lumMod val="50000"/>
                      </a:schemeClr>
                    </a:solidFill>
                    <a:latin typeface="Source Sans Pro" panose="020B0503030403020204" pitchFamily="34" charset="0"/>
                    <a:cs typeface="Arial" panose="020B0604020202020204" pitchFamily="34" charset="0"/>
                  </a:endParaRPr>
                </a:p>
              </p:txBody>
            </p:sp>
            <p:sp>
              <p:nvSpPr>
                <p:cNvPr id="21" name="Google Shape;453;p16">
                  <a:extLst>
                    <a:ext uri="{FF2B5EF4-FFF2-40B4-BE49-F238E27FC236}">
                      <a16:creationId xmlns:a16="http://schemas.microsoft.com/office/drawing/2014/main" id="{FB8B7BBB-3CFF-463F-A950-6F50307D8D00}"/>
                    </a:ext>
                  </a:extLst>
                </p:cNvPr>
                <p:cNvSpPr txBox="1"/>
                <p:nvPr/>
              </p:nvSpPr>
              <p:spPr>
                <a:xfrm>
                  <a:off x="8452614" y="3247686"/>
                  <a:ext cx="871762"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dirty="0">
                      <a:solidFill>
                        <a:schemeClr val="accent3">
                          <a:lumMod val="50000"/>
                        </a:schemeClr>
                      </a:solidFill>
                      <a:latin typeface="Source Sans Pro" panose="020B0503030403020204" pitchFamily="34" charset="0"/>
                      <a:ea typeface="Gill Sans"/>
                      <a:cs typeface="Arial" panose="020B0604020202020204" pitchFamily="34" charset="0"/>
                      <a:sym typeface="Gill Sans"/>
                    </a:rPr>
                    <a:t>Core Plus</a:t>
                  </a:r>
                  <a:endParaRPr sz="1600" dirty="0">
                    <a:solidFill>
                      <a:schemeClr val="accent3">
                        <a:lumMod val="50000"/>
                      </a:schemeClr>
                    </a:solidFill>
                    <a:latin typeface="Source Sans Pro" panose="020B0503030403020204" pitchFamily="34" charset="0"/>
                    <a:cs typeface="Arial" panose="020B0604020202020204" pitchFamily="34" charset="0"/>
                  </a:endParaRPr>
                </a:p>
              </p:txBody>
            </p:sp>
            <p:sp>
              <p:nvSpPr>
                <p:cNvPr id="22" name="Google Shape;454;p16">
                  <a:extLst>
                    <a:ext uri="{FF2B5EF4-FFF2-40B4-BE49-F238E27FC236}">
                      <a16:creationId xmlns:a16="http://schemas.microsoft.com/office/drawing/2014/main" id="{271F3A93-FA52-1F83-27C4-D75088D0AAC7}"/>
                    </a:ext>
                  </a:extLst>
                </p:cNvPr>
                <p:cNvSpPr txBox="1"/>
                <p:nvPr/>
              </p:nvSpPr>
              <p:spPr>
                <a:xfrm>
                  <a:off x="8149975" y="4027839"/>
                  <a:ext cx="1477039"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dirty="0">
                      <a:solidFill>
                        <a:schemeClr val="accent3">
                          <a:lumMod val="50000"/>
                        </a:schemeClr>
                      </a:solidFill>
                      <a:latin typeface="Source Sans Pro" panose="020B0503030403020204" pitchFamily="34" charset="0"/>
                      <a:ea typeface="Gill Sans"/>
                      <a:cs typeface="Arial" panose="020B0604020202020204" pitchFamily="34" charset="0"/>
                      <a:sym typeface="Gill Sans"/>
                    </a:rPr>
                    <a:t>National Level</a:t>
                  </a:r>
                  <a:endParaRPr sz="1600" dirty="0">
                    <a:solidFill>
                      <a:schemeClr val="accent3">
                        <a:lumMod val="50000"/>
                      </a:schemeClr>
                    </a:solidFill>
                    <a:latin typeface="Source Sans Pro" panose="020B0503030403020204" pitchFamily="34" charset="0"/>
                    <a:cs typeface="Arial" panose="020B0604020202020204" pitchFamily="34" charset="0"/>
                  </a:endParaRPr>
                </a:p>
              </p:txBody>
            </p:sp>
          </p:grpSp>
          <p:sp>
            <p:nvSpPr>
              <p:cNvPr id="13" name="Google Shape;455;p16">
                <a:extLst>
                  <a:ext uri="{FF2B5EF4-FFF2-40B4-BE49-F238E27FC236}">
                    <a16:creationId xmlns:a16="http://schemas.microsoft.com/office/drawing/2014/main" id="{C38F5105-7B84-D0EB-EF89-96797C7D5FFF}"/>
                  </a:ext>
                </a:extLst>
              </p:cNvPr>
              <p:cNvSpPr txBox="1"/>
              <p:nvPr/>
            </p:nvSpPr>
            <p:spPr>
              <a:xfrm>
                <a:off x="8303106" y="4852091"/>
                <a:ext cx="1170779"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dirty="0">
                    <a:solidFill>
                      <a:schemeClr val="accent3">
                        <a:lumMod val="50000"/>
                      </a:schemeClr>
                    </a:solidFill>
                    <a:latin typeface="Source Sans Pro" panose="020B0503030403020204" pitchFamily="34" charset="0"/>
                    <a:ea typeface="Gill Sans"/>
                    <a:cs typeface="Arial" panose="020B0604020202020204" pitchFamily="34" charset="0"/>
                    <a:sym typeface="Gill Sans"/>
                  </a:rPr>
                  <a:t>Project Level</a:t>
                </a:r>
                <a:endParaRPr sz="1600" dirty="0">
                  <a:solidFill>
                    <a:schemeClr val="accent3">
                      <a:lumMod val="50000"/>
                    </a:schemeClr>
                  </a:solidFill>
                  <a:latin typeface="Source Sans Pro" panose="020B0503030403020204" pitchFamily="34" charset="0"/>
                  <a:cs typeface="Arial" panose="020B0604020202020204" pitchFamily="34" charset="0"/>
                </a:endParaRPr>
              </a:p>
            </p:txBody>
          </p:sp>
          <p:sp>
            <p:nvSpPr>
              <p:cNvPr id="14" name="Google Shape;456;p16">
                <a:extLst>
                  <a:ext uri="{FF2B5EF4-FFF2-40B4-BE49-F238E27FC236}">
                    <a16:creationId xmlns:a16="http://schemas.microsoft.com/office/drawing/2014/main" id="{19D17FC4-0F6F-9D95-84FE-A15D97E24B75}"/>
                  </a:ext>
                </a:extLst>
              </p:cNvPr>
              <p:cNvSpPr txBox="1"/>
              <p:nvPr/>
            </p:nvSpPr>
            <p:spPr>
              <a:xfrm>
                <a:off x="8370503" y="5647980"/>
                <a:ext cx="1035986"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dirty="0">
                    <a:solidFill>
                      <a:schemeClr val="accent3">
                        <a:lumMod val="50000"/>
                      </a:schemeClr>
                    </a:solidFill>
                    <a:latin typeface="Source Sans Pro" panose="020B0503030403020204" pitchFamily="34" charset="0"/>
                    <a:ea typeface="Gill Sans"/>
                    <a:cs typeface="Arial" panose="020B0604020202020204" pitchFamily="34" charset="0"/>
                    <a:sym typeface="Gill Sans"/>
                  </a:rPr>
                  <a:t>Extended*</a:t>
                </a:r>
                <a:endParaRPr sz="1600" dirty="0">
                  <a:solidFill>
                    <a:schemeClr val="accent3">
                      <a:lumMod val="50000"/>
                    </a:schemeClr>
                  </a:solidFill>
                  <a:latin typeface="Source Sans Pro" panose="020B0503030403020204" pitchFamily="34" charset="0"/>
                  <a:cs typeface="Arial" panose="020B0604020202020204" pitchFamily="34" charset="0"/>
                </a:endParaRPr>
              </a:p>
            </p:txBody>
          </p:sp>
        </p:grpSp>
        <p:sp>
          <p:nvSpPr>
            <p:cNvPr id="10" name="Right Brace 9">
              <a:extLst>
                <a:ext uri="{FF2B5EF4-FFF2-40B4-BE49-F238E27FC236}">
                  <a16:creationId xmlns:a16="http://schemas.microsoft.com/office/drawing/2014/main" id="{43108DB5-B022-C4A4-0EE2-7DBDE41B451B}"/>
                </a:ext>
              </a:extLst>
            </p:cNvPr>
            <p:cNvSpPr/>
            <p:nvPr/>
          </p:nvSpPr>
          <p:spPr>
            <a:xfrm rot="19720301">
              <a:off x="4782407" y="519611"/>
              <a:ext cx="400065" cy="3511169"/>
            </a:xfrm>
            <a:prstGeom prst="rightBrace">
              <a:avLst>
                <a:gd name="adj1" fmla="val 30645"/>
                <a:gd name="adj2" fmla="val 46671"/>
              </a:avLst>
            </a:prstGeom>
            <a:effectLst/>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11" name="Google Shape;454;p16">
              <a:extLst>
                <a:ext uri="{FF2B5EF4-FFF2-40B4-BE49-F238E27FC236}">
                  <a16:creationId xmlns:a16="http://schemas.microsoft.com/office/drawing/2014/main" id="{490EBE6F-DFE5-6E3D-813D-6CB06A641631}"/>
                </a:ext>
              </a:extLst>
            </p:cNvPr>
            <p:cNvSpPr txBox="1"/>
            <p:nvPr/>
          </p:nvSpPr>
          <p:spPr>
            <a:xfrm>
              <a:off x="4934896" y="1689482"/>
              <a:ext cx="1083670" cy="7386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dirty="0">
                  <a:latin typeface="Source Sans Pro" panose="020B0503030403020204" pitchFamily="34" charset="0"/>
                  <a:ea typeface="Gill Sans"/>
                  <a:cs typeface="Arial" panose="020B0604020202020204" pitchFamily="34" charset="0"/>
                  <a:sym typeface="Gill Sans"/>
                </a:rPr>
                <a:t>Essential List of Indicators</a:t>
              </a:r>
              <a:endParaRPr b="1" dirty="0">
                <a:latin typeface="Source Sans Pro" panose="020B0503030403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279813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A24C4312-DEF9-88C8-BF22-8CB76D951850}"/>
              </a:ext>
            </a:extLst>
          </p:cNvPr>
          <p:cNvSpPr>
            <a:spLocks noGrp="1"/>
          </p:cNvSpPr>
          <p:nvPr>
            <p:ph type="title" idx="4294967295"/>
          </p:nvPr>
        </p:nvSpPr>
        <p:spPr>
          <a:xfrm>
            <a:off x="8353425" y="4948238"/>
            <a:ext cx="638175" cy="18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600"/>
                </a:spcAft>
                <a:buClrTx/>
                <a:buSzTx/>
                <a:buFontTx/>
                <a:buNone/>
                <a:tabLst/>
                <a:defRPr/>
              </a:pPr>
              <a:t>20</a:t>
            </a:fld>
            <a:endParaRPr kumimoji="0" lang="en-US" sz="600" b="0" i="0" u="none" strike="noStrike" kern="1200" cap="none" spc="0" normalizeH="0" baseline="0" noProof="0" dirty="0">
              <a:ln>
                <a:noFill/>
              </a:ln>
              <a:solidFill>
                <a:srgbClr val="6C6463"/>
              </a:solidFill>
              <a:effectLst/>
              <a:uLnTx/>
              <a:uFillTx/>
              <a:latin typeface="Gill Sans MT"/>
              <a:ea typeface="+mn-ea"/>
              <a:cs typeface="Gill Sans MT"/>
            </a:endParaRPr>
          </a:p>
        </p:txBody>
      </p:sp>
      <p:graphicFrame>
        <p:nvGraphicFramePr>
          <p:cNvPr id="9" name="Table 8">
            <a:extLst>
              <a:ext uri="{FF2B5EF4-FFF2-40B4-BE49-F238E27FC236}">
                <a16:creationId xmlns:a16="http://schemas.microsoft.com/office/drawing/2014/main" id="{156FC16E-3B91-7D20-A50C-78786B6472AF}"/>
              </a:ext>
            </a:extLst>
          </p:cNvPr>
          <p:cNvGraphicFramePr>
            <a:graphicFrameLocks noGrp="1"/>
          </p:cNvGraphicFramePr>
          <p:nvPr>
            <p:extLst>
              <p:ext uri="{D42A27DB-BD31-4B8C-83A1-F6EECF244321}">
                <p14:modId xmlns:p14="http://schemas.microsoft.com/office/powerpoint/2010/main" val="1766109465"/>
              </p:ext>
            </p:extLst>
          </p:nvPr>
        </p:nvGraphicFramePr>
        <p:xfrm>
          <a:off x="88233" y="543070"/>
          <a:ext cx="8967534" cy="4154268"/>
        </p:xfrm>
        <a:graphic>
          <a:graphicData uri="http://schemas.openxmlformats.org/drawingml/2006/table">
            <a:tbl>
              <a:tblPr firstRow="1" bandRow="1">
                <a:tableStyleId>{5C22544A-7EE6-4342-B048-85BDC9FD1C3A}</a:tableStyleId>
              </a:tblPr>
              <a:tblGrid>
                <a:gridCol w="775367">
                  <a:extLst>
                    <a:ext uri="{9D8B030D-6E8A-4147-A177-3AD203B41FA5}">
                      <a16:colId xmlns:a16="http://schemas.microsoft.com/office/drawing/2014/main" val="2619902928"/>
                    </a:ext>
                  </a:extLst>
                </a:gridCol>
                <a:gridCol w="876300">
                  <a:extLst>
                    <a:ext uri="{9D8B030D-6E8A-4147-A177-3AD203B41FA5}">
                      <a16:colId xmlns:a16="http://schemas.microsoft.com/office/drawing/2014/main" val="1186907187"/>
                    </a:ext>
                  </a:extLst>
                </a:gridCol>
                <a:gridCol w="2218267">
                  <a:extLst>
                    <a:ext uri="{9D8B030D-6E8A-4147-A177-3AD203B41FA5}">
                      <a16:colId xmlns:a16="http://schemas.microsoft.com/office/drawing/2014/main" val="23414078"/>
                    </a:ext>
                  </a:extLst>
                </a:gridCol>
                <a:gridCol w="2197991">
                  <a:extLst>
                    <a:ext uri="{9D8B030D-6E8A-4147-A177-3AD203B41FA5}">
                      <a16:colId xmlns:a16="http://schemas.microsoft.com/office/drawing/2014/main" val="3700225451"/>
                    </a:ext>
                  </a:extLst>
                </a:gridCol>
                <a:gridCol w="901590">
                  <a:extLst>
                    <a:ext uri="{9D8B030D-6E8A-4147-A177-3AD203B41FA5}">
                      <a16:colId xmlns:a16="http://schemas.microsoft.com/office/drawing/2014/main" val="3290239786"/>
                    </a:ext>
                  </a:extLst>
                </a:gridCol>
                <a:gridCol w="985748">
                  <a:extLst>
                    <a:ext uri="{9D8B030D-6E8A-4147-A177-3AD203B41FA5}">
                      <a16:colId xmlns:a16="http://schemas.microsoft.com/office/drawing/2014/main" val="4202027118"/>
                    </a:ext>
                  </a:extLst>
                </a:gridCol>
                <a:gridCol w="1012271">
                  <a:extLst>
                    <a:ext uri="{9D8B030D-6E8A-4147-A177-3AD203B41FA5}">
                      <a16:colId xmlns:a16="http://schemas.microsoft.com/office/drawing/2014/main" val="4194806955"/>
                    </a:ext>
                  </a:extLst>
                </a:gridCol>
              </a:tblGrid>
              <a:tr h="417746">
                <a:tc>
                  <a:txBody>
                    <a:bodyPr/>
                    <a:lstStyle/>
                    <a:p>
                      <a:pPr algn="ctr"/>
                      <a:r>
                        <a:rPr lang="en-US" sz="850" b="1" dirty="0">
                          <a:solidFill>
                            <a:schemeClr val="tx1"/>
                          </a:solidFill>
                          <a:latin typeface="+mj-lt"/>
                        </a:rPr>
                        <a:t>Indicator short name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Indicator Name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50" b="1" dirty="0">
                          <a:solidFill>
                            <a:schemeClr val="tx1"/>
                          </a:solidFill>
                          <a:latin typeface="+mj-lt"/>
                        </a:rPr>
                        <a:t>Definition</a:t>
                      </a:r>
                    </a:p>
                    <a:p>
                      <a:pPr algn="ctr"/>
                      <a:endParaRPr lang="en-US" sz="850" b="1"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Numerator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Denominator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Disaggregation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WHO variables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27484274"/>
                  </a:ext>
                </a:extLst>
              </a:tr>
              <a:tr h="3736522">
                <a:tc>
                  <a:txBody>
                    <a:bodyPr/>
                    <a:lstStyle/>
                    <a:p>
                      <a:pPr algn="ctr" fontAlgn="t"/>
                      <a:r>
                        <a:rPr lang="en-US" sz="850" b="1" i="0" u="none" strike="noStrike" dirty="0">
                          <a:solidFill>
                            <a:srgbClr val="222222"/>
                          </a:solidFill>
                          <a:effectLst/>
                          <a:latin typeface="+mj-lt"/>
                        </a:rPr>
                        <a:t>TX_DR_OUT</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DR-TB treatment outcomes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DR-TB (RR/MDR-TB and pre-XDR/XDR-TB) with each of the defined DR-TB treatment outcomes, among the cohort of people who were initiated on DR-TB treatment during a defined reporting period.</a:t>
                      </a:r>
                    </a:p>
                    <a:p>
                      <a:pPr algn="l" fontAlgn="t"/>
                      <a:endParaRPr lang="en-US" sz="850" b="0" i="0" u="none" strike="noStrike" dirty="0">
                        <a:solidFill>
                          <a:srgbClr val="222222"/>
                        </a:solidFill>
                        <a:effectLst/>
                        <a:latin typeface="+mj-lt"/>
                      </a:endParaRPr>
                    </a:p>
                    <a:p>
                      <a:pPr algn="l" fontAlgn="t"/>
                      <a:r>
                        <a:rPr lang="en-US" sz="850" b="0" i="0" u="none" strike="noStrike" dirty="0">
                          <a:solidFill>
                            <a:srgbClr val="222222"/>
                          </a:solidFill>
                          <a:effectLst/>
                          <a:latin typeface="+mj-lt"/>
                        </a:rPr>
                        <a:t>Cohort reporting: Treatment outcomes are defined by the time of initiation on treatment; e.g., “2018 cohort successfully treated” reflect those who were initiated on treatment in 2018, even though treatment may have extended into 2019 or 2020. For this reason, reports of DR-TB treatment outcome data lag by 1–2 years..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DR-TB (RR/MDR-TB and pre-XDR/XDR-TB) with each of the treatment outcomes (defined below), among the cohort of people who were initiated on DR-TB treatment during a defined reporting period.</a:t>
                      </a:r>
                    </a:p>
                    <a:p>
                      <a:pPr algn="l" fontAlgn="t"/>
                      <a:endParaRPr lang="en-US" sz="850" b="0" i="0" u="none" strike="noStrike" dirty="0">
                        <a:solidFill>
                          <a:srgbClr val="222222"/>
                        </a:solidFill>
                        <a:effectLst/>
                        <a:latin typeface="+mj-lt"/>
                      </a:endParaRPr>
                    </a:p>
                    <a:p>
                      <a:pPr algn="l" fontAlgn="t"/>
                      <a:r>
                        <a:rPr lang="en-US" sz="850" b="0" i="0" u="none" strike="noStrike" dirty="0">
                          <a:solidFill>
                            <a:srgbClr val="222222"/>
                          </a:solidFill>
                          <a:effectLst/>
                          <a:latin typeface="+mj-lt"/>
                        </a:rPr>
                        <a:t>DR-TB Treatment outcomes:</a:t>
                      </a:r>
                    </a:p>
                    <a:p>
                      <a:pPr algn="l" fontAlgn="t"/>
                      <a:r>
                        <a:rPr lang="en-US" sz="850" b="0" i="0" u="none" strike="noStrike" dirty="0">
                          <a:solidFill>
                            <a:srgbClr val="222222"/>
                          </a:solidFill>
                          <a:effectLst/>
                          <a:latin typeface="+mj-lt"/>
                        </a:rPr>
                        <a:t>• Successfully treated: Cure or Completed treatment</a:t>
                      </a:r>
                    </a:p>
                    <a:p>
                      <a:pPr algn="l" fontAlgn="t"/>
                      <a:r>
                        <a:rPr lang="en-US" sz="850" b="0" i="0" u="none" strike="noStrike" dirty="0">
                          <a:solidFill>
                            <a:srgbClr val="222222"/>
                          </a:solidFill>
                          <a:effectLst/>
                          <a:latin typeface="+mj-lt"/>
                        </a:rPr>
                        <a:t>• Cure </a:t>
                      </a:r>
                    </a:p>
                    <a:p>
                      <a:pPr algn="l" fontAlgn="t"/>
                      <a:r>
                        <a:rPr lang="en-US" sz="850" b="0" i="0" u="none" strike="noStrike" dirty="0">
                          <a:solidFill>
                            <a:srgbClr val="222222"/>
                          </a:solidFill>
                          <a:effectLst/>
                          <a:latin typeface="+mj-lt"/>
                        </a:rPr>
                        <a:t>• Completed treatment</a:t>
                      </a:r>
                    </a:p>
                    <a:p>
                      <a:pPr algn="l" fontAlgn="t"/>
                      <a:r>
                        <a:rPr lang="en-US" sz="850" b="0" i="0" u="none" strike="noStrike" dirty="0">
                          <a:solidFill>
                            <a:srgbClr val="222222"/>
                          </a:solidFill>
                          <a:effectLst/>
                          <a:latin typeface="+mj-lt"/>
                        </a:rPr>
                        <a:t>• Lost to follow-up (LTFU)</a:t>
                      </a:r>
                    </a:p>
                    <a:p>
                      <a:pPr algn="l" fontAlgn="t"/>
                      <a:r>
                        <a:rPr lang="en-US" sz="850" b="0" i="0" u="none" strike="noStrike" dirty="0">
                          <a:solidFill>
                            <a:srgbClr val="222222"/>
                          </a:solidFill>
                          <a:effectLst/>
                          <a:latin typeface="+mj-lt"/>
                        </a:rPr>
                        <a:t>• Treatment failed </a:t>
                      </a:r>
                    </a:p>
                    <a:p>
                      <a:pPr algn="l" fontAlgn="t"/>
                      <a:r>
                        <a:rPr lang="en-US" sz="850" b="0" i="0" u="none" strike="noStrike" dirty="0">
                          <a:solidFill>
                            <a:srgbClr val="222222"/>
                          </a:solidFill>
                          <a:effectLst/>
                          <a:latin typeface="+mj-lt"/>
                        </a:rPr>
                        <a:t>• Died</a:t>
                      </a:r>
                    </a:p>
                    <a:p>
                      <a:pPr algn="l" fontAlgn="t"/>
                      <a:r>
                        <a:rPr lang="en-US" sz="850" b="0" i="0" u="none" strike="noStrike" dirty="0">
                          <a:solidFill>
                            <a:srgbClr val="222222"/>
                          </a:solidFill>
                          <a:effectLst/>
                          <a:latin typeface="+mj-lt"/>
                        </a:rPr>
                        <a:t>• Not evaluated </a:t>
                      </a:r>
                    </a:p>
                    <a:p>
                      <a:pPr algn="l" fontAlgn="t"/>
                      <a:endParaRPr lang="en-US" sz="850" b="0" i="0" u="none" strike="noStrike" dirty="0">
                        <a:solidFill>
                          <a:srgbClr val="222222"/>
                        </a:solidFill>
                        <a:effectLst/>
                        <a:latin typeface="+mj-lt"/>
                      </a:endParaRPr>
                    </a:p>
                    <a:p>
                      <a:pPr algn="l" fontAlgn="t"/>
                      <a:r>
                        <a:rPr lang="en-US" sz="850" b="0" i="0" u="none" strike="noStrike" dirty="0">
                          <a:solidFill>
                            <a:srgbClr val="222222"/>
                          </a:solidFill>
                          <a:effectLst/>
                          <a:latin typeface="+mj-lt"/>
                        </a:rPr>
                        <a:t>Note: Full definitions of each outcome available in the linked indicator reference sheet available online at:: https://www.tbdiah.org/assessments/pbmef/</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N/A (cohort size reported under core TSR indicator)</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Age (&lt;15, 15+), sex, HIV status, treatment outcome (defined above)</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en-US" sz="850" b="0" i="0" u="none" strike="noStrike" dirty="0">
                          <a:solidFill>
                            <a:srgbClr val="222222"/>
                          </a:solidFill>
                          <a:effectLst/>
                          <a:latin typeface="+mj-lt"/>
                        </a:rPr>
                        <a:t>Successfully </a:t>
                      </a:r>
                      <a:r>
                        <a:rPr lang="en-US" sz="850" b="0" i="0" u="none" strike="noStrike" dirty="0" err="1">
                          <a:solidFill>
                            <a:srgbClr val="222222"/>
                          </a:solidFill>
                          <a:effectLst/>
                          <a:latin typeface="+mj-lt"/>
                        </a:rPr>
                        <a:t>tx</a:t>
                      </a:r>
                      <a:r>
                        <a:rPr lang="en-US" sz="850" b="0" i="0" u="none" strike="noStrike" dirty="0">
                          <a:solidFill>
                            <a:srgbClr val="222222"/>
                          </a:solidFill>
                          <a:effectLst/>
                          <a:latin typeface="+mj-lt"/>
                        </a:rPr>
                        <a:t>: </a:t>
                      </a:r>
                      <a:r>
                        <a:rPr lang="en-US" sz="850" b="0" i="0" u="none" strike="noStrike" dirty="0" err="1">
                          <a:solidFill>
                            <a:srgbClr val="222222"/>
                          </a:solidFill>
                          <a:effectLst/>
                          <a:latin typeface="+mj-lt"/>
                        </a:rPr>
                        <a:t>mdr_succ</a:t>
                      </a:r>
                      <a:r>
                        <a:rPr lang="en-US" sz="850" b="0" i="0" u="none" strike="noStrike" dirty="0">
                          <a:solidFill>
                            <a:srgbClr val="222222"/>
                          </a:solidFill>
                          <a:effectLst/>
                          <a:latin typeface="+mj-lt"/>
                        </a:rPr>
                        <a:t> plus </a:t>
                      </a:r>
                      <a:r>
                        <a:rPr lang="en-US" sz="850" b="0" i="0" u="none" strike="noStrike" dirty="0" err="1">
                          <a:solidFill>
                            <a:srgbClr val="222222"/>
                          </a:solidFill>
                          <a:effectLst/>
                          <a:latin typeface="+mj-lt"/>
                        </a:rPr>
                        <a:t>xdr_succ</a:t>
                      </a:r>
                      <a:r>
                        <a:rPr lang="en-US" sz="850" b="0" i="0" u="none" strike="noStrike" dirty="0">
                          <a:solidFill>
                            <a:srgbClr val="222222"/>
                          </a:solidFill>
                          <a:effectLst/>
                          <a:latin typeface="+mj-lt"/>
                        </a:rPr>
                        <a:t> </a:t>
                      </a:r>
                    </a:p>
                    <a:p>
                      <a:pPr algn="l" fontAlgn="t"/>
                      <a:endParaRPr lang="en-US" sz="850" b="0" i="0" u="none" strike="noStrike" dirty="0">
                        <a:solidFill>
                          <a:srgbClr val="222222"/>
                        </a:solidFill>
                        <a:effectLst/>
                        <a:latin typeface="+mj-lt"/>
                      </a:endParaRPr>
                    </a:p>
                    <a:p>
                      <a:pPr algn="l" fontAlgn="t"/>
                      <a:r>
                        <a:rPr lang="en-US" sz="850" b="0" i="0" u="none" strike="noStrike" dirty="0">
                          <a:solidFill>
                            <a:srgbClr val="222222"/>
                          </a:solidFill>
                          <a:effectLst/>
                          <a:latin typeface="+mj-lt"/>
                        </a:rPr>
                        <a:t>LTFU: </a:t>
                      </a:r>
                      <a:r>
                        <a:rPr lang="en-US" sz="850" b="0" i="0" u="none" strike="noStrike" dirty="0" err="1">
                          <a:solidFill>
                            <a:srgbClr val="222222"/>
                          </a:solidFill>
                          <a:effectLst/>
                          <a:latin typeface="+mj-lt"/>
                        </a:rPr>
                        <a:t>mdr_lost</a:t>
                      </a:r>
                      <a:r>
                        <a:rPr lang="en-US" sz="850" b="0" i="0" u="none" strike="noStrike" dirty="0">
                          <a:solidFill>
                            <a:srgbClr val="222222"/>
                          </a:solidFill>
                          <a:effectLst/>
                          <a:latin typeface="+mj-lt"/>
                        </a:rPr>
                        <a:t> plus </a:t>
                      </a:r>
                      <a:r>
                        <a:rPr lang="en-US" sz="850" b="0" i="0" u="none" strike="noStrike" dirty="0" err="1">
                          <a:solidFill>
                            <a:srgbClr val="222222"/>
                          </a:solidFill>
                          <a:effectLst/>
                          <a:latin typeface="+mj-lt"/>
                        </a:rPr>
                        <a:t>xdr_lost</a:t>
                      </a:r>
                      <a:endParaRPr lang="en-US" sz="850" b="0" i="0" u="none" strike="noStrike" dirty="0">
                        <a:solidFill>
                          <a:srgbClr val="222222"/>
                        </a:solidFill>
                        <a:effectLst/>
                        <a:latin typeface="+mj-lt"/>
                      </a:endParaRPr>
                    </a:p>
                    <a:p>
                      <a:pPr algn="l" fontAlgn="t"/>
                      <a:endParaRPr lang="en-US" sz="850" b="0" i="0" u="none" strike="noStrike" dirty="0">
                        <a:solidFill>
                          <a:srgbClr val="222222"/>
                        </a:solidFill>
                        <a:effectLst/>
                        <a:latin typeface="+mj-lt"/>
                      </a:endParaRPr>
                    </a:p>
                    <a:p>
                      <a:pPr algn="l" fontAlgn="t"/>
                      <a:r>
                        <a:rPr lang="en-US" sz="850" b="0" i="0" u="none" strike="noStrike" dirty="0">
                          <a:solidFill>
                            <a:srgbClr val="222222"/>
                          </a:solidFill>
                          <a:effectLst/>
                          <a:latin typeface="+mj-lt"/>
                        </a:rPr>
                        <a:t>Treatment failed: </a:t>
                      </a:r>
                      <a:r>
                        <a:rPr lang="en-US" sz="850" b="0" i="0" u="none" strike="noStrike" dirty="0" err="1">
                          <a:solidFill>
                            <a:srgbClr val="222222"/>
                          </a:solidFill>
                          <a:effectLst/>
                          <a:latin typeface="+mj-lt"/>
                        </a:rPr>
                        <a:t>mdr_fail</a:t>
                      </a:r>
                      <a:r>
                        <a:rPr lang="en-US" sz="850" b="0" i="0" u="none" strike="noStrike" dirty="0">
                          <a:solidFill>
                            <a:srgbClr val="222222"/>
                          </a:solidFill>
                          <a:effectLst/>
                          <a:latin typeface="+mj-lt"/>
                        </a:rPr>
                        <a:t> plus </a:t>
                      </a:r>
                      <a:r>
                        <a:rPr lang="en-US" sz="850" b="0" i="0" u="none" strike="noStrike" dirty="0" err="1">
                          <a:solidFill>
                            <a:srgbClr val="222222"/>
                          </a:solidFill>
                          <a:effectLst/>
                          <a:latin typeface="+mj-lt"/>
                        </a:rPr>
                        <a:t>xdr_fail</a:t>
                      </a:r>
                      <a:endParaRPr lang="en-US" sz="850" b="0" i="0" u="none" strike="noStrike" dirty="0">
                        <a:solidFill>
                          <a:srgbClr val="222222"/>
                        </a:solidFill>
                        <a:effectLst/>
                        <a:latin typeface="+mj-lt"/>
                      </a:endParaRPr>
                    </a:p>
                    <a:p>
                      <a:pPr algn="l" fontAlgn="t"/>
                      <a:endParaRPr lang="en-US" sz="850" b="0" i="0" u="none" strike="noStrike" dirty="0">
                        <a:solidFill>
                          <a:srgbClr val="222222"/>
                        </a:solidFill>
                        <a:effectLst/>
                        <a:latin typeface="+mj-lt"/>
                      </a:endParaRPr>
                    </a:p>
                    <a:p>
                      <a:pPr algn="l" fontAlgn="t"/>
                      <a:r>
                        <a:rPr lang="en-US" sz="850" b="0" i="0" u="none" strike="noStrike" dirty="0">
                          <a:solidFill>
                            <a:srgbClr val="222222"/>
                          </a:solidFill>
                          <a:effectLst/>
                          <a:latin typeface="+mj-lt"/>
                        </a:rPr>
                        <a:t>Died: </a:t>
                      </a:r>
                      <a:r>
                        <a:rPr lang="en-US" sz="850" b="0" i="0" u="none" strike="noStrike" dirty="0" err="1">
                          <a:solidFill>
                            <a:srgbClr val="222222"/>
                          </a:solidFill>
                          <a:effectLst/>
                          <a:latin typeface="+mj-lt"/>
                        </a:rPr>
                        <a:t>mdr_died</a:t>
                      </a:r>
                      <a:r>
                        <a:rPr lang="en-US" sz="850" b="0" i="0" u="none" strike="noStrike" dirty="0">
                          <a:solidFill>
                            <a:srgbClr val="222222"/>
                          </a:solidFill>
                          <a:effectLst/>
                          <a:latin typeface="+mj-lt"/>
                        </a:rPr>
                        <a:t> plus </a:t>
                      </a:r>
                      <a:r>
                        <a:rPr lang="en-US" sz="850" b="0" i="0" u="none" strike="noStrike" dirty="0" err="1">
                          <a:solidFill>
                            <a:srgbClr val="222222"/>
                          </a:solidFill>
                          <a:effectLst/>
                          <a:latin typeface="+mj-lt"/>
                        </a:rPr>
                        <a:t>xdr_died</a:t>
                      </a:r>
                      <a:endParaRPr lang="en-US" sz="850" b="0" i="0" u="none" strike="noStrike" dirty="0">
                        <a:solidFill>
                          <a:srgbClr val="222222"/>
                        </a:solidFill>
                        <a:effectLst/>
                        <a:latin typeface="+mj-lt"/>
                      </a:endParaRPr>
                    </a:p>
                    <a:p>
                      <a:pPr algn="l" fontAlgn="t"/>
                      <a:endParaRPr lang="en-US" sz="850" b="0" i="0" u="none" strike="noStrike" dirty="0">
                        <a:solidFill>
                          <a:srgbClr val="222222"/>
                        </a:solidFill>
                        <a:effectLst/>
                        <a:latin typeface="+mj-lt"/>
                      </a:endParaRPr>
                    </a:p>
                    <a:p>
                      <a:pPr algn="l" fontAlgn="t"/>
                      <a:r>
                        <a:rPr lang="en-US" sz="850" b="0" i="0" u="none" strike="noStrike" dirty="0">
                          <a:solidFill>
                            <a:srgbClr val="222222"/>
                          </a:solidFill>
                          <a:effectLst/>
                          <a:latin typeface="+mj-lt"/>
                        </a:rPr>
                        <a:t>Not Evaluated: </a:t>
                      </a:r>
                      <a:r>
                        <a:rPr lang="en-US" sz="850" b="0" i="0" u="none" strike="noStrike" dirty="0" err="1">
                          <a:solidFill>
                            <a:srgbClr val="222222"/>
                          </a:solidFill>
                          <a:effectLst/>
                          <a:latin typeface="+mj-lt"/>
                        </a:rPr>
                        <a:t>c_mdr_neval</a:t>
                      </a:r>
                      <a:endParaRPr lang="en-US" sz="850" b="0" i="0" u="none" strike="noStrike" dirty="0">
                        <a:solidFill>
                          <a:srgbClr val="222222"/>
                        </a:solidFill>
                        <a:effectLst/>
                        <a:latin typeface="+mj-lt"/>
                      </a:endParaRPr>
                    </a:p>
                    <a:p>
                      <a:pPr algn="l" fontAlgn="t"/>
                      <a:r>
                        <a:rPr lang="en-US" sz="850" b="0" i="0" u="none" strike="noStrike" dirty="0">
                          <a:solidFill>
                            <a:srgbClr val="222222"/>
                          </a:solidFill>
                          <a:effectLst/>
                          <a:latin typeface="+mj-lt"/>
                        </a:rPr>
                        <a:t>plus </a:t>
                      </a:r>
                      <a:r>
                        <a:rPr lang="en-US" sz="850" b="0" i="0" u="none" strike="noStrike" dirty="0" err="1">
                          <a:solidFill>
                            <a:srgbClr val="222222"/>
                          </a:solidFill>
                          <a:effectLst/>
                          <a:latin typeface="+mj-lt"/>
                        </a:rPr>
                        <a:t>c_xdr_neval</a:t>
                      </a:r>
                      <a:endParaRPr lang="en-US" sz="850" b="0" i="0" u="none" strike="noStrike" dirty="0">
                        <a:solidFill>
                          <a:srgbClr val="222222"/>
                        </a:solidFill>
                        <a:effectLst/>
                        <a:latin typeface="+mj-lt"/>
                      </a:endParaRPr>
                    </a:p>
                    <a:p>
                      <a:pPr algn="l" fontAlgn="t"/>
                      <a:endParaRPr lang="en-US" sz="850" b="0" i="0" u="none" strike="noStrike" dirty="0">
                        <a:solidFill>
                          <a:srgbClr val="222222"/>
                        </a:solidFill>
                        <a:effectLst/>
                        <a:latin typeface="+mj-lt"/>
                      </a:endParaRPr>
                    </a:p>
                    <a:p>
                      <a:pPr algn="l" fontAlgn="t"/>
                      <a:r>
                        <a:rPr lang="en-US" sz="850" b="0" i="0" u="none" strike="noStrike" dirty="0">
                          <a:solidFill>
                            <a:srgbClr val="222222"/>
                          </a:solidFill>
                          <a:effectLst/>
                          <a:latin typeface="+mj-lt"/>
                        </a:rPr>
                        <a:t>Definitions for DR-TB (Ch.10):</a:t>
                      </a:r>
                    </a:p>
                    <a:p>
                      <a:pPr algn="l" fontAlgn="t"/>
                      <a:r>
                        <a:rPr lang="en-US" sz="850" b="0" i="0" u="none" strike="noStrike" dirty="0">
                          <a:solidFill>
                            <a:srgbClr val="222222"/>
                          </a:solidFill>
                          <a:effectLst/>
                          <a:latin typeface="+mj-lt"/>
                          <a:hlinkClick r:id="rId4"/>
                        </a:rPr>
                        <a:t>https://tbksp.org/en/node/617</a:t>
                      </a:r>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7485884"/>
                  </a:ext>
                </a:extLst>
              </a:tr>
            </a:tbl>
          </a:graphicData>
        </a:graphic>
      </p:graphicFrame>
      <p:grpSp>
        <p:nvGrpSpPr>
          <p:cNvPr id="2" name="Group 1">
            <a:extLst>
              <a:ext uri="{FF2B5EF4-FFF2-40B4-BE49-F238E27FC236}">
                <a16:creationId xmlns:a16="http://schemas.microsoft.com/office/drawing/2014/main" id="{3A66E800-5E13-F7E1-1E20-DD624B2E963D}"/>
              </a:ext>
              <a:ext uri="{C183D7F6-B498-43B3-948B-1728B52AA6E4}">
                <adec:decorative xmlns:adec="http://schemas.microsoft.com/office/drawing/2017/decorative" val="1"/>
              </a:ext>
            </a:extLst>
          </p:cNvPr>
          <p:cNvGrpSpPr/>
          <p:nvPr/>
        </p:nvGrpSpPr>
        <p:grpSpPr>
          <a:xfrm>
            <a:off x="152435" y="87360"/>
            <a:ext cx="960794" cy="384048"/>
            <a:chOff x="316759" y="59083"/>
            <a:chExt cx="891097" cy="384048"/>
          </a:xfrm>
        </p:grpSpPr>
        <p:sp>
          <p:nvSpPr>
            <p:cNvPr id="4" name="TextBox 3">
              <a:extLst>
                <a:ext uri="{FF2B5EF4-FFF2-40B4-BE49-F238E27FC236}">
                  <a16:creationId xmlns:a16="http://schemas.microsoft.com/office/drawing/2014/main" id="{36FB7EBC-577D-9B51-1DEE-2BA04D2527F6}"/>
                </a:ext>
              </a:extLst>
            </p:cNvPr>
            <p:cNvSpPr txBox="1"/>
            <p:nvPr/>
          </p:nvSpPr>
          <p:spPr>
            <a:xfrm>
              <a:off x="655986" y="111158"/>
              <a:ext cx="551870" cy="261610"/>
            </a:xfrm>
            <a:prstGeom prst="rect">
              <a:avLst/>
            </a:prstGeom>
            <a:noFill/>
          </p:spPr>
          <p:txBody>
            <a:bodyPr wrap="none" rtlCol="0">
              <a:spAutoFit/>
            </a:bodyPr>
            <a:lstStyle/>
            <a:p>
              <a:r>
                <a:rPr lang="en-US" sz="1100" b="1" dirty="0">
                  <a:solidFill>
                    <a:schemeClr val="bg1"/>
                  </a:solidFill>
                </a:rPr>
                <a:t>CURE</a:t>
              </a:r>
            </a:p>
          </p:txBody>
        </p:sp>
        <p:pic>
          <p:nvPicPr>
            <p:cNvPr id="5" name="Google Shape;530;p34">
              <a:extLst>
                <a:ext uri="{FF2B5EF4-FFF2-40B4-BE49-F238E27FC236}">
                  <a16:creationId xmlns:a16="http://schemas.microsoft.com/office/drawing/2014/main" id="{EDF364F5-A673-7BD1-D0FC-96854DE1FBB8}"/>
                </a:ext>
              </a:extLst>
            </p:cNvPr>
            <p:cNvPicPr preferRelativeResize="0"/>
            <p:nvPr/>
          </p:nvPicPr>
          <p:blipFill rotWithShape="1">
            <a:blip r:embed="rId5">
              <a:alphaModFix/>
            </a:blip>
            <a:srcRect l="11089" t="9111" r="5777" b="9242"/>
            <a:stretch/>
          </p:blipFill>
          <p:spPr>
            <a:xfrm>
              <a:off x="316759" y="59083"/>
              <a:ext cx="356189" cy="384048"/>
            </a:xfrm>
            <a:prstGeom prst="ellipse">
              <a:avLst/>
            </a:prstGeom>
            <a:noFill/>
            <a:ln w="12700" cap="flat" cmpd="sng">
              <a:solidFill>
                <a:schemeClr val="accent3">
                  <a:lumMod val="75000"/>
                </a:schemeClr>
              </a:solidFill>
              <a:prstDash val="solid"/>
              <a:round/>
              <a:headEnd type="none" w="sm" len="sm"/>
              <a:tailEnd type="none" w="sm" len="sm"/>
            </a:ln>
          </p:spPr>
        </p:pic>
      </p:grpSp>
    </p:spTree>
    <p:custDataLst>
      <p:tags r:id="rId1"/>
    </p:custDataLst>
    <p:extLst>
      <p:ext uri="{BB962C8B-B14F-4D97-AF65-F5344CB8AC3E}">
        <p14:creationId xmlns:p14="http://schemas.microsoft.com/office/powerpoint/2010/main" val="55112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A24C4312-DEF9-88C8-BF22-8CB76D951850}"/>
              </a:ext>
            </a:extLst>
          </p:cNvPr>
          <p:cNvSpPr>
            <a:spLocks noGrp="1"/>
          </p:cNvSpPr>
          <p:nvPr>
            <p:ph type="title" idx="4294967295"/>
          </p:nvPr>
        </p:nvSpPr>
        <p:spPr>
          <a:xfrm>
            <a:off x="8353425" y="4948238"/>
            <a:ext cx="638175" cy="18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600"/>
                </a:spcAft>
                <a:buClrTx/>
                <a:buSzTx/>
                <a:buFontTx/>
                <a:buNone/>
                <a:tabLst/>
                <a:defRPr/>
              </a:pPr>
              <a:t>21</a:t>
            </a:fld>
            <a:endParaRPr kumimoji="0" lang="en-US" sz="600" b="0" i="0" u="none" strike="noStrike" kern="1200" cap="none" spc="0" normalizeH="0" baseline="0" noProof="0" dirty="0">
              <a:ln>
                <a:noFill/>
              </a:ln>
              <a:solidFill>
                <a:srgbClr val="6C6463"/>
              </a:solidFill>
              <a:effectLst/>
              <a:uLnTx/>
              <a:uFillTx/>
              <a:latin typeface="Gill Sans MT"/>
              <a:ea typeface="+mn-ea"/>
              <a:cs typeface="Gill Sans MT"/>
            </a:endParaRPr>
          </a:p>
        </p:txBody>
      </p:sp>
      <p:graphicFrame>
        <p:nvGraphicFramePr>
          <p:cNvPr id="9" name="Table 8">
            <a:extLst>
              <a:ext uri="{FF2B5EF4-FFF2-40B4-BE49-F238E27FC236}">
                <a16:creationId xmlns:a16="http://schemas.microsoft.com/office/drawing/2014/main" id="{156FC16E-3B91-7D20-A50C-78786B6472AF}"/>
              </a:ext>
            </a:extLst>
          </p:cNvPr>
          <p:cNvGraphicFramePr>
            <a:graphicFrameLocks noGrp="1"/>
          </p:cNvGraphicFramePr>
          <p:nvPr>
            <p:extLst>
              <p:ext uri="{D42A27DB-BD31-4B8C-83A1-F6EECF244321}">
                <p14:modId xmlns:p14="http://schemas.microsoft.com/office/powerpoint/2010/main" val="4166273933"/>
              </p:ext>
            </p:extLst>
          </p:nvPr>
        </p:nvGraphicFramePr>
        <p:xfrm>
          <a:off x="88233" y="560912"/>
          <a:ext cx="8967534" cy="4396321"/>
        </p:xfrm>
        <a:graphic>
          <a:graphicData uri="http://schemas.openxmlformats.org/drawingml/2006/table">
            <a:tbl>
              <a:tblPr firstRow="1" bandRow="1">
                <a:tableStyleId>{5C22544A-7EE6-4342-B048-85BDC9FD1C3A}</a:tableStyleId>
              </a:tblPr>
              <a:tblGrid>
                <a:gridCol w="859067">
                  <a:extLst>
                    <a:ext uri="{9D8B030D-6E8A-4147-A177-3AD203B41FA5}">
                      <a16:colId xmlns:a16="http://schemas.microsoft.com/office/drawing/2014/main" val="2619902928"/>
                    </a:ext>
                  </a:extLst>
                </a:gridCol>
                <a:gridCol w="1158227">
                  <a:extLst>
                    <a:ext uri="{9D8B030D-6E8A-4147-A177-3AD203B41FA5}">
                      <a16:colId xmlns:a16="http://schemas.microsoft.com/office/drawing/2014/main" val="1186907187"/>
                    </a:ext>
                  </a:extLst>
                </a:gridCol>
                <a:gridCol w="2747210">
                  <a:extLst>
                    <a:ext uri="{9D8B030D-6E8A-4147-A177-3AD203B41FA5}">
                      <a16:colId xmlns:a16="http://schemas.microsoft.com/office/drawing/2014/main" val="23414078"/>
                    </a:ext>
                  </a:extLst>
                </a:gridCol>
                <a:gridCol w="1303421">
                  <a:extLst>
                    <a:ext uri="{9D8B030D-6E8A-4147-A177-3AD203B41FA5}">
                      <a16:colId xmlns:a16="http://schemas.microsoft.com/office/drawing/2014/main" val="3700225451"/>
                    </a:ext>
                  </a:extLst>
                </a:gridCol>
                <a:gridCol w="926961">
                  <a:extLst>
                    <a:ext uri="{9D8B030D-6E8A-4147-A177-3AD203B41FA5}">
                      <a16:colId xmlns:a16="http://schemas.microsoft.com/office/drawing/2014/main" val="3290239786"/>
                    </a:ext>
                  </a:extLst>
                </a:gridCol>
                <a:gridCol w="1049007">
                  <a:extLst>
                    <a:ext uri="{9D8B030D-6E8A-4147-A177-3AD203B41FA5}">
                      <a16:colId xmlns:a16="http://schemas.microsoft.com/office/drawing/2014/main" val="4202027118"/>
                    </a:ext>
                  </a:extLst>
                </a:gridCol>
                <a:gridCol w="923641">
                  <a:extLst>
                    <a:ext uri="{9D8B030D-6E8A-4147-A177-3AD203B41FA5}">
                      <a16:colId xmlns:a16="http://schemas.microsoft.com/office/drawing/2014/main" val="4194806955"/>
                    </a:ext>
                  </a:extLst>
                </a:gridCol>
              </a:tblGrid>
              <a:tr h="431872">
                <a:tc>
                  <a:txBody>
                    <a:bodyPr/>
                    <a:lstStyle/>
                    <a:p>
                      <a:pPr algn="ctr"/>
                      <a:r>
                        <a:rPr lang="en-US" sz="850" b="1" dirty="0">
                          <a:solidFill>
                            <a:schemeClr val="tx1"/>
                          </a:solidFill>
                          <a:latin typeface="+mj-lt"/>
                        </a:rPr>
                        <a:t>Indicator short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Indicator Name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50" b="1" dirty="0">
                          <a:solidFill>
                            <a:schemeClr val="tx1"/>
                          </a:solidFill>
                          <a:latin typeface="+mj-lt"/>
                        </a:rPr>
                        <a:t>Definition</a:t>
                      </a:r>
                    </a:p>
                    <a:p>
                      <a:pPr algn="ctr"/>
                      <a:endParaRPr lang="en-US" sz="850" b="1"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Numerator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Denominator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Disaggregation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WHO variables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27484274"/>
                  </a:ext>
                </a:extLst>
              </a:tr>
              <a:tr h="3964449">
                <a:tc>
                  <a:txBody>
                    <a:bodyPr/>
                    <a:lstStyle/>
                    <a:p>
                      <a:pPr algn="ctr" fontAlgn="t"/>
                      <a:r>
                        <a:rPr lang="en-US" sz="850" b="1" i="0" u="none" strike="noStrike" dirty="0">
                          <a:solidFill>
                            <a:srgbClr val="222222"/>
                          </a:solidFill>
                          <a:effectLst/>
                          <a:latin typeface="+mj-lt"/>
                        </a:rPr>
                        <a:t>PEDS_TSR</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Treatment success rate in children and adolescents (0-14 years)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Percent of people living with HIV (PLHIV) with new and relapse TB among PLHIV (bacteriologically confirmed or clinically diagnosed, pulmonary or extrapulmonary) who were notified in a specified period that were cured or treatment completed, among the total number of people with new and relapse TB (bacteriologically confirmed or clinically diagnosed, pulmonary or extrapulmonary) who were initiated on treatment during the same reporting period (excluding those moved to RR-TB treatment cohort).</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Treatment outcomes are defined by the time of initiation on treatment; e.g., “2018 cases successfully treated” reflect those who were initiated on treatment in 2018, even though treatment may have extended into 2019. For this reason, reports of treatment outcome data lag by one year.</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Calculation: (Numerator/Denominator) x 100</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PLHIV with new and relapse TB (bacteriologically confirmed or clinically diagnosed, pulmonary or extrapulmonary), who were registered in a specified period that were cured or treatment completed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PLHIV with new and relapse TB (bacteriologically confirmed or clinically diagnosed, pulmonary or extrapulmonary) who initiated treatment in the same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Age (&lt;15, 15+), sex</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en-US" sz="850" b="0" i="0" u="none" strike="noStrike" dirty="0">
                          <a:solidFill>
                            <a:srgbClr val="222222"/>
                          </a:solidFill>
                          <a:effectLst/>
                          <a:latin typeface="+mj-lt"/>
                        </a:rPr>
                        <a:t> </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7485884"/>
                  </a:ext>
                </a:extLst>
              </a:tr>
            </a:tbl>
          </a:graphicData>
        </a:graphic>
      </p:graphicFrame>
      <p:grpSp>
        <p:nvGrpSpPr>
          <p:cNvPr id="2" name="Group 1">
            <a:extLst>
              <a:ext uri="{FF2B5EF4-FFF2-40B4-BE49-F238E27FC236}">
                <a16:creationId xmlns:a16="http://schemas.microsoft.com/office/drawing/2014/main" id="{FF32267E-04BA-FC1F-6023-80ACDCCF2205}"/>
              </a:ext>
              <a:ext uri="{C183D7F6-B498-43B3-948B-1728B52AA6E4}">
                <adec:decorative xmlns:adec="http://schemas.microsoft.com/office/drawing/2017/decorative" val="1"/>
              </a:ext>
            </a:extLst>
          </p:cNvPr>
          <p:cNvGrpSpPr/>
          <p:nvPr/>
        </p:nvGrpSpPr>
        <p:grpSpPr>
          <a:xfrm>
            <a:off x="152435" y="87360"/>
            <a:ext cx="960794" cy="384048"/>
            <a:chOff x="316759" y="59083"/>
            <a:chExt cx="891097" cy="384048"/>
          </a:xfrm>
        </p:grpSpPr>
        <p:sp>
          <p:nvSpPr>
            <p:cNvPr id="4" name="TextBox 3">
              <a:extLst>
                <a:ext uri="{FF2B5EF4-FFF2-40B4-BE49-F238E27FC236}">
                  <a16:creationId xmlns:a16="http://schemas.microsoft.com/office/drawing/2014/main" id="{C1EF239C-D5C9-C7C2-074E-94D4FD2F31C0}"/>
                </a:ext>
              </a:extLst>
            </p:cNvPr>
            <p:cNvSpPr txBox="1"/>
            <p:nvPr/>
          </p:nvSpPr>
          <p:spPr>
            <a:xfrm>
              <a:off x="655986" y="111158"/>
              <a:ext cx="551870" cy="261610"/>
            </a:xfrm>
            <a:prstGeom prst="rect">
              <a:avLst/>
            </a:prstGeom>
            <a:noFill/>
          </p:spPr>
          <p:txBody>
            <a:bodyPr wrap="none" rtlCol="0">
              <a:spAutoFit/>
            </a:bodyPr>
            <a:lstStyle/>
            <a:p>
              <a:r>
                <a:rPr lang="en-US" sz="1100" b="1" dirty="0">
                  <a:solidFill>
                    <a:schemeClr val="bg1"/>
                  </a:solidFill>
                </a:rPr>
                <a:t>CURE</a:t>
              </a:r>
            </a:p>
          </p:txBody>
        </p:sp>
        <p:pic>
          <p:nvPicPr>
            <p:cNvPr id="5" name="Google Shape;530;p34">
              <a:extLst>
                <a:ext uri="{FF2B5EF4-FFF2-40B4-BE49-F238E27FC236}">
                  <a16:creationId xmlns:a16="http://schemas.microsoft.com/office/drawing/2014/main" id="{F42F96FD-D267-B3C5-B777-49A55E3F408C}"/>
                </a:ext>
              </a:extLst>
            </p:cNvPr>
            <p:cNvPicPr preferRelativeResize="0"/>
            <p:nvPr/>
          </p:nvPicPr>
          <p:blipFill rotWithShape="1">
            <a:blip r:embed="rId4">
              <a:alphaModFix/>
            </a:blip>
            <a:srcRect l="11089" t="9111" r="5777" b="9242"/>
            <a:stretch/>
          </p:blipFill>
          <p:spPr>
            <a:xfrm>
              <a:off x="316759" y="59083"/>
              <a:ext cx="356189" cy="384048"/>
            </a:xfrm>
            <a:prstGeom prst="ellipse">
              <a:avLst/>
            </a:prstGeom>
            <a:noFill/>
            <a:ln w="12700" cap="flat" cmpd="sng">
              <a:solidFill>
                <a:schemeClr val="accent3">
                  <a:lumMod val="75000"/>
                </a:schemeClr>
              </a:solidFill>
              <a:prstDash val="solid"/>
              <a:round/>
              <a:headEnd type="none" w="sm" len="sm"/>
              <a:tailEnd type="none" w="sm" len="sm"/>
            </a:ln>
          </p:spPr>
        </p:pic>
      </p:grpSp>
    </p:spTree>
    <p:custDataLst>
      <p:tags r:id="rId1"/>
    </p:custDataLst>
    <p:extLst>
      <p:ext uri="{BB962C8B-B14F-4D97-AF65-F5344CB8AC3E}">
        <p14:creationId xmlns:p14="http://schemas.microsoft.com/office/powerpoint/2010/main" val="69441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A24C4312-DEF9-88C8-BF22-8CB76D951850}"/>
              </a:ext>
            </a:extLst>
          </p:cNvPr>
          <p:cNvSpPr>
            <a:spLocks noGrp="1"/>
          </p:cNvSpPr>
          <p:nvPr>
            <p:ph type="title" idx="4294967295"/>
          </p:nvPr>
        </p:nvSpPr>
        <p:spPr>
          <a:xfrm>
            <a:off x="8353425" y="4948238"/>
            <a:ext cx="638175" cy="18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600"/>
                </a:spcAft>
                <a:buClrTx/>
                <a:buSzTx/>
                <a:buFontTx/>
                <a:buNone/>
                <a:tabLst/>
                <a:defRPr/>
              </a:pPr>
              <a:t>22</a:t>
            </a:fld>
            <a:endParaRPr kumimoji="0" lang="en-US" sz="600" b="0" i="0" u="none" strike="noStrike" kern="1200" cap="none" spc="0" normalizeH="0" baseline="0" noProof="0" dirty="0">
              <a:ln>
                <a:noFill/>
              </a:ln>
              <a:solidFill>
                <a:srgbClr val="6C6463"/>
              </a:solidFill>
              <a:effectLst/>
              <a:uLnTx/>
              <a:uFillTx/>
              <a:latin typeface="Gill Sans MT"/>
              <a:ea typeface="+mn-ea"/>
              <a:cs typeface="Gill Sans MT"/>
            </a:endParaRPr>
          </a:p>
        </p:txBody>
      </p:sp>
      <p:graphicFrame>
        <p:nvGraphicFramePr>
          <p:cNvPr id="9" name="Table 8">
            <a:extLst>
              <a:ext uri="{FF2B5EF4-FFF2-40B4-BE49-F238E27FC236}">
                <a16:creationId xmlns:a16="http://schemas.microsoft.com/office/drawing/2014/main" id="{156FC16E-3B91-7D20-A50C-78786B6472AF}"/>
              </a:ext>
            </a:extLst>
          </p:cNvPr>
          <p:cNvGraphicFramePr>
            <a:graphicFrameLocks noGrp="1"/>
          </p:cNvGraphicFramePr>
          <p:nvPr>
            <p:extLst>
              <p:ext uri="{D42A27DB-BD31-4B8C-83A1-F6EECF244321}">
                <p14:modId xmlns:p14="http://schemas.microsoft.com/office/powerpoint/2010/main" val="1212829087"/>
              </p:ext>
            </p:extLst>
          </p:nvPr>
        </p:nvGraphicFramePr>
        <p:xfrm>
          <a:off x="88233" y="560912"/>
          <a:ext cx="8967534" cy="4396321"/>
        </p:xfrm>
        <a:graphic>
          <a:graphicData uri="http://schemas.openxmlformats.org/drawingml/2006/table">
            <a:tbl>
              <a:tblPr firstRow="1" bandRow="1">
                <a:tableStyleId>{5C22544A-7EE6-4342-B048-85BDC9FD1C3A}</a:tableStyleId>
              </a:tblPr>
              <a:tblGrid>
                <a:gridCol w="859067">
                  <a:extLst>
                    <a:ext uri="{9D8B030D-6E8A-4147-A177-3AD203B41FA5}">
                      <a16:colId xmlns:a16="http://schemas.microsoft.com/office/drawing/2014/main" val="2619902928"/>
                    </a:ext>
                  </a:extLst>
                </a:gridCol>
                <a:gridCol w="1158227">
                  <a:extLst>
                    <a:ext uri="{9D8B030D-6E8A-4147-A177-3AD203B41FA5}">
                      <a16:colId xmlns:a16="http://schemas.microsoft.com/office/drawing/2014/main" val="1186907187"/>
                    </a:ext>
                  </a:extLst>
                </a:gridCol>
                <a:gridCol w="2747210">
                  <a:extLst>
                    <a:ext uri="{9D8B030D-6E8A-4147-A177-3AD203B41FA5}">
                      <a16:colId xmlns:a16="http://schemas.microsoft.com/office/drawing/2014/main" val="23414078"/>
                    </a:ext>
                  </a:extLst>
                </a:gridCol>
                <a:gridCol w="1303421">
                  <a:extLst>
                    <a:ext uri="{9D8B030D-6E8A-4147-A177-3AD203B41FA5}">
                      <a16:colId xmlns:a16="http://schemas.microsoft.com/office/drawing/2014/main" val="3700225451"/>
                    </a:ext>
                  </a:extLst>
                </a:gridCol>
                <a:gridCol w="1098701">
                  <a:extLst>
                    <a:ext uri="{9D8B030D-6E8A-4147-A177-3AD203B41FA5}">
                      <a16:colId xmlns:a16="http://schemas.microsoft.com/office/drawing/2014/main" val="3290239786"/>
                    </a:ext>
                  </a:extLst>
                </a:gridCol>
                <a:gridCol w="988666">
                  <a:extLst>
                    <a:ext uri="{9D8B030D-6E8A-4147-A177-3AD203B41FA5}">
                      <a16:colId xmlns:a16="http://schemas.microsoft.com/office/drawing/2014/main" val="4202027118"/>
                    </a:ext>
                  </a:extLst>
                </a:gridCol>
                <a:gridCol w="812242">
                  <a:extLst>
                    <a:ext uri="{9D8B030D-6E8A-4147-A177-3AD203B41FA5}">
                      <a16:colId xmlns:a16="http://schemas.microsoft.com/office/drawing/2014/main" val="4194806955"/>
                    </a:ext>
                  </a:extLst>
                </a:gridCol>
              </a:tblGrid>
              <a:tr h="431872">
                <a:tc>
                  <a:txBody>
                    <a:bodyPr/>
                    <a:lstStyle/>
                    <a:p>
                      <a:pPr algn="ctr"/>
                      <a:r>
                        <a:rPr lang="en-US" sz="850" b="1" dirty="0">
                          <a:solidFill>
                            <a:schemeClr val="tx1"/>
                          </a:solidFill>
                          <a:latin typeface="+mj-lt"/>
                        </a:rPr>
                        <a:t>Indicator short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Indicator Name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50" b="1" dirty="0">
                          <a:solidFill>
                            <a:schemeClr val="tx1"/>
                          </a:solidFill>
                          <a:latin typeface="+mj-lt"/>
                        </a:rPr>
                        <a:t>Definition</a:t>
                      </a:r>
                    </a:p>
                    <a:p>
                      <a:pPr algn="ctr"/>
                      <a:endParaRPr lang="en-US" sz="850" b="1"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Numerator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Denominator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Disaggregation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WHO variables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27484274"/>
                  </a:ext>
                </a:extLst>
              </a:tr>
              <a:tr h="3964449">
                <a:tc>
                  <a:txBody>
                    <a:bodyPr/>
                    <a:lstStyle/>
                    <a:p>
                      <a:pPr algn="ctr" fontAlgn="t"/>
                      <a:r>
                        <a:rPr lang="en-US" sz="850" b="1" i="0" u="none" strike="noStrike" dirty="0">
                          <a:solidFill>
                            <a:srgbClr val="222222"/>
                          </a:solidFill>
                          <a:effectLst/>
                          <a:latin typeface="+mj-lt"/>
                        </a:rPr>
                        <a:t>PLHIV_TSR</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Treatment success rate among PLHIV</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Percent of people living with HIV (PLHIV) with new and relapse TB among PLHIV (bacteriologically confirmed or clinically diagnosed, pulmonary or extrapulmonary) who were notified in a specified period that were cured or treatment completed, among the total number of people with new and relapse TB (bacteriologically confirmed or clinically diagnosed, pulmonary or extrapulmonary) who were initiated on treatment during the same reporting period (excluding those moved to RR-TB treatment cohort).</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Treatment outcomes are defined by the time of initiation on treatment; e.g., “2018 cases successfully treated” reflect those who were initiated on treatment in 2018, even though treatment may have extended into 2019. For this reason, reports of treatment outcome data lag by one year.</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Calculation: (Numerator/Denominator) x 100</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PLHIV with new and relapse TB (bacteriologically confirmed or clinically diagnosed, pulmonary or extrapulmonary), who were registered in a specified period that were cured or treatment completed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a:solidFill>
                            <a:srgbClr val="222222"/>
                          </a:solidFill>
                          <a:effectLst/>
                          <a:latin typeface="+mj-lt"/>
                        </a:rPr>
                        <a:t>Number of PLHIV with new and relapse TB (bacteriologically confirmed or clinically diagnosed, pulmonary or extrapulmonary) who initiated treatment in the same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Age (&lt;15, 15+), sex</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en-US" sz="850" b="0" i="0" u="none" strike="noStrike" dirty="0">
                          <a:solidFill>
                            <a:srgbClr val="222222"/>
                          </a:solidFill>
                          <a:effectLst/>
                          <a:latin typeface="+mj-lt"/>
                        </a:rPr>
                        <a:t> </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7485884"/>
                  </a:ext>
                </a:extLst>
              </a:tr>
            </a:tbl>
          </a:graphicData>
        </a:graphic>
      </p:graphicFrame>
      <p:grpSp>
        <p:nvGrpSpPr>
          <p:cNvPr id="2" name="Group 1">
            <a:extLst>
              <a:ext uri="{FF2B5EF4-FFF2-40B4-BE49-F238E27FC236}">
                <a16:creationId xmlns:a16="http://schemas.microsoft.com/office/drawing/2014/main" id="{6390C998-C36E-5AC7-EAFE-E5CE37F55B30}"/>
              </a:ext>
              <a:ext uri="{C183D7F6-B498-43B3-948B-1728B52AA6E4}">
                <adec:decorative xmlns:adec="http://schemas.microsoft.com/office/drawing/2017/decorative" val="1"/>
              </a:ext>
            </a:extLst>
          </p:cNvPr>
          <p:cNvGrpSpPr/>
          <p:nvPr/>
        </p:nvGrpSpPr>
        <p:grpSpPr>
          <a:xfrm>
            <a:off x="152435" y="87360"/>
            <a:ext cx="960794" cy="384048"/>
            <a:chOff x="316759" y="59083"/>
            <a:chExt cx="891097" cy="384048"/>
          </a:xfrm>
        </p:grpSpPr>
        <p:sp>
          <p:nvSpPr>
            <p:cNvPr id="4" name="TextBox 3">
              <a:extLst>
                <a:ext uri="{FF2B5EF4-FFF2-40B4-BE49-F238E27FC236}">
                  <a16:creationId xmlns:a16="http://schemas.microsoft.com/office/drawing/2014/main" id="{1C4AD1D7-743B-AF1B-C115-8780069F2B70}"/>
                </a:ext>
              </a:extLst>
            </p:cNvPr>
            <p:cNvSpPr txBox="1"/>
            <p:nvPr/>
          </p:nvSpPr>
          <p:spPr>
            <a:xfrm>
              <a:off x="655986" y="111158"/>
              <a:ext cx="551870" cy="261610"/>
            </a:xfrm>
            <a:prstGeom prst="rect">
              <a:avLst/>
            </a:prstGeom>
            <a:noFill/>
          </p:spPr>
          <p:txBody>
            <a:bodyPr wrap="none" rtlCol="0">
              <a:spAutoFit/>
            </a:bodyPr>
            <a:lstStyle/>
            <a:p>
              <a:r>
                <a:rPr lang="en-US" sz="1100" b="1" dirty="0">
                  <a:solidFill>
                    <a:schemeClr val="bg1"/>
                  </a:solidFill>
                </a:rPr>
                <a:t>CURE</a:t>
              </a:r>
            </a:p>
          </p:txBody>
        </p:sp>
        <p:pic>
          <p:nvPicPr>
            <p:cNvPr id="5" name="Google Shape;530;p34">
              <a:extLst>
                <a:ext uri="{FF2B5EF4-FFF2-40B4-BE49-F238E27FC236}">
                  <a16:creationId xmlns:a16="http://schemas.microsoft.com/office/drawing/2014/main" id="{774C41A6-1B05-CBB3-BF75-A7B4BAD93EB5}"/>
                </a:ext>
              </a:extLst>
            </p:cNvPr>
            <p:cNvPicPr preferRelativeResize="0"/>
            <p:nvPr/>
          </p:nvPicPr>
          <p:blipFill rotWithShape="1">
            <a:blip r:embed="rId4">
              <a:alphaModFix/>
            </a:blip>
            <a:srcRect l="11089" t="9111" r="5777" b="9242"/>
            <a:stretch/>
          </p:blipFill>
          <p:spPr>
            <a:xfrm>
              <a:off x="316759" y="59083"/>
              <a:ext cx="356189" cy="384048"/>
            </a:xfrm>
            <a:prstGeom prst="ellipse">
              <a:avLst/>
            </a:prstGeom>
            <a:noFill/>
            <a:ln w="12700" cap="flat" cmpd="sng">
              <a:solidFill>
                <a:schemeClr val="accent3">
                  <a:lumMod val="75000"/>
                </a:schemeClr>
              </a:solidFill>
              <a:prstDash val="solid"/>
              <a:round/>
              <a:headEnd type="none" w="sm" len="sm"/>
              <a:tailEnd type="none" w="sm" len="sm"/>
            </a:ln>
          </p:spPr>
        </p:pic>
      </p:grpSp>
    </p:spTree>
    <p:custDataLst>
      <p:tags r:id="rId1"/>
    </p:custDataLst>
    <p:extLst>
      <p:ext uri="{BB962C8B-B14F-4D97-AF65-F5344CB8AC3E}">
        <p14:creationId xmlns:p14="http://schemas.microsoft.com/office/powerpoint/2010/main" val="31209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A24C4312-DEF9-88C8-BF22-8CB76D951850}"/>
              </a:ext>
            </a:extLst>
          </p:cNvPr>
          <p:cNvSpPr>
            <a:spLocks noGrp="1"/>
          </p:cNvSpPr>
          <p:nvPr>
            <p:ph type="title" idx="4294967295"/>
          </p:nvPr>
        </p:nvSpPr>
        <p:spPr>
          <a:xfrm>
            <a:off x="8353425" y="4948238"/>
            <a:ext cx="638175" cy="18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600"/>
                </a:spcAft>
                <a:buClrTx/>
                <a:buSzTx/>
                <a:buFontTx/>
                <a:buNone/>
                <a:tabLst/>
                <a:defRPr/>
              </a:pPr>
              <a:t>23</a:t>
            </a:fld>
            <a:endParaRPr kumimoji="0" lang="en-US" sz="600" b="0" i="0" u="none" strike="noStrike" kern="1200" cap="none" spc="0" normalizeH="0" baseline="0" noProof="0" dirty="0">
              <a:ln>
                <a:noFill/>
              </a:ln>
              <a:solidFill>
                <a:srgbClr val="6C6463"/>
              </a:solidFill>
              <a:effectLst/>
              <a:uLnTx/>
              <a:uFillTx/>
              <a:latin typeface="Gill Sans MT"/>
              <a:ea typeface="+mn-ea"/>
              <a:cs typeface="Gill Sans MT"/>
            </a:endParaRPr>
          </a:p>
        </p:txBody>
      </p:sp>
      <p:graphicFrame>
        <p:nvGraphicFramePr>
          <p:cNvPr id="9" name="Table 8">
            <a:extLst>
              <a:ext uri="{FF2B5EF4-FFF2-40B4-BE49-F238E27FC236}">
                <a16:creationId xmlns:a16="http://schemas.microsoft.com/office/drawing/2014/main" id="{156FC16E-3B91-7D20-A50C-78786B6472AF}"/>
              </a:ext>
            </a:extLst>
          </p:cNvPr>
          <p:cNvGraphicFramePr>
            <a:graphicFrameLocks noGrp="1"/>
          </p:cNvGraphicFramePr>
          <p:nvPr>
            <p:extLst>
              <p:ext uri="{D42A27DB-BD31-4B8C-83A1-F6EECF244321}">
                <p14:modId xmlns:p14="http://schemas.microsoft.com/office/powerpoint/2010/main" val="1556315757"/>
              </p:ext>
            </p:extLst>
          </p:nvPr>
        </p:nvGraphicFramePr>
        <p:xfrm>
          <a:off x="122100" y="536519"/>
          <a:ext cx="8967534" cy="4296978"/>
        </p:xfrm>
        <a:graphic>
          <a:graphicData uri="http://schemas.openxmlformats.org/drawingml/2006/table">
            <a:tbl>
              <a:tblPr firstRow="1" bandRow="1">
                <a:tableStyleId>{5C22544A-7EE6-4342-B048-85BDC9FD1C3A}</a:tableStyleId>
              </a:tblPr>
              <a:tblGrid>
                <a:gridCol w="859067">
                  <a:extLst>
                    <a:ext uri="{9D8B030D-6E8A-4147-A177-3AD203B41FA5}">
                      <a16:colId xmlns:a16="http://schemas.microsoft.com/office/drawing/2014/main" val="2619902928"/>
                    </a:ext>
                  </a:extLst>
                </a:gridCol>
                <a:gridCol w="1158227">
                  <a:extLst>
                    <a:ext uri="{9D8B030D-6E8A-4147-A177-3AD203B41FA5}">
                      <a16:colId xmlns:a16="http://schemas.microsoft.com/office/drawing/2014/main" val="1186907187"/>
                    </a:ext>
                  </a:extLst>
                </a:gridCol>
                <a:gridCol w="2747210">
                  <a:extLst>
                    <a:ext uri="{9D8B030D-6E8A-4147-A177-3AD203B41FA5}">
                      <a16:colId xmlns:a16="http://schemas.microsoft.com/office/drawing/2014/main" val="23414078"/>
                    </a:ext>
                  </a:extLst>
                </a:gridCol>
                <a:gridCol w="1303421">
                  <a:extLst>
                    <a:ext uri="{9D8B030D-6E8A-4147-A177-3AD203B41FA5}">
                      <a16:colId xmlns:a16="http://schemas.microsoft.com/office/drawing/2014/main" val="3700225451"/>
                    </a:ext>
                  </a:extLst>
                </a:gridCol>
                <a:gridCol w="867723">
                  <a:extLst>
                    <a:ext uri="{9D8B030D-6E8A-4147-A177-3AD203B41FA5}">
                      <a16:colId xmlns:a16="http://schemas.microsoft.com/office/drawing/2014/main" val="3290239786"/>
                    </a:ext>
                  </a:extLst>
                </a:gridCol>
                <a:gridCol w="1019615">
                  <a:extLst>
                    <a:ext uri="{9D8B030D-6E8A-4147-A177-3AD203B41FA5}">
                      <a16:colId xmlns:a16="http://schemas.microsoft.com/office/drawing/2014/main" val="4202027118"/>
                    </a:ext>
                  </a:extLst>
                </a:gridCol>
                <a:gridCol w="1012271">
                  <a:extLst>
                    <a:ext uri="{9D8B030D-6E8A-4147-A177-3AD203B41FA5}">
                      <a16:colId xmlns:a16="http://schemas.microsoft.com/office/drawing/2014/main" val="4194806955"/>
                    </a:ext>
                  </a:extLst>
                </a:gridCol>
              </a:tblGrid>
              <a:tr h="493688">
                <a:tc>
                  <a:txBody>
                    <a:bodyPr/>
                    <a:lstStyle/>
                    <a:p>
                      <a:pPr algn="ctr"/>
                      <a:r>
                        <a:rPr lang="en-US" sz="850" b="1" dirty="0">
                          <a:solidFill>
                            <a:schemeClr val="tx1"/>
                          </a:solidFill>
                          <a:latin typeface="+mj-lt"/>
                        </a:rPr>
                        <a:t>Indicator short name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Indicator Name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50" b="1" dirty="0">
                          <a:solidFill>
                            <a:schemeClr val="tx1"/>
                          </a:solidFill>
                          <a:latin typeface="+mj-lt"/>
                        </a:rPr>
                        <a:t>Definition</a:t>
                      </a:r>
                    </a:p>
                    <a:p>
                      <a:pPr algn="ctr"/>
                      <a:endParaRPr lang="en-US" sz="850" b="1"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Numerator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Denominator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Disaggregation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WHO variables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27484274"/>
                  </a:ext>
                </a:extLst>
              </a:tr>
              <a:tr h="2047832">
                <a:tc>
                  <a:txBody>
                    <a:bodyPr/>
                    <a:lstStyle/>
                    <a:p>
                      <a:pPr algn="ctr" fontAlgn="t"/>
                      <a:r>
                        <a:rPr lang="en-US" sz="850" b="1" i="0" u="none" strike="noStrike" dirty="0">
                          <a:solidFill>
                            <a:srgbClr val="222222"/>
                          </a:solidFill>
                          <a:effectLst/>
                          <a:latin typeface="+mj-lt"/>
                        </a:rPr>
                        <a:t>TPT_CON_04</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TPT initiations among contacts &lt;5</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household contacts under 5 years old of bacteriologically confirmed pulmonary new and relapse TB cases notified in the reporting period who were started on TB preventive treatment (TPT).</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household contacts under 5 years old of bacteriologically confirmed pulmonary new and relapse TB cases notified in the reporting period who were started on TPT.</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Sex</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en-US" sz="850" b="0" i="0" u="none" strike="noStrike" dirty="0">
                          <a:solidFill>
                            <a:srgbClr val="222222"/>
                          </a:solidFill>
                          <a:effectLst/>
                          <a:latin typeface="+mj-lt"/>
                        </a:rPr>
                        <a:t>newinc_con04_prevtx</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7485884"/>
                  </a:ext>
                </a:extLst>
              </a:tr>
              <a:tr h="1755458">
                <a:tc>
                  <a:txBody>
                    <a:bodyPr/>
                    <a:lstStyle/>
                    <a:p>
                      <a:pPr algn="ctr" fontAlgn="t"/>
                      <a:r>
                        <a:rPr lang="en-US" sz="850" b="1" i="0" u="none" strike="noStrike" dirty="0">
                          <a:solidFill>
                            <a:srgbClr val="222222"/>
                          </a:solidFill>
                          <a:effectLst/>
                          <a:latin typeface="+mj-lt"/>
                        </a:rPr>
                        <a:t>TPT_PLHIV_</a:t>
                      </a:r>
                      <a:br>
                        <a:rPr lang="en-US" sz="850" b="1" i="0" u="none" strike="noStrike" dirty="0">
                          <a:solidFill>
                            <a:srgbClr val="222222"/>
                          </a:solidFill>
                          <a:effectLst/>
                          <a:latin typeface="+mj-lt"/>
                        </a:rPr>
                      </a:br>
                      <a:r>
                        <a:rPr lang="en-US" sz="850" b="1" i="0" u="none" strike="noStrike" dirty="0">
                          <a:solidFill>
                            <a:srgbClr val="222222"/>
                          </a:solidFill>
                          <a:effectLst/>
                          <a:latin typeface="+mj-lt"/>
                        </a:rPr>
                        <a:t>ENROLL</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TPT initiations among PLHIV</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PLHIV who were started on TPT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PLHIV who were started on TPT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Age (0–4, 5–14, 15+), sex</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en-US" sz="850" b="0" i="0" u="none" strike="noStrike" dirty="0" err="1">
                          <a:solidFill>
                            <a:srgbClr val="222222"/>
                          </a:solidFill>
                          <a:effectLst/>
                          <a:latin typeface="+mj-lt"/>
                        </a:rPr>
                        <a:t>hiv_ipt_reg_all</a:t>
                      </a:r>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1515177"/>
                  </a:ext>
                </a:extLst>
              </a:tr>
            </a:tbl>
          </a:graphicData>
        </a:graphic>
      </p:graphicFrame>
      <p:grpSp>
        <p:nvGrpSpPr>
          <p:cNvPr id="2" name="Group 1">
            <a:extLst>
              <a:ext uri="{FF2B5EF4-FFF2-40B4-BE49-F238E27FC236}">
                <a16:creationId xmlns:a16="http://schemas.microsoft.com/office/drawing/2014/main" id="{35DECD58-DDC7-C426-827D-3BBA93AEA568}"/>
              </a:ext>
              <a:ext uri="{C183D7F6-B498-43B3-948B-1728B52AA6E4}">
                <adec:decorative xmlns:adec="http://schemas.microsoft.com/office/drawing/2017/decorative" val="1"/>
              </a:ext>
            </a:extLst>
          </p:cNvPr>
          <p:cNvGrpSpPr/>
          <p:nvPr/>
        </p:nvGrpSpPr>
        <p:grpSpPr>
          <a:xfrm>
            <a:off x="187105" y="87462"/>
            <a:ext cx="1258005" cy="384048"/>
            <a:chOff x="227554" y="79230"/>
            <a:chExt cx="1258005" cy="384048"/>
          </a:xfrm>
        </p:grpSpPr>
        <p:sp>
          <p:nvSpPr>
            <p:cNvPr id="4" name="TextBox 3">
              <a:extLst>
                <a:ext uri="{FF2B5EF4-FFF2-40B4-BE49-F238E27FC236}">
                  <a16:creationId xmlns:a16="http://schemas.microsoft.com/office/drawing/2014/main" id="{688D29C0-06E6-D39C-654D-D2370B761F54}"/>
                </a:ext>
              </a:extLst>
            </p:cNvPr>
            <p:cNvSpPr txBox="1"/>
            <p:nvPr/>
          </p:nvSpPr>
          <p:spPr>
            <a:xfrm>
              <a:off x="611602" y="121684"/>
              <a:ext cx="873957" cy="261610"/>
            </a:xfrm>
            <a:prstGeom prst="rect">
              <a:avLst/>
            </a:prstGeom>
            <a:noFill/>
          </p:spPr>
          <p:txBody>
            <a:bodyPr wrap="none" rtlCol="0">
              <a:spAutoFit/>
            </a:bodyPr>
            <a:lstStyle/>
            <a:p>
              <a:r>
                <a:rPr lang="en-US" sz="1100" b="1" dirty="0">
                  <a:solidFill>
                    <a:schemeClr val="bg1"/>
                  </a:solidFill>
                </a:rPr>
                <a:t>PREVENT</a:t>
              </a:r>
            </a:p>
          </p:txBody>
        </p:sp>
        <p:pic>
          <p:nvPicPr>
            <p:cNvPr id="5" name="Google Shape;532;p34">
              <a:extLst>
                <a:ext uri="{FF2B5EF4-FFF2-40B4-BE49-F238E27FC236}">
                  <a16:creationId xmlns:a16="http://schemas.microsoft.com/office/drawing/2014/main" id="{1B2F4362-755A-0182-1ED1-55C7EE90DD57}"/>
                </a:ext>
              </a:extLst>
            </p:cNvPr>
            <p:cNvPicPr preferRelativeResize="0"/>
            <p:nvPr/>
          </p:nvPicPr>
          <p:blipFill rotWithShape="1">
            <a:blip r:embed="rId4">
              <a:alphaModFix/>
            </a:blip>
            <a:srcRect l="3698" t="9468" r="6106" b="9460"/>
            <a:stretch/>
          </p:blipFill>
          <p:spPr>
            <a:xfrm>
              <a:off x="227554" y="79230"/>
              <a:ext cx="384048" cy="384048"/>
            </a:xfrm>
            <a:prstGeom prst="ellipse">
              <a:avLst/>
            </a:prstGeom>
            <a:noFill/>
            <a:ln w="12700" cap="flat" cmpd="sng">
              <a:solidFill>
                <a:schemeClr val="accent3">
                  <a:lumMod val="75000"/>
                </a:schemeClr>
              </a:solidFill>
              <a:prstDash val="solid"/>
              <a:round/>
              <a:headEnd type="none" w="sm" len="sm"/>
              <a:tailEnd type="none" w="sm" len="sm"/>
            </a:ln>
          </p:spPr>
        </p:pic>
      </p:grpSp>
    </p:spTree>
    <p:custDataLst>
      <p:tags r:id="rId1"/>
    </p:custDataLst>
    <p:extLst>
      <p:ext uri="{BB962C8B-B14F-4D97-AF65-F5344CB8AC3E}">
        <p14:creationId xmlns:p14="http://schemas.microsoft.com/office/powerpoint/2010/main" val="243359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A24C4312-DEF9-88C8-BF22-8CB76D951850}"/>
              </a:ext>
            </a:extLst>
          </p:cNvPr>
          <p:cNvSpPr>
            <a:spLocks noGrp="1"/>
          </p:cNvSpPr>
          <p:nvPr>
            <p:ph type="title" idx="4294967295"/>
          </p:nvPr>
        </p:nvSpPr>
        <p:spPr>
          <a:xfrm>
            <a:off x="8353425" y="4948238"/>
            <a:ext cx="638175" cy="18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600"/>
                </a:spcAft>
                <a:buClrTx/>
                <a:buSzTx/>
                <a:buFontTx/>
                <a:buNone/>
                <a:tabLst/>
                <a:defRPr/>
              </a:pPr>
              <a:t>24</a:t>
            </a:fld>
            <a:endParaRPr kumimoji="0" lang="en-US" sz="600" b="0" i="0" u="none" strike="noStrike" kern="1200" cap="none" spc="0" normalizeH="0" baseline="0" noProof="0" dirty="0">
              <a:ln>
                <a:noFill/>
              </a:ln>
              <a:solidFill>
                <a:srgbClr val="6C6463"/>
              </a:solidFill>
              <a:effectLst/>
              <a:uLnTx/>
              <a:uFillTx/>
              <a:latin typeface="Gill Sans MT"/>
              <a:ea typeface="+mn-ea"/>
              <a:cs typeface="Gill Sans MT"/>
            </a:endParaRPr>
          </a:p>
        </p:txBody>
      </p:sp>
      <p:graphicFrame>
        <p:nvGraphicFramePr>
          <p:cNvPr id="9" name="Table 8">
            <a:extLst>
              <a:ext uri="{FF2B5EF4-FFF2-40B4-BE49-F238E27FC236}">
                <a16:creationId xmlns:a16="http://schemas.microsoft.com/office/drawing/2014/main" id="{156FC16E-3B91-7D20-A50C-78786B6472AF}"/>
              </a:ext>
            </a:extLst>
          </p:cNvPr>
          <p:cNvGraphicFramePr>
            <a:graphicFrameLocks noGrp="1"/>
          </p:cNvGraphicFramePr>
          <p:nvPr>
            <p:extLst>
              <p:ext uri="{D42A27DB-BD31-4B8C-83A1-F6EECF244321}">
                <p14:modId xmlns:p14="http://schemas.microsoft.com/office/powerpoint/2010/main" val="3785346551"/>
              </p:ext>
            </p:extLst>
          </p:nvPr>
        </p:nvGraphicFramePr>
        <p:xfrm>
          <a:off x="88233" y="527966"/>
          <a:ext cx="8967534" cy="4656809"/>
        </p:xfrm>
        <a:graphic>
          <a:graphicData uri="http://schemas.openxmlformats.org/drawingml/2006/table">
            <a:tbl>
              <a:tblPr firstRow="1" bandRow="1">
                <a:tableStyleId>{5C22544A-7EE6-4342-B048-85BDC9FD1C3A}</a:tableStyleId>
              </a:tblPr>
              <a:tblGrid>
                <a:gridCol w="859067">
                  <a:extLst>
                    <a:ext uri="{9D8B030D-6E8A-4147-A177-3AD203B41FA5}">
                      <a16:colId xmlns:a16="http://schemas.microsoft.com/office/drawing/2014/main" val="2619902928"/>
                    </a:ext>
                  </a:extLst>
                </a:gridCol>
                <a:gridCol w="1028656">
                  <a:extLst>
                    <a:ext uri="{9D8B030D-6E8A-4147-A177-3AD203B41FA5}">
                      <a16:colId xmlns:a16="http://schemas.microsoft.com/office/drawing/2014/main" val="1186907187"/>
                    </a:ext>
                  </a:extLst>
                </a:gridCol>
                <a:gridCol w="1834208">
                  <a:extLst>
                    <a:ext uri="{9D8B030D-6E8A-4147-A177-3AD203B41FA5}">
                      <a16:colId xmlns:a16="http://schemas.microsoft.com/office/drawing/2014/main" val="23414078"/>
                    </a:ext>
                  </a:extLst>
                </a:gridCol>
                <a:gridCol w="2725445">
                  <a:extLst>
                    <a:ext uri="{9D8B030D-6E8A-4147-A177-3AD203B41FA5}">
                      <a16:colId xmlns:a16="http://schemas.microsoft.com/office/drawing/2014/main" val="3700225451"/>
                    </a:ext>
                  </a:extLst>
                </a:gridCol>
                <a:gridCol w="896644">
                  <a:extLst>
                    <a:ext uri="{9D8B030D-6E8A-4147-A177-3AD203B41FA5}">
                      <a16:colId xmlns:a16="http://schemas.microsoft.com/office/drawing/2014/main" val="3290239786"/>
                    </a:ext>
                  </a:extLst>
                </a:gridCol>
                <a:gridCol w="985422">
                  <a:extLst>
                    <a:ext uri="{9D8B030D-6E8A-4147-A177-3AD203B41FA5}">
                      <a16:colId xmlns:a16="http://schemas.microsoft.com/office/drawing/2014/main" val="4202027118"/>
                    </a:ext>
                  </a:extLst>
                </a:gridCol>
                <a:gridCol w="638092">
                  <a:extLst>
                    <a:ext uri="{9D8B030D-6E8A-4147-A177-3AD203B41FA5}">
                      <a16:colId xmlns:a16="http://schemas.microsoft.com/office/drawing/2014/main" val="4194806955"/>
                    </a:ext>
                  </a:extLst>
                </a:gridCol>
              </a:tblGrid>
              <a:tr h="502003">
                <a:tc>
                  <a:txBody>
                    <a:bodyPr/>
                    <a:lstStyle/>
                    <a:p>
                      <a:pPr algn="ctr"/>
                      <a:r>
                        <a:rPr lang="en-US" sz="850" b="1" dirty="0">
                          <a:solidFill>
                            <a:schemeClr val="tx1"/>
                          </a:solidFill>
                          <a:latin typeface="+mj-lt"/>
                        </a:rPr>
                        <a:t>Indicator short name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Indicator Name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50" b="1" dirty="0">
                          <a:solidFill>
                            <a:schemeClr val="tx1"/>
                          </a:solidFill>
                          <a:latin typeface="+mj-lt"/>
                        </a:rPr>
                        <a:t>Definition</a:t>
                      </a:r>
                    </a:p>
                    <a:p>
                      <a:pPr algn="ctr"/>
                      <a:endParaRPr lang="en-US" sz="850" b="1"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Numerator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Denominator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Disaggregation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WHO variables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27484274"/>
                  </a:ext>
                </a:extLst>
              </a:tr>
              <a:tr h="1850478">
                <a:tc>
                  <a:txBody>
                    <a:bodyPr/>
                    <a:lstStyle/>
                    <a:p>
                      <a:pPr algn="ctr" fontAlgn="t"/>
                      <a:r>
                        <a:rPr lang="en-US" sz="850" b="1" i="0" u="none" strike="noStrike" dirty="0">
                          <a:solidFill>
                            <a:srgbClr val="222222"/>
                          </a:solidFill>
                          <a:effectLst/>
                          <a:latin typeface="+mj-lt"/>
                        </a:rPr>
                        <a:t>SN_CQI</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CQI programs in place</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Existence of a continuous quality improvement (CQI) platform(s) at all levels of the health system for 1) TB clinical care, 2) TB laboratory, 3) TB commodities, and 4) other whereby TB service delivery and relevant data and indicators are systematically monitored, their quality assessed, and decisions are made to address any operational problems or challenges identified.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Existence of a continuous quality improvement (CQI) platform(s) at all levels of the health system for the following :</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-TB clinical care CQI program? Yes/No</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-TB laboratory CQI program? Yes/No</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-TB commodities CQI program? Yes/No</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-Other CQI? Yes/No (if yes, please describe)</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CQI programs may take multiple forms; one example may be regular or systematic data review and monitoring meetings that NTPs conduct at district, provincial, and national levels where problems, gaps, bottlenecks, delays, etc. that impact patient care are assessed. Impacts on patient care could include impacts on case detection, treatment outcomes, TPT completion, etc., thereby encompassing multiple steps in the TB care and prevention cascade.</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en-US" sz="850" b="0" i="0" u="none" strike="noStrike" dirty="0">
                          <a:solidFill>
                            <a:srgbClr val="222222"/>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7485884"/>
                  </a:ext>
                </a:extLst>
              </a:tr>
              <a:tr h="2058404">
                <a:tc>
                  <a:txBody>
                    <a:bodyPr/>
                    <a:lstStyle/>
                    <a:p>
                      <a:pPr algn="ctr" fontAlgn="t"/>
                      <a:r>
                        <a:rPr lang="en-US" sz="850" b="1" i="0" u="none" strike="noStrike" dirty="0">
                          <a:solidFill>
                            <a:srgbClr val="222222"/>
                          </a:solidFill>
                          <a:effectLst/>
                          <a:latin typeface="+mj-lt"/>
                        </a:rPr>
                        <a:t>SN_MQS</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TB drugs meeting international minimum quality standards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Percent of anti-TB medicines procured locally or internationally which meet international minimum quality standards within a country.</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“International minimum quality standards” are defined and documented in the batch certificate. Standards and the reference organizations considered to be acceptable include WHO Prequalification of Medicines </a:t>
                      </a:r>
                      <a:r>
                        <a:rPr lang="en-US" sz="850" b="0" i="0" u="none" strike="noStrike" dirty="0" err="1">
                          <a:solidFill>
                            <a:srgbClr val="222222"/>
                          </a:solidFill>
                          <a:effectLst/>
                          <a:latin typeface="+mj-lt"/>
                        </a:rPr>
                        <a:t>Programme</a:t>
                      </a:r>
                      <a:r>
                        <a:rPr lang="en-US" sz="850" b="0" i="0" u="none" strike="noStrike" dirty="0">
                          <a:solidFill>
                            <a:srgbClr val="222222"/>
                          </a:solidFill>
                          <a:effectLst/>
                          <a:latin typeface="+mj-lt"/>
                        </a:rPr>
                        <a:t> (PQP)/ stringent regulatory authorities (SRAs)/ Expert Review Panel (ERP).</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Calculation: (Numerator/Denominator) x 100</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batches of anti-TB medicines procured locally or internationally for which a batch certificate showed acceptable results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batches received of anti-TB medicines (procured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en-US" sz="850" b="0" i="0" u="none" strike="noStrike" dirty="0">
                          <a:solidFill>
                            <a:srgbClr val="222222"/>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1515177"/>
                  </a:ext>
                </a:extLst>
              </a:tr>
            </a:tbl>
          </a:graphicData>
        </a:graphic>
      </p:graphicFrame>
      <p:grpSp>
        <p:nvGrpSpPr>
          <p:cNvPr id="11" name="Group 10">
            <a:extLst>
              <a:ext uri="{FF2B5EF4-FFF2-40B4-BE49-F238E27FC236}">
                <a16:creationId xmlns:a16="http://schemas.microsoft.com/office/drawing/2014/main" id="{DBC5A7A2-BEF7-DE2F-A6C0-CCD222D7CDF8}"/>
              </a:ext>
              <a:ext uri="{C183D7F6-B498-43B3-948B-1728B52AA6E4}">
                <adec:decorative xmlns:adec="http://schemas.microsoft.com/office/drawing/2017/decorative" val="1"/>
              </a:ext>
            </a:extLst>
          </p:cNvPr>
          <p:cNvGrpSpPr/>
          <p:nvPr/>
        </p:nvGrpSpPr>
        <p:grpSpPr>
          <a:xfrm>
            <a:off x="199696" y="113272"/>
            <a:ext cx="1206473" cy="384048"/>
            <a:chOff x="273369" y="113272"/>
            <a:chExt cx="1206473" cy="384048"/>
          </a:xfrm>
        </p:grpSpPr>
        <p:sp>
          <p:nvSpPr>
            <p:cNvPr id="13" name="TextBox 12">
              <a:extLst>
                <a:ext uri="{FF2B5EF4-FFF2-40B4-BE49-F238E27FC236}">
                  <a16:creationId xmlns:a16="http://schemas.microsoft.com/office/drawing/2014/main" id="{2FDF415B-ACCF-4173-6144-42A83D81228A}"/>
                </a:ext>
              </a:extLst>
            </p:cNvPr>
            <p:cNvSpPr txBox="1"/>
            <p:nvPr/>
          </p:nvSpPr>
          <p:spPr>
            <a:xfrm>
              <a:off x="596267" y="174491"/>
              <a:ext cx="883575" cy="261610"/>
            </a:xfrm>
            <a:prstGeom prst="rect">
              <a:avLst/>
            </a:prstGeom>
            <a:noFill/>
          </p:spPr>
          <p:txBody>
            <a:bodyPr wrap="none" rtlCol="0">
              <a:spAutoFit/>
            </a:bodyPr>
            <a:lstStyle/>
            <a:p>
              <a:r>
                <a:rPr lang="en-US" sz="1050" b="1" dirty="0">
                  <a:solidFill>
                    <a:schemeClr val="bg1"/>
                  </a:solidFill>
                </a:rPr>
                <a:t> </a:t>
              </a:r>
              <a:r>
                <a:rPr lang="en-US" sz="1100" b="1" dirty="0">
                  <a:solidFill>
                    <a:schemeClr val="bg1"/>
                  </a:solidFill>
                </a:rPr>
                <a:t>SUSTAIN</a:t>
              </a:r>
              <a:endParaRPr lang="en-US" sz="1050" b="1" dirty="0">
                <a:solidFill>
                  <a:schemeClr val="bg1"/>
                </a:solidFill>
              </a:endParaRPr>
            </a:p>
          </p:txBody>
        </p:sp>
        <p:pic>
          <p:nvPicPr>
            <p:cNvPr id="14" name="Google Shape;531;p34">
              <a:extLst>
                <a:ext uri="{FF2B5EF4-FFF2-40B4-BE49-F238E27FC236}">
                  <a16:creationId xmlns:a16="http://schemas.microsoft.com/office/drawing/2014/main" id="{EEAAA213-54BC-4766-E73A-C7BBB3560C6B}"/>
                </a:ext>
              </a:extLst>
            </p:cNvPr>
            <p:cNvPicPr preferRelativeResize="0"/>
            <p:nvPr/>
          </p:nvPicPr>
          <p:blipFill rotWithShape="1">
            <a:blip r:embed="rId4">
              <a:alphaModFix/>
            </a:blip>
            <a:srcRect l="3938" t="6755" b="3048"/>
            <a:stretch/>
          </p:blipFill>
          <p:spPr>
            <a:xfrm>
              <a:off x="273369" y="113272"/>
              <a:ext cx="384048" cy="384048"/>
            </a:xfrm>
            <a:prstGeom prst="ellipse">
              <a:avLst/>
            </a:prstGeom>
            <a:noFill/>
            <a:ln w="12700" cap="flat" cmpd="sng">
              <a:solidFill>
                <a:schemeClr val="accent3"/>
              </a:solidFill>
              <a:prstDash val="solid"/>
              <a:round/>
              <a:headEnd type="none" w="sm" len="sm"/>
              <a:tailEnd type="none" w="sm" len="sm"/>
            </a:ln>
          </p:spPr>
        </p:pic>
      </p:grpSp>
    </p:spTree>
    <p:custDataLst>
      <p:tags r:id="rId1"/>
    </p:custDataLst>
    <p:extLst>
      <p:ext uri="{BB962C8B-B14F-4D97-AF65-F5344CB8AC3E}">
        <p14:creationId xmlns:p14="http://schemas.microsoft.com/office/powerpoint/2010/main" val="324355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68690A-D8F9-8283-1CB4-0F7CC207268D}"/>
              </a:ext>
            </a:extLst>
          </p:cNvPr>
          <p:cNvSpPr>
            <a:spLocks noGrp="1"/>
          </p:cNvSpPr>
          <p:nvPr>
            <p:ph type="title"/>
          </p:nvPr>
        </p:nvSpPr>
        <p:spPr>
          <a:xfrm>
            <a:off x="697718" y="2079129"/>
            <a:ext cx="7748564" cy="584775"/>
          </a:xfrm>
        </p:spPr>
        <p:txBody>
          <a:bodyPr/>
          <a:lstStyle/>
          <a:p>
            <a:r>
              <a:rPr lang="en-US" dirty="0"/>
              <a:t>PROJECT LEVEL INDICATORS</a:t>
            </a:r>
          </a:p>
        </p:txBody>
      </p:sp>
      <p:sp>
        <p:nvSpPr>
          <p:cNvPr id="2" name="Slide Number Placeholder 1">
            <a:extLst>
              <a:ext uri="{FF2B5EF4-FFF2-40B4-BE49-F238E27FC236}">
                <a16:creationId xmlns:a16="http://schemas.microsoft.com/office/drawing/2014/main" id="{5CCECA12-F72A-E5B1-9137-4E85DE243FF8}"/>
              </a:ext>
            </a:extLst>
          </p:cNvPr>
          <p:cNvSpPr>
            <a:spLocks noGrp="1"/>
          </p:cNvSpPr>
          <p:nvPr>
            <p:ph type="sldNum" sz="quarter" idx="4294967295"/>
          </p:nvPr>
        </p:nvSpPr>
        <p:spPr>
          <a:xfrm>
            <a:off x="8505825" y="4948238"/>
            <a:ext cx="638175" cy="185737"/>
          </a:xfrm>
        </p:spPr>
        <p:txBody>
          <a:bodyPr/>
          <a:lstStyle/>
          <a:p>
            <a:fld id="{42782948-4DBE-204D-AB9E-B65E067054AE}" type="slidenum">
              <a:rPr lang="en-US" smtClean="0"/>
              <a:pPr/>
              <a:t>25</a:t>
            </a:fld>
            <a:endParaRPr lang="en-US"/>
          </a:p>
        </p:txBody>
      </p:sp>
      <p:grpSp>
        <p:nvGrpSpPr>
          <p:cNvPr id="3" name="Google Shape;437;p16" descr="Project Level in indicator cascade">
            <a:extLst>
              <a:ext uri="{FF2B5EF4-FFF2-40B4-BE49-F238E27FC236}">
                <a16:creationId xmlns:a16="http://schemas.microsoft.com/office/drawing/2014/main" id="{F38CBC0F-9A3B-2772-B908-D20F3C4B54C4}"/>
              </a:ext>
            </a:extLst>
          </p:cNvPr>
          <p:cNvGrpSpPr/>
          <p:nvPr/>
        </p:nvGrpSpPr>
        <p:grpSpPr>
          <a:xfrm>
            <a:off x="3447341" y="2803872"/>
            <a:ext cx="2249319" cy="2103483"/>
            <a:chOff x="6846678" y="2081819"/>
            <a:chExt cx="4122818" cy="3993276"/>
          </a:xfrm>
        </p:grpSpPr>
        <p:grpSp>
          <p:nvGrpSpPr>
            <p:cNvPr id="5" name="Google Shape;438;p16">
              <a:extLst>
                <a:ext uri="{FF2B5EF4-FFF2-40B4-BE49-F238E27FC236}">
                  <a16:creationId xmlns:a16="http://schemas.microsoft.com/office/drawing/2014/main" id="{C96738B4-3DBE-52F5-21EF-D01A8FD6F212}"/>
                </a:ext>
              </a:extLst>
            </p:cNvPr>
            <p:cNvGrpSpPr/>
            <p:nvPr/>
          </p:nvGrpSpPr>
          <p:grpSpPr>
            <a:xfrm>
              <a:off x="6846678" y="2081819"/>
              <a:ext cx="4122818" cy="3784659"/>
              <a:chOff x="6846678" y="2081819"/>
              <a:chExt cx="4122818" cy="3784659"/>
            </a:xfrm>
          </p:grpSpPr>
          <p:sp>
            <p:nvSpPr>
              <p:cNvPr id="8" name="Google Shape;439;p16">
                <a:extLst>
                  <a:ext uri="{FF2B5EF4-FFF2-40B4-BE49-F238E27FC236}">
                    <a16:creationId xmlns:a16="http://schemas.microsoft.com/office/drawing/2014/main" id="{58F281AB-2A9F-C3BF-9567-10C4FA79F72D}"/>
                  </a:ext>
                </a:extLst>
              </p:cNvPr>
              <p:cNvSpPr/>
              <p:nvPr/>
            </p:nvSpPr>
            <p:spPr>
              <a:xfrm>
                <a:off x="8606007" y="2081819"/>
                <a:ext cx="499211" cy="433403"/>
              </a:xfrm>
              <a:custGeom>
                <a:avLst/>
                <a:gdLst/>
                <a:ahLst/>
                <a:cxnLst/>
                <a:rect l="l" t="t" r="r" b="b"/>
                <a:pathLst>
                  <a:path w="499211" h="433403" extrusionOk="0">
                    <a:moveTo>
                      <a:pt x="0" y="433404"/>
                    </a:moveTo>
                    <a:lnTo>
                      <a:pt x="249549" y="0"/>
                    </a:lnTo>
                    <a:lnTo>
                      <a:pt x="499211" y="433404"/>
                    </a:lnTo>
                    <a:lnTo>
                      <a:pt x="0" y="433404"/>
                    </a:lnTo>
                    <a:close/>
                  </a:path>
                </a:pathLst>
              </a:custGeom>
              <a:solidFill>
                <a:srgbClr val="002F3C">
                  <a:alpha val="34902"/>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grpSp>
            <p:nvGrpSpPr>
              <p:cNvPr id="9" name="Google Shape;440;p16">
                <a:extLst>
                  <a:ext uri="{FF2B5EF4-FFF2-40B4-BE49-F238E27FC236}">
                    <a16:creationId xmlns:a16="http://schemas.microsoft.com/office/drawing/2014/main" id="{9162D384-38B0-3CE3-D083-C87ED1296FC6}"/>
                  </a:ext>
                </a:extLst>
              </p:cNvPr>
              <p:cNvGrpSpPr/>
              <p:nvPr/>
            </p:nvGrpSpPr>
            <p:grpSpPr>
              <a:xfrm>
                <a:off x="6846678" y="5151822"/>
                <a:ext cx="4122818" cy="714656"/>
                <a:chOff x="7155584" y="5134183"/>
                <a:chExt cx="4122818" cy="714656"/>
              </a:xfrm>
            </p:grpSpPr>
            <p:sp>
              <p:nvSpPr>
                <p:cNvPr id="22" name="Google Shape;441;p16">
                  <a:extLst>
                    <a:ext uri="{FF2B5EF4-FFF2-40B4-BE49-F238E27FC236}">
                      <a16:creationId xmlns:a16="http://schemas.microsoft.com/office/drawing/2014/main" id="{DDA7B4DA-F8BF-881C-945D-2C54EF04CEF7}"/>
                    </a:ext>
                  </a:extLst>
                </p:cNvPr>
                <p:cNvSpPr/>
                <p:nvPr/>
              </p:nvSpPr>
              <p:spPr>
                <a:xfrm>
                  <a:off x="7155584" y="5646441"/>
                  <a:ext cx="233719" cy="202398"/>
                </a:xfrm>
                <a:custGeom>
                  <a:avLst/>
                  <a:gdLst/>
                  <a:ahLst/>
                  <a:cxnLst/>
                  <a:rect l="l" t="t" r="r" b="b"/>
                  <a:pathLst>
                    <a:path w="233719" h="202398" extrusionOk="0">
                      <a:moveTo>
                        <a:pt x="116803" y="202399"/>
                      </a:moveTo>
                      <a:lnTo>
                        <a:pt x="0" y="0"/>
                      </a:lnTo>
                      <a:lnTo>
                        <a:pt x="233719" y="113"/>
                      </a:lnTo>
                      <a:lnTo>
                        <a:pt x="116803" y="202399"/>
                      </a:lnTo>
                      <a:close/>
                    </a:path>
                  </a:pathLst>
                </a:custGeom>
                <a:solidFill>
                  <a:srgbClr val="5C676C"/>
                </a:solidFill>
                <a:ln w="11300" cap="flat" cmpd="sng">
                  <a:solidFill>
                    <a:srgbClr val="F2F2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sp>
              <p:nvSpPr>
                <p:cNvPr id="23" name="Google Shape;442;p16">
                  <a:extLst>
                    <a:ext uri="{FF2B5EF4-FFF2-40B4-BE49-F238E27FC236}">
                      <a16:creationId xmlns:a16="http://schemas.microsoft.com/office/drawing/2014/main" id="{803D7981-D055-4D71-523B-7B40789A8530}"/>
                    </a:ext>
                  </a:extLst>
                </p:cNvPr>
                <p:cNvSpPr/>
                <p:nvPr/>
              </p:nvSpPr>
              <p:spPr>
                <a:xfrm>
                  <a:off x="7155584" y="5134183"/>
                  <a:ext cx="4122818" cy="564790"/>
                </a:xfrm>
                <a:custGeom>
                  <a:avLst/>
                  <a:gdLst/>
                  <a:ahLst/>
                  <a:cxnLst/>
                  <a:rect l="l" t="t" r="r" b="b"/>
                  <a:pathLst>
                    <a:path w="4122818" h="564792" extrusionOk="0">
                      <a:moveTo>
                        <a:pt x="0" y="564793"/>
                      </a:moveTo>
                      <a:lnTo>
                        <a:pt x="325307" y="0"/>
                      </a:lnTo>
                      <a:lnTo>
                        <a:pt x="3797624" y="0"/>
                      </a:lnTo>
                      <a:lnTo>
                        <a:pt x="4122818" y="564793"/>
                      </a:lnTo>
                      <a:lnTo>
                        <a:pt x="0" y="564793"/>
                      </a:lnTo>
                      <a:close/>
                    </a:path>
                  </a:pathLst>
                </a:custGeom>
                <a:solidFill>
                  <a:srgbClr val="879499">
                    <a:alpha val="45882"/>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grpSp>
          <p:grpSp>
            <p:nvGrpSpPr>
              <p:cNvPr id="10" name="Google Shape;443;p16">
                <a:extLst>
                  <a:ext uri="{FF2B5EF4-FFF2-40B4-BE49-F238E27FC236}">
                    <a16:creationId xmlns:a16="http://schemas.microsoft.com/office/drawing/2014/main" id="{D8CA75BC-9300-293D-0390-F52080754D22}"/>
                  </a:ext>
                </a:extLst>
              </p:cNvPr>
              <p:cNvGrpSpPr/>
              <p:nvPr/>
            </p:nvGrpSpPr>
            <p:grpSpPr>
              <a:xfrm>
                <a:off x="7291388" y="4336472"/>
                <a:ext cx="3222315" cy="748116"/>
                <a:chOff x="7600294" y="4318833"/>
                <a:chExt cx="3222315" cy="748116"/>
              </a:xfrm>
            </p:grpSpPr>
            <p:sp>
              <p:nvSpPr>
                <p:cNvPr id="20" name="Google Shape;444;p16">
                  <a:extLst>
                    <a:ext uri="{FF2B5EF4-FFF2-40B4-BE49-F238E27FC236}">
                      <a16:creationId xmlns:a16="http://schemas.microsoft.com/office/drawing/2014/main" id="{075A81DF-1E6E-E302-7675-30D874367E90}"/>
                    </a:ext>
                  </a:extLst>
                </p:cNvPr>
                <p:cNvSpPr/>
                <p:nvPr/>
              </p:nvSpPr>
              <p:spPr>
                <a:xfrm>
                  <a:off x="7600294" y="4864551"/>
                  <a:ext cx="233719" cy="202398"/>
                </a:xfrm>
                <a:custGeom>
                  <a:avLst/>
                  <a:gdLst/>
                  <a:ahLst/>
                  <a:cxnLst/>
                  <a:rect l="l" t="t" r="r" b="b"/>
                  <a:pathLst>
                    <a:path w="233719" h="202398" extrusionOk="0">
                      <a:moveTo>
                        <a:pt x="116803" y="202398"/>
                      </a:moveTo>
                      <a:lnTo>
                        <a:pt x="0" y="0"/>
                      </a:lnTo>
                      <a:lnTo>
                        <a:pt x="233719" y="113"/>
                      </a:lnTo>
                      <a:lnTo>
                        <a:pt x="116803" y="202398"/>
                      </a:lnTo>
                      <a:close/>
                    </a:path>
                  </a:pathLst>
                </a:custGeom>
                <a:solidFill>
                  <a:srgbClr val="061235"/>
                </a:solidFill>
                <a:ln w="11300" cap="flat" cmpd="sng">
                  <a:solidFill>
                    <a:srgbClr val="F2F2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sp>
              <p:nvSpPr>
                <p:cNvPr id="21" name="Google Shape;445;p16">
                  <a:extLst>
                    <a:ext uri="{FF2B5EF4-FFF2-40B4-BE49-F238E27FC236}">
                      <a16:creationId xmlns:a16="http://schemas.microsoft.com/office/drawing/2014/main" id="{636715A6-DD09-A677-97A4-015D888BBD35}"/>
                    </a:ext>
                  </a:extLst>
                </p:cNvPr>
                <p:cNvSpPr/>
                <p:nvPr/>
              </p:nvSpPr>
              <p:spPr>
                <a:xfrm>
                  <a:off x="7600294" y="4318833"/>
                  <a:ext cx="3222315" cy="583224"/>
                </a:xfrm>
                <a:custGeom>
                  <a:avLst/>
                  <a:gdLst/>
                  <a:ahLst/>
                  <a:cxnLst/>
                  <a:rect l="l" t="t" r="r" b="b"/>
                  <a:pathLst>
                    <a:path w="3222315" h="583223" extrusionOk="0">
                      <a:moveTo>
                        <a:pt x="0" y="583223"/>
                      </a:moveTo>
                      <a:lnTo>
                        <a:pt x="335936" y="0"/>
                      </a:lnTo>
                      <a:lnTo>
                        <a:pt x="2886380" y="0"/>
                      </a:lnTo>
                      <a:lnTo>
                        <a:pt x="3222316" y="583223"/>
                      </a:lnTo>
                      <a:lnTo>
                        <a:pt x="0" y="583223"/>
                      </a:lnTo>
                      <a:close/>
                    </a:path>
                  </a:pathLst>
                </a:custGeom>
                <a:solidFill>
                  <a:srgbClr val="0E256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grpSp>
          <p:grpSp>
            <p:nvGrpSpPr>
              <p:cNvPr id="11" name="Google Shape;446;p16">
                <a:extLst>
                  <a:ext uri="{FF2B5EF4-FFF2-40B4-BE49-F238E27FC236}">
                    <a16:creationId xmlns:a16="http://schemas.microsoft.com/office/drawing/2014/main" id="{BD7FC710-EF58-BC5A-FC8C-A4E6CF17CCDB}"/>
                  </a:ext>
                </a:extLst>
              </p:cNvPr>
              <p:cNvGrpSpPr/>
              <p:nvPr/>
            </p:nvGrpSpPr>
            <p:grpSpPr>
              <a:xfrm>
                <a:off x="7752381" y="3531766"/>
                <a:ext cx="2300442" cy="751144"/>
                <a:chOff x="8061287" y="3514127"/>
                <a:chExt cx="2300442" cy="751144"/>
              </a:xfrm>
            </p:grpSpPr>
            <p:sp>
              <p:nvSpPr>
                <p:cNvPr id="18" name="Google Shape;447;p16">
                  <a:extLst>
                    <a:ext uri="{FF2B5EF4-FFF2-40B4-BE49-F238E27FC236}">
                      <a16:creationId xmlns:a16="http://schemas.microsoft.com/office/drawing/2014/main" id="{D3CE8E5D-8BC2-6C52-77FA-2A470E5EAC6D}"/>
                    </a:ext>
                  </a:extLst>
                </p:cNvPr>
                <p:cNvSpPr/>
                <p:nvPr/>
              </p:nvSpPr>
              <p:spPr>
                <a:xfrm>
                  <a:off x="8061287" y="3514127"/>
                  <a:ext cx="2300442" cy="555519"/>
                </a:xfrm>
                <a:custGeom>
                  <a:avLst/>
                  <a:gdLst/>
                  <a:ahLst/>
                  <a:cxnLst/>
                  <a:rect l="l" t="t" r="r" b="b"/>
                  <a:pathLst>
                    <a:path w="2300442" h="555520" extrusionOk="0">
                      <a:moveTo>
                        <a:pt x="0" y="555521"/>
                      </a:moveTo>
                      <a:lnTo>
                        <a:pt x="319993" y="0"/>
                      </a:lnTo>
                      <a:lnTo>
                        <a:pt x="1980450" y="0"/>
                      </a:lnTo>
                      <a:lnTo>
                        <a:pt x="2300443" y="555521"/>
                      </a:lnTo>
                      <a:lnTo>
                        <a:pt x="0" y="555521"/>
                      </a:lnTo>
                      <a:close/>
                    </a:path>
                  </a:pathLst>
                </a:custGeom>
                <a:solidFill>
                  <a:srgbClr val="D44106">
                    <a:alpha val="30196"/>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sp>
              <p:nvSpPr>
                <p:cNvPr id="19" name="Google Shape;448;p16">
                  <a:extLst>
                    <a:ext uri="{FF2B5EF4-FFF2-40B4-BE49-F238E27FC236}">
                      <a16:creationId xmlns:a16="http://schemas.microsoft.com/office/drawing/2014/main" id="{82702D26-4569-6AF9-B7C7-D75F26862636}"/>
                    </a:ext>
                  </a:extLst>
                </p:cNvPr>
                <p:cNvSpPr/>
                <p:nvPr/>
              </p:nvSpPr>
              <p:spPr>
                <a:xfrm>
                  <a:off x="8061287" y="4062873"/>
                  <a:ext cx="233605" cy="202398"/>
                </a:xfrm>
                <a:custGeom>
                  <a:avLst/>
                  <a:gdLst/>
                  <a:ahLst/>
                  <a:cxnLst/>
                  <a:rect l="l" t="t" r="r" b="b"/>
                  <a:pathLst>
                    <a:path w="233605" h="202398" extrusionOk="0">
                      <a:moveTo>
                        <a:pt x="116690" y="202398"/>
                      </a:moveTo>
                      <a:lnTo>
                        <a:pt x="0" y="0"/>
                      </a:lnTo>
                      <a:lnTo>
                        <a:pt x="233606" y="226"/>
                      </a:lnTo>
                      <a:lnTo>
                        <a:pt x="116690" y="202398"/>
                      </a:lnTo>
                      <a:close/>
                    </a:path>
                  </a:pathLst>
                </a:custGeom>
                <a:solidFill>
                  <a:schemeClr val="accent4">
                    <a:lumMod val="75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grpSp>
          <p:grpSp>
            <p:nvGrpSpPr>
              <p:cNvPr id="12" name="Google Shape;449;p16">
                <a:extLst>
                  <a:ext uri="{FF2B5EF4-FFF2-40B4-BE49-F238E27FC236}">
                    <a16:creationId xmlns:a16="http://schemas.microsoft.com/office/drawing/2014/main" id="{D4D75CE3-FB47-FA9D-0BFE-DD6291CFDD30}"/>
                  </a:ext>
                </a:extLst>
              </p:cNvPr>
              <p:cNvGrpSpPr/>
              <p:nvPr/>
            </p:nvGrpSpPr>
            <p:grpSpPr>
              <a:xfrm>
                <a:off x="8197318" y="2722472"/>
                <a:ext cx="1410455" cy="786859"/>
                <a:chOff x="8506224" y="2707150"/>
                <a:chExt cx="1410455" cy="786859"/>
              </a:xfrm>
            </p:grpSpPr>
            <p:sp>
              <p:nvSpPr>
                <p:cNvPr id="16" name="Google Shape;450;p16">
                  <a:extLst>
                    <a:ext uri="{FF2B5EF4-FFF2-40B4-BE49-F238E27FC236}">
                      <a16:creationId xmlns:a16="http://schemas.microsoft.com/office/drawing/2014/main" id="{C3720A55-811B-1059-4CFF-CF3BDC17C234}"/>
                    </a:ext>
                  </a:extLst>
                </p:cNvPr>
                <p:cNvSpPr/>
                <p:nvPr/>
              </p:nvSpPr>
              <p:spPr>
                <a:xfrm>
                  <a:off x="8506224" y="3291611"/>
                  <a:ext cx="233719" cy="202398"/>
                </a:xfrm>
                <a:custGeom>
                  <a:avLst/>
                  <a:gdLst/>
                  <a:ahLst/>
                  <a:cxnLst/>
                  <a:rect l="l" t="t" r="r" b="b"/>
                  <a:pathLst>
                    <a:path w="233719" h="202398" extrusionOk="0">
                      <a:moveTo>
                        <a:pt x="116690" y="202398"/>
                      </a:moveTo>
                      <a:lnTo>
                        <a:pt x="0" y="0"/>
                      </a:lnTo>
                      <a:lnTo>
                        <a:pt x="233719" y="113"/>
                      </a:lnTo>
                      <a:lnTo>
                        <a:pt x="116690" y="202398"/>
                      </a:lnTo>
                      <a:close/>
                    </a:path>
                  </a:pathLst>
                </a:custGeom>
                <a:solidFill>
                  <a:schemeClr val="accent6">
                    <a:lumMod val="5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sp>
              <p:nvSpPr>
                <p:cNvPr id="17" name="Google Shape;451;p16">
                  <a:extLst>
                    <a:ext uri="{FF2B5EF4-FFF2-40B4-BE49-F238E27FC236}">
                      <a16:creationId xmlns:a16="http://schemas.microsoft.com/office/drawing/2014/main" id="{2C06FDC9-693D-C0DB-DA81-9F9150934F4A}"/>
                    </a:ext>
                  </a:extLst>
                </p:cNvPr>
                <p:cNvSpPr/>
                <p:nvPr/>
              </p:nvSpPr>
              <p:spPr>
                <a:xfrm>
                  <a:off x="8506224" y="2707150"/>
                  <a:ext cx="1410455" cy="573951"/>
                </a:xfrm>
                <a:custGeom>
                  <a:avLst/>
                  <a:gdLst/>
                  <a:ahLst/>
                  <a:cxnLst/>
                  <a:rect l="l" t="t" r="r" b="b"/>
                  <a:pathLst>
                    <a:path w="1410455" h="573951" extrusionOk="0">
                      <a:moveTo>
                        <a:pt x="0" y="573952"/>
                      </a:moveTo>
                      <a:lnTo>
                        <a:pt x="330621" y="0"/>
                      </a:lnTo>
                      <a:lnTo>
                        <a:pt x="1079834" y="0"/>
                      </a:lnTo>
                      <a:lnTo>
                        <a:pt x="1410456" y="573952"/>
                      </a:lnTo>
                      <a:lnTo>
                        <a:pt x="0" y="573952"/>
                      </a:lnTo>
                      <a:close/>
                    </a:path>
                  </a:pathLst>
                </a:custGeom>
                <a:solidFill>
                  <a:srgbClr val="008C84">
                    <a:alpha val="32157"/>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dirty="0">
                    <a:solidFill>
                      <a:schemeClr val="dk1"/>
                    </a:solidFill>
                    <a:latin typeface="Gill Sans"/>
                    <a:ea typeface="Gill Sans"/>
                    <a:cs typeface="Gill Sans"/>
                    <a:sym typeface="Gill Sans"/>
                  </a:endParaRPr>
                </a:p>
              </p:txBody>
            </p:sp>
          </p:grpSp>
          <p:sp>
            <p:nvSpPr>
              <p:cNvPr id="13" name="Google Shape;452;p16">
                <a:extLst>
                  <a:ext uri="{FF2B5EF4-FFF2-40B4-BE49-F238E27FC236}">
                    <a16:creationId xmlns:a16="http://schemas.microsoft.com/office/drawing/2014/main" id="{1869954E-8E6E-88ED-1B3A-8BD8ED41117C}"/>
                  </a:ext>
                </a:extLst>
              </p:cNvPr>
              <p:cNvSpPr txBox="1"/>
              <p:nvPr/>
            </p:nvSpPr>
            <p:spPr>
              <a:xfrm>
                <a:off x="8082516" y="2401766"/>
                <a:ext cx="1521326" cy="4381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dirty="0">
                    <a:solidFill>
                      <a:schemeClr val="bg1">
                        <a:lumMod val="65000"/>
                      </a:schemeClr>
                    </a:solidFill>
                    <a:latin typeface="Source Sans Pro" panose="020B0503030403020204" pitchFamily="34" charset="0"/>
                    <a:ea typeface="Gill Sans"/>
                    <a:cs typeface="Arial" panose="020B0604020202020204" pitchFamily="34" charset="0"/>
                    <a:sym typeface="Gill Sans"/>
                  </a:rPr>
                  <a:t>Core</a:t>
                </a:r>
                <a:endParaRPr sz="900" dirty="0">
                  <a:solidFill>
                    <a:schemeClr val="bg1">
                      <a:lumMod val="65000"/>
                    </a:schemeClr>
                  </a:solidFill>
                  <a:latin typeface="Source Sans Pro" panose="020B0503030403020204" pitchFamily="34" charset="0"/>
                  <a:cs typeface="Arial" panose="020B0604020202020204" pitchFamily="34" charset="0"/>
                </a:endParaRPr>
              </a:p>
            </p:txBody>
          </p:sp>
          <p:sp>
            <p:nvSpPr>
              <p:cNvPr id="14" name="Google Shape;453;p16">
                <a:extLst>
                  <a:ext uri="{FF2B5EF4-FFF2-40B4-BE49-F238E27FC236}">
                    <a16:creationId xmlns:a16="http://schemas.microsoft.com/office/drawing/2014/main" id="{F46D2DDA-2185-8FAB-FD23-1D31A71B768E}"/>
                  </a:ext>
                </a:extLst>
              </p:cNvPr>
              <p:cNvSpPr txBox="1"/>
              <p:nvPr/>
            </p:nvSpPr>
            <p:spPr>
              <a:xfrm>
                <a:off x="7943471" y="3185870"/>
                <a:ext cx="2000553" cy="4381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dirty="0">
                    <a:solidFill>
                      <a:schemeClr val="bg1">
                        <a:lumMod val="50000"/>
                      </a:schemeClr>
                    </a:solidFill>
                    <a:latin typeface="Source Sans Pro" panose="020B0503030403020204" pitchFamily="34" charset="0"/>
                    <a:ea typeface="Gill Sans"/>
                    <a:cs typeface="Arial" panose="020B0604020202020204" pitchFamily="34" charset="0"/>
                    <a:sym typeface="Gill Sans"/>
                  </a:rPr>
                  <a:t>Core Plus</a:t>
                </a:r>
                <a:endParaRPr sz="900" dirty="0">
                  <a:solidFill>
                    <a:schemeClr val="bg1">
                      <a:lumMod val="50000"/>
                    </a:schemeClr>
                  </a:solidFill>
                  <a:latin typeface="Source Sans Pro" panose="020B0503030403020204" pitchFamily="34" charset="0"/>
                  <a:cs typeface="Arial" panose="020B0604020202020204" pitchFamily="34" charset="0"/>
                </a:endParaRPr>
              </a:p>
            </p:txBody>
          </p:sp>
          <p:sp>
            <p:nvSpPr>
              <p:cNvPr id="15" name="Google Shape;454;p16">
                <a:extLst>
                  <a:ext uri="{FF2B5EF4-FFF2-40B4-BE49-F238E27FC236}">
                    <a16:creationId xmlns:a16="http://schemas.microsoft.com/office/drawing/2014/main" id="{0ACD6D18-DF05-9B42-17B6-CCB888B62E62}"/>
                  </a:ext>
                </a:extLst>
              </p:cNvPr>
              <p:cNvSpPr txBox="1"/>
              <p:nvPr/>
            </p:nvSpPr>
            <p:spPr>
              <a:xfrm>
                <a:off x="7542696" y="3974889"/>
                <a:ext cx="2802100" cy="4381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dirty="0">
                    <a:latin typeface="Source Sans Pro" panose="020B0503030403020204" pitchFamily="34" charset="0"/>
                    <a:ea typeface="Gill Sans"/>
                    <a:cs typeface="Arial" panose="020B0604020202020204" pitchFamily="34" charset="0"/>
                    <a:sym typeface="Gill Sans"/>
                  </a:rPr>
                  <a:t>National Level</a:t>
                </a:r>
                <a:endParaRPr sz="900" dirty="0">
                  <a:latin typeface="Source Sans Pro" panose="020B0503030403020204" pitchFamily="34" charset="0"/>
                  <a:cs typeface="Arial" panose="020B0604020202020204" pitchFamily="34" charset="0"/>
                </a:endParaRPr>
              </a:p>
            </p:txBody>
          </p:sp>
        </p:grpSp>
        <p:sp>
          <p:nvSpPr>
            <p:cNvPr id="6" name="Google Shape;455;p16">
              <a:extLst>
                <a:ext uri="{FF2B5EF4-FFF2-40B4-BE49-F238E27FC236}">
                  <a16:creationId xmlns:a16="http://schemas.microsoft.com/office/drawing/2014/main" id="{CDFFC6A2-CB50-E578-B5B6-EAB1F83E28EB}"/>
                </a:ext>
              </a:extLst>
            </p:cNvPr>
            <p:cNvSpPr txBox="1"/>
            <p:nvPr/>
          </p:nvSpPr>
          <p:spPr>
            <a:xfrm>
              <a:off x="7386716" y="4799927"/>
              <a:ext cx="2912923" cy="4381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dirty="0">
                  <a:latin typeface="Source Sans Pro" panose="020B0503030403020204" pitchFamily="34" charset="0"/>
                  <a:ea typeface="Gill Sans"/>
                  <a:cs typeface="Arial" panose="020B0604020202020204" pitchFamily="34" charset="0"/>
                  <a:sym typeface="Gill Sans"/>
                </a:rPr>
                <a:t>Project Level</a:t>
              </a:r>
              <a:endParaRPr sz="900" b="1" dirty="0">
                <a:latin typeface="Source Sans Pro" panose="020B0503030403020204" pitchFamily="34" charset="0"/>
                <a:cs typeface="Arial" panose="020B0604020202020204" pitchFamily="34" charset="0"/>
              </a:endParaRPr>
            </a:p>
          </p:txBody>
        </p:sp>
        <p:sp>
          <p:nvSpPr>
            <p:cNvPr id="7" name="Google Shape;456;p16">
              <a:extLst>
                <a:ext uri="{FF2B5EF4-FFF2-40B4-BE49-F238E27FC236}">
                  <a16:creationId xmlns:a16="http://schemas.microsoft.com/office/drawing/2014/main" id="{9EA345B9-F5C7-C75C-0F4D-F37121A83D2D}"/>
                </a:ext>
              </a:extLst>
            </p:cNvPr>
            <p:cNvSpPr txBox="1"/>
            <p:nvPr/>
          </p:nvSpPr>
          <p:spPr>
            <a:xfrm>
              <a:off x="7716874" y="5636957"/>
              <a:ext cx="2252607" cy="4381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dirty="0">
                  <a:solidFill>
                    <a:schemeClr val="bg1">
                      <a:lumMod val="65000"/>
                    </a:schemeClr>
                  </a:solidFill>
                  <a:latin typeface="Source Sans Pro" panose="020B0503030403020204" pitchFamily="34" charset="0"/>
                  <a:ea typeface="Gill Sans"/>
                  <a:cs typeface="Arial" panose="020B0604020202020204" pitchFamily="34" charset="0"/>
                  <a:sym typeface="Gill Sans"/>
                </a:rPr>
                <a:t>Extended*</a:t>
              </a:r>
              <a:endParaRPr sz="900" dirty="0">
                <a:solidFill>
                  <a:schemeClr val="bg1">
                    <a:lumMod val="65000"/>
                  </a:schemeClr>
                </a:solidFill>
                <a:latin typeface="Source Sans Pro" panose="020B0503030403020204" pitchFamily="34" charset="0"/>
                <a:cs typeface="Arial" panose="020B0604020202020204" pitchFamily="34" charset="0"/>
              </a:endParaRPr>
            </a:p>
          </p:txBody>
        </p:sp>
      </p:grpSp>
      <p:grpSp>
        <p:nvGrpSpPr>
          <p:cNvPr id="24" name="Group 23" descr="QR code">
            <a:extLst>
              <a:ext uri="{FF2B5EF4-FFF2-40B4-BE49-F238E27FC236}">
                <a16:creationId xmlns:a16="http://schemas.microsoft.com/office/drawing/2014/main" id="{E7357BD0-9A15-6519-E990-973F9226565E}"/>
              </a:ext>
            </a:extLst>
          </p:cNvPr>
          <p:cNvGrpSpPr/>
          <p:nvPr/>
        </p:nvGrpSpPr>
        <p:grpSpPr>
          <a:xfrm>
            <a:off x="6706707" y="9438"/>
            <a:ext cx="2437293" cy="1640978"/>
            <a:chOff x="6706707" y="9438"/>
            <a:chExt cx="2437293" cy="1640978"/>
          </a:xfrm>
        </p:grpSpPr>
        <p:pic>
          <p:nvPicPr>
            <p:cNvPr id="25" name="Picture 24">
              <a:extLst>
                <a:ext uri="{FF2B5EF4-FFF2-40B4-BE49-F238E27FC236}">
                  <a16:creationId xmlns:a16="http://schemas.microsoft.com/office/drawing/2014/main" id="{361EF718-1F79-2330-74FF-D5C749724B06}"/>
                </a:ext>
              </a:extLst>
            </p:cNvPr>
            <p:cNvPicPr>
              <a:picLocks noChangeAspect="1"/>
            </p:cNvPicPr>
            <p:nvPr/>
          </p:nvPicPr>
          <p:blipFill rotWithShape="1">
            <a:blip r:embed="rId3"/>
            <a:srcRect t="6777"/>
            <a:stretch/>
          </p:blipFill>
          <p:spPr>
            <a:xfrm>
              <a:off x="6706707" y="9438"/>
              <a:ext cx="2437293" cy="1640978"/>
            </a:xfrm>
            <a:prstGeom prst="rect">
              <a:avLst/>
            </a:prstGeom>
          </p:spPr>
        </p:pic>
        <p:grpSp>
          <p:nvGrpSpPr>
            <p:cNvPr id="26" name="Group 25">
              <a:extLst>
                <a:ext uri="{FF2B5EF4-FFF2-40B4-BE49-F238E27FC236}">
                  <a16:creationId xmlns:a16="http://schemas.microsoft.com/office/drawing/2014/main" id="{43C6D32B-5F0F-30F9-74C4-1C08AB9A743C}"/>
                </a:ext>
              </a:extLst>
            </p:cNvPr>
            <p:cNvGrpSpPr/>
            <p:nvPr/>
          </p:nvGrpSpPr>
          <p:grpSpPr>
            <a:xfrm>
              <a:off x="7176761" y="130995"/>
              <a:ext cx="1888659" cy="1206544"/>
              <a:chOff x="7018794" y="881957"/>
              <a:chExt cx="1888659" cy="1206544"/>
            </a:xfrm>
          </p:grpSpPr>
          <p:pic>
            <p:nvPicPr>
              <p:cNvPr id="27" name="Picture 26" descr="A qr code with blue circles&#10;&#10;Description automatically generated">
                <a:extLst>
                  <a:ext uri="{FF2B5EF4-FFF2-40B4-BE49-F238E27FC236}">
                    <a16:creationId xmlns:a16="http://schemas.microsoft.com/office/drawing/2014/main" id="{2D8EEBD2-8DDA-5C5C-8035-C8CC5CC2C47E}"/>
                  </a:ext>
                </a:extLst>
              </p:cNvPr>
              <p:cNvPicPr>
                <a:picLocks noChangeAspect="1"/>
              </p:cNvPicPr>
              <p:nvPr/>
            </p:nvPicPr>
            <p:blipFill>
              <a:blip r:embed="rId4"/>
              <a:stretch>
                <a:fillRect/>
              </a:stretch>
            </p:blipFill>
            <p:spPr>
              <a:xfrm>
                <a:off x="7502718" y="881957"/>
                <a:ext cx="920810" cy="920810"/>
              </a:xfrm>
              <a:prstGeom prst="rect">
                <a:avLst/>
              </a:prstGeom>
            </p:spPr>
          </p:pic>
          <p:sp>
            <p:nvSpPr>
              <p:cNvPr id="28" name="TextBox 27">
                <a:extLst>
                  <a:ext uri="{FF2B5EF4-FFF2-40B4-BE49-F238E27FC236}">
                    <a16:creationId xmlns:a16="http://schemas.microsoft.com/office/drawing/2014/main" id="{C502261E-6A5D-9B25-3BCA-812993962180}"/>
                  </a:ext>
                </a:extLst>
              </p:cNvPr>
              <p:cNvSpPr txBox="1"/>
              <p:nvPr/>
            </p:nvSpPr>
            <p:spPr>
              <a:xfrm>
                <a:off x="7018794" y="1857669"/>
                <a:ext cx="1888659" cy="230832"/>
              </a:xfrm>
              <a:prstGeom prst="rect">
                <a:avLst/>
              </a:prstGeom>
              <a:noFill/>
            </p:spPr>
            <p:txBody>
              <a:bodyPr wrap="none" rtlCol="0">
                <a:spAutoFit/>
              </a:bodyPr>
              <a:lstStyle/>
              <a:p>
                <a:r>
                  <a:rPr lang="en-US" sz="900" dirty="0"/>
                  <a:t>www.tbdiah.org/assessments/pbmef/</a:t>
                </a:r>
              </a:p>
            </p:txBody>
          </p:sp>
        </p:grpSp>
      </p:grpSp>
    </p:spTree>
    <p:custDataLst>
      <p:tags r:id="rId1"/>
    </p:custDataLst>
    <p:extLst>
      <p:ext uri="{BB962C8B-B14F-4D97-AF65-F5344CB8AC3E}">
        <p14:creationId xmlns:p14="http://schemas.microsoft.com/office/powerpoint/2010/main" val="119612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0"/>
          <p:cNvSpPr txBox="1">
            <a:spLocks noGrp="1"/>
          </p:cNvSpPr>
          <p:nvPr>
            <p:ph type="sldNum" sz="quarter" idx="4"/>
          </p:nvPr>
        </p:nvSpPr>
        <p:spPr>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algn="r">
              <a:buClr>
                <a:srgbClr val="6C6463"/>
              </a:buClr>
              <a:buSzPts val="800"/>
            </a:pPr>
            <a:fld id="{00000000-1234-1234-1234-123412341234}" type="slidenum">
              <a:rPr lang="en" smtClean="0"/>
              <a:pPr algn="r">
                <a:buClr>
                  <a:srgbClr val="6C6463"/>
                </a:buClr>
                <a:buSzPts val="800"/>
              </a:pPr>
              <a:t>26</a:t>
            </a:fld>
            <a:endParaRPr sz="800">
              <a:solidFill>
                <a:srgbClr val="6C6463"/>
              </a:solidFill>
              <a:latin typeface="Gill Sans"/>
              <a:ea typeface="Gill Sans"/>
              <a:cs typeface="Gill Sans"/>
              <a:sym typeface="Gill Sans"/>
            </a:endParaRPr>
          </a:p>
        </p:txBody>
      </p:sp>
      <p:sp>
        <p:nvSpPr>
          <p:cNvPr id="387" name="Google Shape;387;p30">
            <a:extLst>
              <a:ext uri="{C183D7F6-B498-43B3-948B-1728B52AA6E4}">
                <adec:decorative xmlns:adec="http://schemas.microsoft.com/office/drawing/2017/decorative" val="1"/>
              </a:ext>
            </a:extLst>
          </p:cNvPr>
          <p:cNvSpPr txBox="1"/>
          <p:nvPr/>
        </p:nvSpPr>
        <p:spPr>
          <a:xfrm>
            <a:off x="6989701" y="3143396"/>
            <a:ext cx="1650300" cy="632400"/>
          </a:xfrm>
          <a:prstGeom prst="rect">
            <a:avLst/>
          </a:prstGeom>
          <a:noFill/>
          <a:ln>
            <a:noFill/>
          </a:ln>
        </p:spPr>
        <p:txBody>
          <a:bodyPr spcFirstLastPara="1" wrap="square" lIns="91425" tIns="45700" rIns="91425" bIns="45700" anchor="t" anchorCtr="0">
            <a:noAutofit/>
          </a:bodyPr>
          <a:lstStyle/>
          <a:p>
            <a:pPr>
              <a:buClr>
                <a:schemeClr val="dk1"/>
              </a:buClr>
              <a:buSzPts val="630"/>
            </a:pPr>
            <a:endParaRPr sz="700">
              <a:solidFill>
                <a:srgbClr val="0E256A"/>
              </a:solidFill>
              <a:latin typeface="Libre Franklin"/>
              <a:ea typeface="Libre Franklin"/>
              <a:cs typeface="Libre Franklin"/>
              <a:sym typeface="Libre Franklin"/>
            </a:endParaRPr>
          </a:p>
        </p:txBody>
      </p:sp>
      <p:pic>
        <p:nvPicPr>
          <p:cNvPr id="388" name="Google Shape;388;p30">
            <a:extLst>
              <a:ext uri="{C183D7F6-B498-43B3-948B-1728B52AA6E4}">
                <adec:decorative xmlns:adec="http://schemas.microsoft.com/office/drawing/2017/decorative" val="1"/>
              </a:ext>
            </a:extLst>
          </p:cNvPr>
          <p:cNvPicPr preferRelativeResize="0"/>
          <p:nvPr/>
        </p:nvPicPr>
        <p:blipFill rotWithShape="1">
          <a:blip r:embed="rId4">
            <a:alphaModFix/>
          </a:blip>
          <a:srcRect l="11089" t="9111" r="5777" b="9242"/>
          <a:stretch/>
        </p:blipFill>
        <p:spPr>
          <a:xfrm>
            <a:off x="5847009" y="255878"/>
            <a:ext cx="272100" cy="272100"/>
          </a:xfrm>
          <a:prstGeom prst="ellipse">
            <a:avLst/>
          </a:prstGeom>
          <a:noFill/>
          <a:ln w="12700" cap="flat" cmpd="sng">
            <a:solidFill>
              <a:schemeClr val="accent3">
                <a:lumMod val="75000"/>
              </a:schemeClr>
            </a:solidFill>
            <a:prstDash val="solid"/>
            <a:round/>
            <a:headEnd type="none" w="sm" len="sm"/>
            <a:tailEnd type="none" w="sm" len="sm"/>
          </a:ln>
        </p:spPr>
      </p:pic>
      <p:pic>
        <p:nvPicPr>
          <p:cNvPr id="389" name="Google Shape;389;p30">
            <a:extLst>
              <a:ext uri="{C183D7F6-B498-43B3-948B-1728B52AA6E4}">
                <adec:decorative xmlns:adec="http://schemas.microsoft.com/office/drawing/2017/decorative" val="1"/>
              </a:ext>
            </a:extLst>
          </p:cNvPr>
          <p:cNvPicPr preferRelativeResize="0"/>
          <p:nvPr/>
        </p:nvPicPr>
        <p:blipFill rotWithShape="1">
          <a:blip r:embed="rId5">
            <a:alphaModFix/>
          </a:blip>
          <a:srcRect l="8376" t="11384" r="5535" b="9225"/>
          <a:stretch/>
        </p:blipFill>
        <p:spPr>
          <a:xfrm>
            <a:off x="2291223" y="212804"/>
            <a:ext cx="272100" cy="272100"/>
          </a:xfrm>
          <a:prstGeom prst="ellipse">
            <a:avLst/>
          </a:prstGeom>
          <a:noFill/>
          <a:ln w="12700" cap="flat" cmpd="sng">
            <a:solidFill>
              <a:schemeClr val="accent3">
                <a:lumMod val="75000"/>
              </a:schemeClr>
            </a:solidFill>
            <a:prstDash val="solid"/>
            <a:round/>
            <a:headEnd type="none" w="sm" len="sm"/>
            <a:tailEnd type="none" w="sm" len="sm"/>
          </a:ln>
        </p:spPr>
      </p:pic>
      <p:grpSp>
        <p:nvGrpSpPr>
          <p:cNvPr id="390" name="Google Shape;390;p30">
            <a:extLst>
              <a:ext uri="{C183D7F6-B498-43B3-948B-1728B52AA6E4}">
                <adec:decorative xmlns:adec="http://schemas.microsoft.com/office/drawing/2017/decorative" val="1"/>
              </a:ext>
            </a:extLst>
          </p:cNvPr>
          <p:cNvGrpSpPr/>
          <p:nvPr/>
        </p:nvGrpSpPr>
        <p:grpSpPr>
          <a:xfrm>
            <a:off x="-2" y="0"/>
            <a:ext cx="2161455" cy="5184775"/>
            <a:chOff x="0" y="0"/>
            <a:chExt cx="2153400" cy="5184900"/>
          </a:xfrm>
          <a:solidFill>
            <a:schemeClr val="tx2"/>
          </a:solidFill>
        </p:grpSpPr>
        <p:sp>
          <p:nvSpPr>
            <p:cNvPr id="391" name="Google Shape;391;p30"/>
            <p:cNvSpPr/>
            <p:nvPr/>
          </p:nvSpPr>
          <p:spPr>
            <a:xfrm>
              <a:off x="0" y="0"/>
              <a:ext cx="2153400" cy="5184900"/>
            </a:xfrm>
            <a:prstGeom prst="rect">
              <a:avLst/>
            </a:prstGeom>
            <a:grpFill/>
            <a:ln>
              <a:solidFill>
                <a:schemeClr val="tx2"/>
              </a:solidFill>
            </a:ln>
          </p:spPr>
          <p:txBody>
            <a:bodyPr spcFirstLastPara="1" wrap="square" lIns="91425" tIns="45700" rIns="91425" bIns="45700" anchor="ctr" anchorCtr="0">
              <a:noAutofit/>
            </a:bodyPr>
            <a:lstStyle/>
            <a:p>
              <a:pPr algn="ctr">
                <a:buClr>
                  <a:schemeClr val="lt1"/>
                </a:buClr>
                <a:buSzPts val="1800"/>
              </a:pPr>
              <a:endParaRPr>
                <a:solidFill>
                  <a:srgbClr val="222222"/>
                </a:solidFill>
                <a:latin typeface="Gill Sans"/>
                <a:ea typeface="Gill Sans"/>
                <a:cs typeface="Gill Sans"/>
                <a:sym typeface="Gill Sans"/>
              </a:endParaRPr>
            </a:p>
          </p:txBody>
        </p:sp>
        <p:cxnSp>
          <p:nvCxnSpPr>
            <p:cNvPr id="392" name="Google Shape;392;p30"/>
            <p:cNvCxnSpPr/>
            <p:nvPr/>
          </p:nvCxnSpPr>
          <p:spPr>
            <a:xfrm>
              <a:off x="2153264" y="0"/>
              <a:ext cx="0" cy="5184900"/>
            </a:xfrm>
            <a:prstGeom prst="straightConnector1">
              <a:avLst/>
            </a:prstGeom>
            <a:grpFill/>
            <a:ln w="12700" cap="flat" cmpd="sng">
              <a:solidFill>
                <a:schemeClr val="tx2"/>
              </a:solidFill>
              <a:prstDash val="dash"/>
              <a:round/>
              <a:headEnd type="none" w="sm" len="sm"/>
              <a:tailEnd type="none" w="sm" len="sm"/>
            </a:ln>
          </p:spPr>
        </p:cxnSp>
      </p:grpSp>
      <p:sp>
        <p:nvSpPr>
          <p:cNvPr id="394" name="Google Shape;394;p30"/>
          <p:cNvSpPr txBox="1"/>
          <p:nvPr/>
        </p:nvSpPr>
        <p:spPr>
          <a:xfrm>
            <a:off x="28440" y="288001"/>
            <a:ext cx="2145300" cy="276959"/>
          </a:xfrm>
          <a:prstGeom prst="rect">
            <a:avLst/>
          </a:prstGeom>
          <a:noFill/>
          <a:ln>
            <a:noFill/>
          </a:ln>
        </p:spPr>
        <p:txBody>
          <a:bodyPr spcFirstLastPara="1" wrap="square" lIns="91425" tIns="45700" rIns="91425" bIns="45700" anchor="t" anchorCtr="0">
            <a:spAutoFit/>
          </a:bodyPr>
          <a:lstStyle/>
          <a:p>
            <a:pPr algn="ctr">
              <a:buClr>
                <a:srgbClr val="424A4D"/>
              </a:buClr>
              <a:buSzPts val="1200"/>
            </a:pPr>
            <a:r>
              <a:rPr lang="en" sz="1200" b="1" dirty="0">
                <a:solidFill>
                  <a:schemeClr val="bg1"/>
                </a:solidFill>
                <a:latin typeface="+mj-lt"/>
                <a:ea typeface="Gill Sans"/>
                <a:cs typeface="Gill Sans"/>
                <a:sym typeface="Gill Sans"/>
              </a:rPr>
              <a:t>PROJECT LEVEL</a:t>
            </a:r>
            <a:endParaRPr sz="1400" dirty="0">
              <a:solidFill>
                <a:schemeClr val="bg1"/>
              </a:solidFill>
              <a:latin typeface="+mj-lt"/>
              <a:ea typeface="Arial"/>
              <a:cs typeface="Arial"/>
              <a:sym typeface="Arial"/>
            </a:endParaRPr>
          </a:p>
        </p:txBody>
      </p:sp>
      <p:sp>
        <p:nvSpPr>
          <p:cNvPr id="395" name="Google Shape;395;p30"/>
          <p:cNvSpPr txBox="1"/>
          <p:nvPr/>
        </p:nvSpPr>
        <p:spPr>
          <a:xfrm>
            <a:off x="50235" y="1128362"/>
            <a:ext cx="1974000" cy="2923837"/>
          </a:xfrm>
          <a:prstGeom prst="rect">
            <a:avLst/>
          </a:prstGeom>
          <a:noFill/>
          <a:ln>
            <a:noFill/>
          </a:ln>
        </p:spPr>
        <p:txBody>
          <a:bodyPr spcFirstLastPara="1" wrap="square" lIns="91425" tIns="45700" rIns="91425" bIns="45700" anchor="t" anchorCtr="0">
            <a:spAutoFit/>
          </a:bodyPr>
          <a:lstStyle/>
          <a:p>
            <a:pPr marL="230187" indent="-230187">
              <a:buClr>
                <a:schemeClr val="bg1"/>
              </a:buClr>
              <a:buSzPts val="1100"/>
              <a:buFont typeface="Noto Sans Symbols"/>
              <a:buChar char="▪"/>
            </a:pPr>
            <a:r>
              <a:rPr lang="en" sz="1100" dirty="0">
                <a:solidFill>
                  <a:schemeClr val="bg1"/>
                </a:solidFill>
                <a:latin typeface="+mj-lt"/>
                <a:ea typeface="Gill Sans"/>
                <a:cs typeface="Gill Sans"/>
                <a:sym typeface="Gill Sans"/>
              </a:rPr>
              <a:t>Provide more detailed data to monitor project performance and progress towards targets</a:t>
            </a:r>
            <a:endParaRPr sz="1400" dirty="0">
              <a:solidFill>
                <a:schemeClr val="bg1"/>
              </a:solidFill>
              <a:latin typeface="+mj-lt"/>
              <a:ea typeface="Arial"/>
              <a:cs typeface="Arial"/>
              <a:sym typeface="Arial"/>
            </a:endParaRPr>
          </a:p>
          <a:p>
            <a:pPr marL="230187" indent="-230187">
              <a:spcBef>
                <a:spcPts val="1800"/>
              </a:spcBef>
              <a:buClr>
                <a:schemeClr val="bg1"/>
              </a:buClr>
              <a:buSzPts val="1100"/>
              <a:buFont typeface="Noto Sans Symbols"/>
              <a:buChar char="▪"/>
            </a:pPr>
            <a:r>
              <a:rPr lang="en" sz="1100" dirty="0">
                <a:solidFill>
                  <a:schemeClr val="bg1"/>
                </a:solidFill>
                <a:latin typeface="+mj-lt"/>
                <a:ea typeface="Gill Sans"/>
                <a:cs typeface="Gill Sans"/>
                <a:sym typeface="Gill Sans"/>
              </a:rPr>
              <a:t>Help meet the reporting requirements articulated in the End TB Now Bill</a:t>
            </a:r>
            <a:endParaRPr sz="1400" dirty="0">
              <a:solidFill>
                <a:schemeClr val="bg1"/>
              </a:solidFill>
              <a:latin typeface="+mj-lt"/>
              <a:ea typeface="Arial"/>
              <a:cs typeface="Arial"/>
              <a:sym typeface="Arial"/>
            </a:endParaRPr>
          </a:p>
          <a:p>
            <a:pPr marL="230187" indent="-230187">
              <a:spcBef>
                <a:spcPts val="1800"/>
              </a:spcBef>
              <a:buClr>
                <a:schemeClr val="bg1"/>
              </a:buClr>
              <a:buSzPts val="1100"/>
              <a:buFont typeface="Noto Sans Symbols"/>
              <a:buChar char="▪"/>
            </a:pPr>
            <a:r>
              <a:rPr lang="en" sz="1100" dirty="0">
                <a:solidFill>
                  <a:schemeClr val="bg1"/>
                </a:solidFill>
                <a:latin typeface="+mj-lt"/>
                <a:ea typeface="Gill Sans"/>
                <a:cs typeface="Gill Sans"/>
                <a:sym typeface="Gill Sans"/>
              </a:rPr>
              <a:t>IPs are expected to include these in their MELs to monitor their project level performance and track USAID investments—both contribution and attribution where possible</a:t>
            </a:r>
            <a:endParaRPr sz="1400" dirty="0">
              <a:solidFill>
                <a:schemeClr val="bg1"/>
              </a:solidFill>
              <a:latin typeface="+mj-lt"/>
              <a:ea typeface="Arial"/>
              <a:cs typeface="Arial"/>
              <a:sym typeface="Arial"/>
            </a:endParaRPr>
          </a:p>
        </p:txBody>
      </p:sp>
      <p:sp>
        <p:nvSpPr>
          <p:cNvPr id="397" name="Google Shape;397;p30"/>
          <p:cNvSpPr txBox="1"/>
          <p:nvPr/>
        </p:nvSpPr>
        <p:spPr>
          <a:xfrm>
            <a:off x="2497590" y="288001"/>
            <a:ext cx="3159137" cy="4708941"/>
          </a:xfrm>
          <a:prstGeom prst="rect">
            <a:avLst/>
          </a:prstGeom>
          <a:noFill/>
          <a:ln>
            <a:noFill/>
          </a:ln>
        </p:spPr>
        <p:txBody>
          <a:bodyPr spcFirstLastPara="1" wrap="square" lIns="91425" tIns="45700" rIns="91425" bIns="45700" anchor="t" anchorCtr="0">
            <a:spAutoFit/>
          </a:bodyPr>
          <a:lstStyle/>
          <a:p>
            <a:pPr marL="228600" indent="-228600">
              <a:buClr>
                <a:schemeClr val="accent3">
                  <a:lumMod val="75000"/>
                </a:schemeClr>
              </a:buClr>
              <a:buSzPts val="1100"/>
              <a:buFont typeface="Wingdings" panose="05000000000000000000" pitchFamily="2" charset="2"/>
              <a:buChar char="ü"/>
            </a:pPr>
            <a:r>
              <a:rPr lang="en-US" sz="1000" dirty="0">
                <a:latin typeface="+mj-lt"/>
                <a:ea typeface="Gill Sans"/>
                <a:cs typeface="Gill Sans"/>
                <a:sym typeface="Gill Sans"/>
              </a:rPr>
              <a:t>DT_SCRN_COMM: Number of people screened for TB disease outside of health facilities</a:t>
            </a:r>
          </a:p>
          <a:p>
            <a:pPr marL="228600" indent="-228600">
              <a:buClr>
                <a:schemeClr val="accent3">
                  <a:lumMod val="75000"/>
                </a:schemeClr>
              </a:buClr>
              <a:buSzPts val="1100"/>
              <a:buFont typeface="Wingdings" panose="05000000000000000000" pitchFamily="2" charset="2"/>
              <a:buChar char="ü"/>
            </a:pPr>
            <a:r>
              <a:rPr lang="en-US" sz="1000" dirty="0">
                <a:latin typeface="+mj-lt"/>
                <a:ea typeface="Gill Sans"/>
                <a:cs typeface="Gill Sans"/>
                <a:sym typeface="Gill Sans"/>
              </a:rPr>
              <a:t>DT_SCRN: Number of people screened for TB</a:t>
            </a:r>
          </a:p>
          <a:p>
            <a:pPr marL="228600" indent="-228600">
              <a:buClr>
                <a:schemeClr val="accent3">
                  <a:lumMod val="75000"/>
                </a:schemeClr>
              </a:buClr>
              <a:buSzPts val="1100"/>
              <a:buFont typeface="Wingdings" panose="05000000000000000000" pitchFamily="2" charset="2"/>
              <a:buChar char="ü"/>
            </a:pPr>
            <a:r>
              <a:rPr lang="en-US" sz="1000" dirty="0">
                <a:latin typeface="+mj-lt"/>
                <a:ea typeface="Gill Sans"/>
                <a:cs typeface="Gill Sans"/>
                <a:sym typeface="Gill Sans"/>
              </a:rPr>
              <a:t>DT_PRES: Number of people with presumptive TB</a:t>
            </a:r>
          </a:p>
          <a:p>
            <a:pPr marL="228600" indent="-228600">
              <a:buClr>
                <a:schemeClr val="accent3">
                  <a:lumMod val="75000"/>
                </a:schemeClr>
              </a:buClr>
              <a:buSzPts val="1100"/>
              <a:buFont typeface="Wingdings" panose="05000000000000000000" pitchFamily="2" charset="2"/>
              <a:buChar char="ü"/>
            </a:pPr>
            <a:r>
              <a:rPr lang="en-US" sz="1000" dirty="0">
                <a:latin typeface="+mj-lt"/>
                <a:ea typeface="Gill Sans"/>
                <a:cs typeface="Gill Sans"/>
                <a:sym typeface="Gill Sans"/>
              </a:rPr>
              <a:t>DT_TST: Number of people with presumptive TB who received diagnostic testing</a:t>
            </a:r>
          </a:p>
          <a:p>
            <a:pPr marL="228600" indent="-228600">
              <a:buClr>
                <a:schemeClr val="accent3">
                  <a:lumMod val="75000"/>
                </a:schemeClr>
              </a:buClr>
              <a:buSzPts val="1100"/>
              <a:buFont typeface="Wingdings" panose="05000000000000000000" pitchFamily="2" charset="2"/>
              <a:buChar char="ü"/>
            </a:pPr>
            <a:r>
              <a:rPr lang="en-US" sz="1000" dirty="0">
                <a:latin typeface="+mj-lt"/>
                <a:ea typeface="Gill Sans"/>
                <a:cs typeface="Gill Sans"/>
                <a:sym typeface="Gill Sans"/>
              </a:rPr>
              <a:t>DT_WRD: Number of people with presumptive TB who were tested with a rapid diagnostic test</a:t>
            </a:r>
          </a:p>
          <a:p>
            <a:pPr marL="228600" indent="-228600">
              <a:buClr>
                <a:schemeClr val="accent3">
                  <a:lumMod val="75000"/>
                </a:schemeClr>
              </a:buClr>
              <a:buSzPts val="1100"/>
              <a:buFont typeface="Wingdings" panose="05000000000000000000" pitchFamily="2" charset="2"/>
              <a:buChar char="ü"/>
            </a:pPr>
            <a:r>
              <a:rPr lang="en-US" sz="1000" dirty="0">
                <a:latin typeface="+mj-lt"/>
                <a:ea typeface="Gill Sans"/>
                <a:cs typeface="Gill Sans"/>
                <a:sym typeface="Gill Sans"/>
              </a:rPr>
              <a:t>DT_CXR: Number of people with presumptive TB who received a chest X-ray (CXR)</a:t>
            </a:r>
          </a:p>
          <a:p>
            <a:pPr marL="228600" indent="-228600">
              <a:buClr>
                <a:schemeClr val="accent3">
                  <a:lumMod val="75000"/>
                </a:schemeClr>
              </a:buClr>
              <a:buSzPts val="1100"/>
              <a:buFont typeface="Wingdings" panose="05000000000000000000" pitchFamily="2" charset="2"/>
              <a:buChar char="ü"/>
            </a:pPr>
            <a:r>
              <a:rPr lang="en-US" sz="1000" dirty="0">
                <a:latin typeface="+mj-lt"/>
                <a:ea typeface="Gill Sans"/>
                <a:cs typeface="Gill Sans"/>
                <a:sym typeface="Gill Sans"/>
              </a:rPr>
              <a:t>NNS: Number needed to screen</a:t>
            </a:r>
          </a:p>
          <a:p>
            <a:pPr marL="228600" indent="-228600">
              <a:buClr>
                <a:schemeClr val="accent3">
                  <a:lumMod val="75000"/>
                </a:schemeClr>
              </a:buClr>
              <a:buSzPts val="1100"/>
              <a:buFont typeface="Wingdings" panose="05000000000000000000" pitchFamily="2" charset="2"/>
              <a:buChar char="ü"/>
            </a:pPr>
            <a:r>
              <a:rPr lang="en-US" sz="1000" dirty="0">
                <a:latin typeface="+mj-lt"/>
                <a:ea typeface="Gill Sans"/>
                <a:cs typeface="Gill Sans"/>
                <a:sym typeface="Gill Sans"/>
              </a:rPr>
              <a:t>NNT: Number needed to test</a:t>
            </a:r>
          </a:p>
          <a:p>
            <a:pPr marL="228600" indent="-228600">
              <a:buClr>
                <a:schemeClr val="accent3">
                  <a:lumMod val="75000"/>
                </a:schemeClr>
              </a:buClr>
              <a:buSzPts val="1100"/>
              <a:buFont typeface="Wingdings" panose="05000000000000000000" pitchFamily="2" charset="2"/>
              <a:buChar char="ü"/>
            </a:pPr>
            <a:r>
              <a:rPr lang="en-US" sz="1000" dirty="0">
                <a:latin typeface="+mj-lt"/>
                <a:ea typeface="Gill Sans"/>
                <a:cs typeface="Gill Sans"/>
                <a:sym typeface="Gill Sans"/>
              </a:rPr>
              <a:t>DR_CI_INIT: Percent of people with DR-TB who had contact investigations initiated</a:t>
            </a:r>
          </a:p>
          <a:p>
            <a:pPr marL="228600" indent="-228600">
              <a:buClr>
                <a:schemeClr val="accent3">
                  <a:lumMod val="75000"/>
                </a:schemeClr>
              </a:buClr>
              <a:buSzPts val="1100"/>
              <a:buFont typeface="Wingdings" panose="05000000000000000000" pitchFamily="2" charset="2"/>
              <a:buChar char="ü"/>
            </a:pPr>
            <a:r>
              <a:rPr lang="en-US" sz="1000" dirty="0">
                <a:latin typeface="+mj-lt"/>
                <a:ea typeface="Gill Sans"/>
                <a:cs typeface="Gill Sans"/>
                <a:sym typeface="Gill Sans"/>
              </a:rPr>
              <a:t>CON_TBI_TST: Number of contacts tested for TBI</a:t>
            </a:r>
          </a:p>
          <a:p>
            <a:pPr marL="228600" indent="-228600">
              <a:buClr>
                <a:schemeClr val="accent3">
                  <a:lumMod val="75000"/>
                </a:schemeClr>
              </a:buClr>
              <a:buSzPts val="1100"/>
              <a:buFont typeface="Wingdings" panose="05000000000000000000" pitchFamily="2" charset="2"/>
              <a:buChar char="ü"/>
            </a:pPr>
            <a:r>
              <a:rPr lang="en-US" sz="1000" dirty="0">
                <a:latin typeface="+mj-lt"/>
                <a:ea typeface="Gill Sans"/>
                <a:cs typeface="Gill Sans"/>
                <a:sym typeface="Gill Sans"/>
              </a:rPr>
              <a:t>PR_BAC_CON: Percent bacteriologically confirmed in private sector</a:t>
            </a:r>
            <a:endParaRPr lang="en-US" sz="1000" dirty="0">
              <a:latin typeface="+mj-lt"/>
              <a:ea typeface="Gill Sans"/>
            </a:endParaRPr>
          </a:p>
          <a:p>
            <a:pPr marL="228600" indent="-228600">
              <a:buClr>
                <a:schemeClr val="accent3">
                  <a:lumMod val="75000"/>
                </a:schemeClr>
              </a:buClr>
              <a:buSzPts val="1100"/>
              <a:buFont typeface="Wingdings" panose="05000000000000000000" pitchFamily="2" charset="2"/>
              <a:buChar char="ü"/>
            </a:pPr>
            <a:r>
              <a:rPr lang="en-US" sz="1000" dirty="0">
                <a:latin typeface="+mj-lt"/>
                <a:ea typeface="Gill Sans"/>
                <a:cs typeface="Gill Sans"/>
                <a:sym typeface="Gill Sans"/>
              </a:rPr>
              <a:t>MH_SCRN: Percent of people diagnosed with TB and screened for mental health disorders</a:t>
            </a:r>
          </a:p>
          <a:p>
            <a:pPr marL="228600" indent="-228600">
              <a:buClr>
                <a:schemeClr val="accent3">
                  <a:lumMod val="75000"/>
                </a:schemeClr>
              </a:buClr>
              <a:buSzPts val="1100"/>
              <a:buFont typeface="Wingdings" panose="05000000000000000000" pitchFamily="2" charset="2"/>
              <a:buChar char="ü"/>
            </a:pPr>
            <a:r>
              <a:rPr lang="en-US" sz="1000" dirty="0">
                <a:latin typeface="+mj-lt"/>
                <a:ea typeface="Gill Sans"/>
                <a:cs typeface="Gill Sans"/>
                <a:sym typeface="Gill Sans"/>
              </a:rPr>
              <a:t>TAT_SUBMIT: Turnaround time (</a:t>
            </a:r>
            <a:r>
              <a:rPr lang="en-US" sz="1000" dirty="0" err="1">
                <a:latin typeface="+mj-lt"/>
                <a:ea typeface="Gill Sans"/>
                <a:cs typeface="Gill Sans"/>
                <a:sym typeface="Gill Sans"/>
              </a:rPr>
              <a:t>TaT</a:t>
            </a:r>
            <a:r>
              <a:rPr lang="en-US" sz="1000" dirty="0">
                <a:latin typeface="+mj-lt"/>
                <a:ea typeface="Gill Sans"/>
                <a:cs typeface="Gill Sans"/>
                <a:sym typeface="Gill Sans"/>
              </a:rPr>
              <a:t>): Percent of specimens submitted to a laboratory within specified target timeframe</a:t>
            </a:r>
          </a:p>
          <a:p>
            <a:pPr marL="228600" indent="-228600">
              <a:buClr>
                <a:schemeClr val="accent3">
                  <a:lumMod val="75000"/>
                </a:schemeClr>
              </a:buClr>
              <a:buSzPts val="1100"/>
              <a:buFont typeface="Wingdings" panose="05000000000000000000" pitchFamily="2" charset="2"/>
              <a:buChar char="ü"/>
            </a:pPr>
            <a:r>
              <a:rPr lang="en-US" sz="1000" dirty="0">
                <a:latin typeface="+mj-lt"/>
                <a:ea typeface="Gill Sans"/>
                <a:cs typeface="Gill Sans"/>
                <a:sym typeface="Gill Sans"/>
              </a:rPr>
              <a:t>TAT_TST: Turnaround time (</a:t>
            </a:r>
            <a:r>
              <a:rPr lang="en-US" sz="1000" dirty="0" err="1">
                <a:latin typeface="+mj-lt"/>
                <a:ea typeface="Gill Sans"/>
                <a:cs typeface="Gill Sans"/>
                <a:sym typeface="Gill Sans"/>
              </a:rPr>
              <a:t>TaT</a:t>
            </a:r>
            <a:r>
              <a:rPr lang="en-US" sz="1000" dirty="0">
                <a:latin typeface="+mj-lt"/>
                <a:ea typeface="Gill Sans"/>
                <a:cs typeface="Gill Sans"/>
                <a:sym typeface="Gill Sans"/>
              </a:rPr>
              <a:t>): Percent of specimens received at testing laboratory and tested within specified target timeframe</a:t>
            </a:r>
          </a:p>
          <a:p>
            <a:pPr marL="228600" indent="-228600">
              <a:buClr>
                <a:schemeClr val="accent3">
                  <a:lumMod val="75000"/>
                </a:schemeClr>
              </a:buClr>
              <a:buSzPts val="1100"/>
              <a:buFont typeface="Wingdings" panose="05000000000000000000" pitchFamily="2" charset="2"/>
              <a:buChar char="ü"/>
            </a:pPr>
            <a:r>
              <a:rPr lang="en-US" sz="1000" dirty="0">
                <a:latin typeface="+mj-lt"/>
                <a:ea typeface="Gill Sans"/>
                <a:cs typeface="Gill Sans"/>
                <a:sym typeface="Gill Sans"/>
              </a:rPr>
              <a:t>TAT_RPRT: Turnaround time (</a:t>
            </a:r>
            <a:r>
              <a:rPr lang="en-US" sz="1000" dirty="0" err="1">
                <a:latin typeface="+mj-lt"/>
                <a:ea typeface="Gill Sans"/>
                <a:cs typeface="Gill Sans"/>
                <a:sym typeface="Gill Sans"/>
              </a:rPr>
              <a:t>TaT</a:t>
            </a:r>
            <a:r>
              <a:rPr lang="en-US" sz="1000" dirty="0">
                <a:latin typeface="+mj-lt"/>
                <a:ea typeface="Gill Sans"/>
                <a:cs typeface="Gill Sans"/>
                <a:sym typeface="Gill Sans"/>
              </a:rPr>
              <a:t>) Percent of specimens tested and results report to referring facility (or provider) within specified target timeframe</a:t>
            </a:r>
          </a:p>
          <a:p>
            <a:pPr marL="228600" indent="-228600">
              <a:buClr>
                <a:srgbClr val="002F3C"/>
              </a:buClr>
              <a:buSzPts val="1100"/>
              <a:buFont typeface="Wingdings" panose="05000000000000000000" pitchFamily="2" charset="2"/>
              <a:buChar char="ü"/>
            </a:pPr>
            <a:endParaRPr lang="en-US" sz="1000" dirty="0">
              <a:latin typeface="+mj-lt"/>
              <a:ea typeface="Gill Sans"/>
              <a:cs typeface="Gill Sans"/>
              <a:sym typeface="Gill Sans"/>
            </a:endParaRPr>
          </a:p>
        </p:txBody>
      </p:sp>
      <p:sp>
        <p:nvSpPr>
          <p:cNvPr id="398" name="Google Shape;398;p30"/>
          <p:cNvSpPr txBox="1"/>
          <p:nvPr/>
        </p:nvSpPr>
        <p:spPr>
          <a:xfrm>
            <a:off x="6130335" y="264901"/>
            <a:ext cx="2944328" cy="1400343"/>
          </a:xfrm>
          <a:prstGeom prst="rect">
            <a:avLst/>
          </a:prstGeom>
          <a:noFill/>
          <a:ln>
            <a:noFill/>
          </a:ln>
        </p:spPr>
        <p:txBody>
          <a:bodyPr spcFirstLastPara="1" wrap="square" lIns="91425" tIns="45700" rIns="91425" bIns="45700" anchor="t" anchorCtr="0">
            <a:spAutoFit/>
          </a:bodyPr>
          <a:lstStyle/>
          <a:p>
            <a:pPr marL="171450" indent="-171450">
              <a:buClr>
                <a:schemeClr val="accent3">
                  <a:lumMod val="75000"/>
                </a:schemeClr>
              </a:buClr>
              <a:buSzPct val="100000"/>
              <a:buFont typeface="Wingdings" panose="05000000000000000000" pitchFamily="2" charset="2"/>
              <a:buChar char="ü"/>
            </a:pPr>
            <a:r>
              <a:rPr lang="en-US" sz="1000" dirty="0">
                <a:latin typeface="+mj-lt"/>
                <a:ea typeface="Libre Franklin"/>
                <a:cs typeface="Libre Franklin"/>
                <a:sym typeface="Libre Franklin"/>
              </a:rPr>
              <a:t>TX_DS_SUPPORT: Percent of people on DS-TB treatment who received treatment support</a:t>
            </a:r>
            <a:endParaRPr lang="en-US" sz="1000" dirty="0">
              <a:latin typeface="+mj-lt"/>
              <a:sym typeface="Arial"/>
            </a:endParaRPr>
          </a:p>
          <a:p>
            <a:pPr marL="171450" indent="-171450">
              <a:spcBef>
                <a:spcPts val="200"/>
              </a:spcBef>
              <a:buClr>
                <a:schemeClr val="accent3">
                  <a:lumMod val="75000"/>
                </a:schemeClr>
              </a:buClr>
              <a:buSzPct val="100000"/>
              <a:buFont typeface="Wingdings" panose="05000000000000000000" pitchFamily="2" charset="2"/>
              <a:buChar char="ü"/>
            </a:pPr>
            <a:r>
              <a:rPr lang="en-US" sz="1000" dirty="0">
                <a:latin typeface="+mj-lt"/>
                <a:ea typeface="Libre Franklin"/>
                <a:cs typeface="Libre Franklin"/>
                <a:sym typeface="Libre Franklin"/>
              </a:rPr>
              <a:t>TX_DR_SUPPORT: Percent of people on DR-TB treatment who received treatment support</a:t>
            </a:r>
            <a:endParaRPr lang="en-US" sz="1000" dirty="0">
              <a:latin typeface="+mj-lt"/>
              <a:sym typeface="Arial"/>
            </a:endParaRPr>
          </a:p>
          <a:p>
            <a:pPr marL="171450" indent="-171450">
              <a:spcBef>
                <a:spcPts val="200"/>
              </a:spcBef>
              <a:buClr>
                <a:schemeClr val="accent3">
                  <a:lumMod val="75000"/>
                </a:schemeClr>
              </a:buClr>
              <a:buSzPct val="100000"/>
              <a:buFont typeface="Wingdings" panose="05000000000000000000" pitchFamily="2" charset="2"/>
              <a:buChar char="ü"/>
            </a:pPr>
            <a:r>
              <a:rPr lang="en-US" sz="1000" dirty="0">
                <a:latin typeface="+mj-lt"/>
                <a:ea typeface="Libre Franklin"/>
                <a:cs typeface="Libre Franklin"/>
                <a:sym typeface="Libre Franklin"/>
              </a:rPr>
              <a:t>MH_TX: Percent of people with TB who received psychotherapeutic interventions</a:t>
            </a:r>
          </a:p>
          <a:p>
            <a:pPr marL="171450" indent="-171450">
              <a:spcBef>
                <a:spcPts val="200"/>
              </a:spcBef>
              <a:buClr>
                <a:schemeClr val="accent3">
                  <a:lumMod val="75000"/>
                </a:schemeClr>
              </a:buClr>
              <a:buSzPct val="100000"/>
              <a:buFont typeface="Wingdings" panose="05000000000000000000" pitchFamily="2" charset="2"/>
              <a:buChar char="ü"/>
            </a:pPr>
            <a:r>
              <a:rPr lang="en-US" sz="1000" dirty="0">
                <a:latin typeface="+mj-lt"/>
                <a:sym typeface="Libre Franklin"/>
              </a:rPr>
              <a:t>DM_SCRN_POS: Percent screened positive for diabetes among people confirmed with TB</a:t>
            </a:r>
            <a:endParaRPr lang="en-US" sz="1000" dirty="0">
              <a:latin typeface="+mj-lt"/>
              <a:sym typeface="Arial"/>
            </a:endParaRPr>
          </a:p>
        </p:txBody>
      </p:sp>
      <p:pic>
        <p:nvPicPr>
          <p:cNvPr id="399" name="Google Shape;399;p30">
            <a:extLst>
              <a:ext uri="{C183D7F6-B498-43B3-948B-1728B52AA6E4}">
                <adec:decorative xmlns:adec="http://schemas.microsoft.com/office/drawing/2017/decorative" val="1"/>
              </a:ext>
            </a:extLst>
          </p:cNvPr>
          <p:cNvPicPr preferRelativeResize="0"/>
          <p:nvPr/>
        </p:nvPicPr>
        <p:blipFill rotWithShape="1">
          <a:blip r:embed="rId6">
            <a:alphaModFix/>
          </a:blip>
          <a:srcRect l="3938" t="6755" b="3048"/>
          <a:stretch/>
        </p:blipFill>
        <p:spPr>
          <a:xfrm>
            <a:off x="5840524" y="3323546"/>
            <a:ext cx="272100" cy="272100"/>
          </a:xfrm>
          <a:prstGeom prst="ellipse">
            <a:avLst/>
          </a:prstGeom>
          <a:noFill/>
          <a:ln w="12700" cap="flat" cmpd="sng">
            <a:solidFill>
              <a:schemeClr val="accent3">
                <a:lumMod val="75000"/>
              </a:schemeClr>
            </a:solidFill>
            <a:prstDash val="solid"/>
            <a:round/>
            <a:headEnd type="none" w="sm" len="sm"/>
            <a:tailEnd type="none" w="sm" len="sm"/>
          </a:ln>
        </p:spPr>
      </p:pic>
      <p:pic>
        <p:nvPicPr>
          <p:cNvPr id="400" name="Google Shape;400;p30">
            <a:extLst>
              <a:ext uri="{C183D7F6-B498-43B3-948B-1728B52AA6E4}">
                <adec:decorative xmlns:adec="http://schemas.microsoft.com/office/drawing/2017/decorative" val="1"/>
              </a:ext>
            </a:extLst>
          </p:cNvPr>
          <p:cNvPicPr preferRelativeResize="0"/>
          <p:nvPr/>
        </p:nvPicPr>
        <p:blipFill rotWithShape="1">
          <a:blip r:embed="rId7">
            <a:alphaModFix/>
          </a:blip>
          <a:srcRect l="3698" t="9468" r="6106" b="9460"/>
          <a:stretch/>
        </p:blipFill>
        <p:spPr>
          <a:xfrm>
            <a:off x="5815157" y="1762253"/>
            <a:ext cx="272100" cy="272100"/>
          </a:xfrm>
          <a:prstGeom prst="ellipse">
            <a:avLst/>
          </a:prstGeom>
          <a:noFill/>
          <a:ln w="12700" cap="flat" cmpd="sng">
            <a:solidFill>
              <a:schemeClr val="accent3">
                <a:lumMod val="75000"/>
              </a:schemeClr>
            </a:solidFill>
            <a:prstDash val="solid"/>
            <a:round/>
            <a:headEnd type="none" w="sm" len="sm"/>
            <a:tailEnd type="none" w="sm" len="sm"/>
          </a:ln>
        </p:spPr>
      </p:pic>
      <p:sp>
        <p:nvSpPr>
          <p:cNvPr id="402" name="Google Shape;402;p30"/>
          <p:cNvSpPr txBox="1"/>
          <p:nvPr/>
        </p:nvSpPr>
        <p:spPr>
          <a:xfrm>
            <a:off x="6130335" y="3258526"/>
            <a:ext cx="2875187" cy="1747068"/>
          </a:xfrm>
          <a:prstGeom prst="rect">
            <a:avLst/>
          </a:prstGeom>
          <a:noFill/>
          <a:ln>
            <a:noFill/>
          </a:ln>
        </p:spPr>
        <p:txBody>
          <a:bodyPr spcFirstLastPara="1" wrap="square" lIns="91425" tIns="45700" rIns="91425" bIns="45700" anchor="t" anchorCtr="0">
            <a:noAutofit/>
          </a:bodyPr>
          <a:lstStyle/>
          <a:p>
            <a:pPr marL="171450" indent="-171450">
              <a:buClr>
                <a:schemeClr val="accent3">
                  <a:lumMod val="75000"/>
                </a:schemeClr>
              </a:buClr>
              <a:buSzPts val="990"/>
              <a:buFont typeface="Wingdings" panose="05000000000000000000" pitchFamily="2" charset="2"/>
              <a:buChar char="ü"/>
            </a:pPr>
            <a:r>
              <a:rPr lang="en-US" sz="1000" dirty="0">
                <a:latin typeface="+mj-lt"/>
                <a:sym typeface="Gill Sans"/>
              </a:rPr>
              <a:t>HWC_TRN: Percent of HCWs who received TB-related training</a:t>
            </a:r>
          </a:p>
          <a:p>
            <a:pPr marL="171450" indent="-171450">
              <a:buClr>
                <a:schemeClr val="accent3">
                  <a:lumMod val="75000"/>
                </a:schemeClr>
              </a:buClr>
              <a:buSzPts val="990"/>
              <a:buFont typeface="Wingdings" panose="05000000000000000000" pitchFamily="2" charset="2"/>
              <a:buChar char="ü"/>
            </a:pPr>
            <a:r>
              <a:rPr lang="en-US" sz="1000" dirty="0">
                <a:latin typeface="+mj-lt"/>
                <a:sym typeface="Gill Sans"/>
              </a:rPr>
              <a:t>STKOUT_FLD: Stockout of any first-line TB treatment drugs</a:t>
            </a:r>
          </a:p>
          <a:p>
            <a:pPr marL="171450" indent="-171450">
              <a:buClr>
                <a:schemeClr val="accent3">
                  <a:lumMod val="75000"/>
                </a:schemeClr>
              </a:buClr>
              <a:buSzPts val="990"/>
              <a:buFont typeface="Wingdings" panose="05000000000000000000" pitchFamily="2" charset="2"/>
              <a:buChar char="ü"/>
            </a:pPr>
            <a:r>
              <a:rPr lang="en-US" sz="1000" dirty="0">
                <a:latin typeface="+mj-lt"/>
                <a:sym typeface="Gill Sans"/>
              </a:rPr>
              <a:t>STKOUT_SLD: Stockout of any second-line TB treatment drugs</a:t>
            </a:r>
          </a:p>
          <a:p>
            <a:pPr marL="171450" indent="-171450">
              <a:buClr>
                <a:schemeClr val="accent3">
                  <a:lumMod val="75000"/>
                </a:schemeClr>
              </a:buClr>
              <a:buSzPts val="990"/>
              <a:buFont typeface="Wingdings" panose="05000000000000000000" pitchFamily="2" charset="2"/>
              <a:buChar char="ü"/>
            </a:pPr>
            <a:r>
              <a:rPr lang="en-US" sz="1000" dirty="0">
                <a:latin typeface="+mj-lt"/>
                <a:sym typeface="Gill Sans"/>
              </a:rPr>
              <a:t>STKOUT_WRD: Stockout of TB rapid molecular tests and related commodities</a:t>
            </a:r>
            <a:endParaRPr lang="en-US" sz="1000" dirty="0">
              <a:latin typeface="+mj-lt"/>
              <a:sym typeface="Arial"/>
            </a:endParaRPr>
          </a:p>
          <a:p>
            <a:pPr marL="171450" indent="-171450">
              <a:buClr>
                <a:schemeClr val="accent3">
                  <a:lumMod val="75000"/>
                </a:schemeClr>
              </a:buClr>
              <a:buSzPts val="990"/>
              <a:buFont typeface="Wingdings" panose="05000000000000000000" pitchFamily="2" charset="2"/>
              <a:buChar char="ü"/>
            </a:pPr>
            <a:r>
              <a:rPr lang="en-US" sz="1000" dirty="0">
                <a:latin typeface="+mj-lt"/>
                <a:sym typeface="Gill Sans"/>
              </a:rPr>
              <a:t>SN_STGMA_NSP: TB stigma reduction in NSP</a:t>
            </a:r>
          </a:p>
          <a:p>
            <a:pPr marL="171450" indent="-171450">
              <a:buClr>
                <a:schemeClr val="accent3">
                  <a:lumMod val="75000"/>
                </a:schemeClr>
              </a:buClr>
              <a:buSzPts val="990"/>
              <a:buFont typeface="Wingdings" panose="05000000000000000000" pitchFamily="2" charset="2"/>
              <a:buChar char="ü"/>
            </a:pPr>
            <a:r>
              <a:rPr lang="en-US" sz="1000" dirty="0">
                <a:latin typeface="+mj-lt"/>
                <a:sym typeface="Gill Sans"/>
              </a:rPr>
              <a:t>SN_STGMA_ASSESS: TB stigma assessment/gap analysis available</a:t>
            </a:r>
          </a:p>
          <a:p>
            <a:pPr>
              <a:spcBef>
                <a:spcPts val="650"/>
              </a:spcBef>
              <a:buClr>
                <a:schemeClr val="dk1"/>
              </a:buClr>
              <a:buSzPts val="810"/>
            </a:pPr>
            <a:endParaRPr sz="1000" dirty="0">
              <a:latin typeface="+mj-lt"/>
              <a:ea typeface="Gill Sans"/>
              <a:cs typeface="Gill Sans"/>
              <a:sym typeface="Gill Sans"/>
            </a:endParaRPr>
          </a:p>
        </p:txBody>
      </p:sp>
      <p:sp>
        <p:nvSpPr>
          <p:cNvPr id="371" name="Google Shape;371;p29"/>
          <p:cNvSpPr txBox="1"/>
          <p:nvPr/>
        </p:nvSpPr>
        <p:spPr>
          <a:xfrm>
            <a:off x="6153014" y="1711544"/>
            <a:ext cx="2720642" cy="1477287"/>
          </a:xfrm>
          <a:prstGeom prst="rect">
            <a:avLst/>
          </a:prstGeom>
          <a:noFill/>
          <a:ln>
            <a:noFill/>
          </a:ln>
        </p:spPr>
        <p:txBody>
          <a:bodyPr spcFirstLastPara="1" wrap="square" lIns="91425" tIns="45700" rIns="91425" bIns="45700" anchor="t" anchorCtr="0">
            <a:spAutoFit/>
          </a:bodyPr>
          <a:lstStyle/>
          <a:p>
            <a:pPr marL="228600" indent="-228600">
              <a:buClr>
                <a:schemeClr val="accent3">
                  <a:lumMod val="75000"/>
                </a:schemeClr>
              </a:buClr>
              <a:buSzPts val="1100"/>
              <a:buFont typeface="Wingdings" panose="05000000000000000000" pitchFamily="2" charset="2"/>
              <a:buChar char="ü"/>
            </a:pPr>
            <a:r>
              <a:rPr lang="en-US" sz="1000" dirty="0">
                <a:latin typeface="+mj-lt"/>
                <a:sym typeface="Gill Sans"/>
              </a:rPr>
              <a:t>CON_TBI_POS: Number of contacts tested positive for TBI</a:t>
            </a:r>
          </a:p>
          <a:p>
            <a:pPr marL="228600" indent="-228600">
              <a:buClr>
                <a:schemeClr val="accent3">
                  <a:lumMod val="75000"/>
                </a:schemeClr>
              </a:buClr>
              <a:buSzPts val="1100"/>
              <a:buFont typeface="Wingdings" panose="05000000000000000000" pitchFamily="2" charset="2"/>
              <a:buChar char="ü"/>
            </a:pPr>
            <a:r>
              <a:rPr lang="en-US" sz="1000" dirty="0">
                <a:latin typeface="+mj-lt"/>
                <a:sym typeface="Gill Sans"/>
              </a:rPr>
              <a:t>HCW_SCRN: Percent of HCWs screened for TB</a:t>
            </a:r>
          </a:p>
          <a:p>
            <a:pPr marL="228600" indent="-228600">
              <a:buClr>
                <a:schemeClr val="accent3">
                  <a:lumMod val="75000"/>
                </a:schemeClr>
              </a:buClr>
              <a:buSzPts val="1100"/>
              <a:buFont typeface="Wingdings" panose="05000000000000000000" pitchFamily="2" charset="2"/>
              <a:buChar char="ü"/>
            </a:pPr>
            <a:r>
              <a:rPr lang="en-US" sz="1000" dirty="0">
                <a:latin typeface="+mj-lt"/>
                <a:sym typeface="Gill Sans"/>
              </a:rPr>
              <a:t>HCW_TBI_POS: Percent of HCWs diagnosed with TBI</a:t>
            </a:r>
          </a:p>
          <a:p>
            <a:pPr marL="228600" indent="-228600">
              <a:buClr>
                <a:schemeClr val="accent3">
                  <a:lumMod val="75000"/>
                </a:schemeClr>
              </a:buClr>
              <a:buSzPts val="1100"/>
              <a:buFont typeface="Wingdings" panose="05000000000000000000" pitchFamily="2" charset="2"/>
              <a:buChar char="ü"/>
            </a:pPr>
            <a:r>
              <a:rPr lang="en-US" sz="1000" dirty="0">
                <a:latin typeface="+mj-lt"/>
                <a:ea typeface="Gill Sans"/>
                <a:cs typeface="Gill Sans"/>
                <a:sym typeface="Gill Sans"/>
              </a:rPr>
              <a:t>TPT_ADR: Number of people with adverse reactions to TPT</a:t>
            </a:r>
          </a:p>
          <a:p>
            <a:pPr marL="228600" indent="-228600">
              <a:buClr>
                <a:schemeClr val="accent3">
                  <a:lumMod val="75000"/>
                </a:schemeClr>
              </a:buClr>
              <a:buSzPts val="1100"/>
              <a:buFont typeface="Wingdings" panose="05000000000000000000" pitchFamily="2" charset="2"/>
              <a:buChar char="ü"/>
            </a:pPr>
            <a:r>
              <a:rPr lang="en-US" sz="1000" dirty="0">
                <a:latin typeface="+mj-lt"/>
                <a:sym typeface="Gill Sans"/>
              </a:rPr>
              <a:t>SN_IPC: Congregate settings with IPC</a:t>
            </a:r>
          </a:p>
        </p:txBody>
      </p:sp>
      <p:sp>
        <p:nvSpPr>
          <p:cNvPr id="3" name="Google Shape;436;p32">
            <a:extLst>
              <a:ext uri="{FF2B5EF4-FFF2-40B4-BE49-F238E27FC236}">
                <a16:creationId xmlns:a16="http://schemas.microsoft.com/office/drawing/2014/main" id="{0504026B-9BC3-9805-4C29-F27BD2BB6741}"/>
              </a:ext>
            </a:extLst>
          </p:cNvPr>
          <p:cNvSpPr txBox="1"/>
          <p:nvPr/>
        </p:nvSpPr>
        <p:spPr>
          <a:xfrm>
            <a:off x="2112372" y="498850"/>
            <a:ext cx="629802" cy="230792"/>
          </a:xfrm>
          <a:prstGeom prst="rect">
            <a:avLst/>
          </a:prstGeom>
          <a:noFill/>
          <a:ln>
            <a:noFill/>
          </a:ln>
        </p:spPr>
        <p:txBody>
          <a:bodyPr spcFirstLastPara="1" wrap="square" lIns="91425" tIns="45700" rIns="91425" bIns="45700" anchor="t" anchorCtr="0">
            <a:spAutoFit/>
          </a:bodyPr>
          <a:lstStyle/>
          <a:p>
            <a:pPr algn="ctr">
              <a:buClr>
                <a:srgbClr val="002F3C"/>
              </a:buClr>
              <a:buSzPts val="900"/>
            </a:pPr>
            <a:r>
              <a:rPr lang="en" sz="900" dirty="0">
                <a:solidFill>
                  <a:schemeClr val="accent3">
                    <a:lumMod val="75000"/>
                  </a:schemeClr>
                </a:solidFill>
                <a:latin typeface="Libre Franklin Black"/>
                <a:ea typeface="Libre Franklin Black"/>
                <a:cs typeface="Libre Franklin Black"/>
                <a:sym typeface="Libre Franklin Black"/>
              </a:rPr>
              <a:t>REACH</a:t>
            </a:r>
            <a:endParaRPr sz="1400" dirty="0">
              <a:solidFill>
                <a:schemeClr val="accent3">
                  <a:lumMod val="75000"/>
                </a:schemeClr>
              </a:solidFill>
              <a:latin typeface="Arial"/>
              <a:ea typeface="Arial"/>
              <a:cs typeface="Arial"/>
              <a:sym typeface="Arial"/>
            </a:endParaRPr>
          </a:p>
        </p:txBody>
      </p:sp>
      <p:sp>
        <p:nvSpPr>
          <p:cNvPr id="4" name="Google Shape;438;p32">
            <a:extLst>
              <a:ext uri="{FF2B5EF4-FFF2-40B4-BE49-F238E27FC236}">
                <a16:creationId xmlns:a16="http://schemas.microsoft.com/office/drawing/2014/main" id="{AA7FA8AD-66F8-E0A7-9ADF-B43770E135E1}"/>
              </a:ext>
            </a:extLst>
          </p:cNvPr>
          <p:cNvSpPr txBox="1">
            <a:spLocks noGrp="1"/>
          </p:cNvSpPr>
          <p:nvPr>
            <p:ph type="title" idx="4294967295"/>
          </p:nvPr>
        </p:nvSpPr>
        <p:spPr>
          <a:xfrm>
            <a:off x="5690559" y="605180"/>
            <a:ext cx="585000" cy="230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
                <a:srgbClr val="008C84"/>
              </a:buClr>
              <a:buSzPts val="900"/>
              <a:buFontTx/>
              <a:buNone/>
              <a:tabLst/>
              <a:defRPr/>
            </a:pPr>
            <a:r>
              <a:rPr kumimoji="0" lang="en-US" sz="900" b="0" i="0" u="none" strike="noStrike" kern="1200" cap="none" spc="0" normalizeH="0" baseline="0" noProof="0" dirty="0">
                <a:ln>
                  <a:noFill/>
                </a:ln>
                <a:solidFill>
                  <a:schemeClr val="accent3">
                    <a:lumMod val="75000"/>
                  </a:schemeClr>
                </a:solidFill>
                <a:effectLst/>
                <a:uLnTx/>
                <a:uFillTx/>
                <a:latin typeface="Libre Franklin Black"/>
                <a:ea typeface="Libre Franklin Black"/>
                <a:cs typeface="Libre Franklin Black"/>
                <a:sym typeface="Libre Franklin Black"/>
              </a:rPr>
              <a:t>CURE</a:t>
            </a:r>
            <a:endParaRPr kumimoji="0" lang="en-US" sz="1400" b="0" i="0" u="none" strike="noStrike" kern="1200" cap="none" spc="0" normalizeH="0" baseline="0" noProof="0" dirty="0">
              <a:ln>
                <a:noFill/>
              </a:ln>
              <a:solidFill>
                <a:schemeClr val="accent3">
                  <a:lumMod val="75000"/>
                </a:schemeClr>
              </a:solidFill>
              <a:effectLst/>
              <a:uLnTx/>
              <a:uFillTx/>
              <a:latin typeface="Arial"/>
              <a:ea typeface="Arial"/>
              <a:cs typeface="Arial"/>
              <a:sym typeface="Arial"/>
            </a:endParaRPr>
          </a:p>
        </p:txBody>
      </p:sp>
      <p:sp>
        <p:nvSpPr>
          <p:cNvPr id="5" name="Google Shape;439;p32">
            <a:extLst>
              <a:ext uri="{FF2B5EF4-FFF2-40B4-BE49-F238E27FC236}">
                <a16:creationId xmlns:a16="http://schemas.microsoft.com/office/drawing/2014/main" id="{742AC8DE-570B-C33E-D9F5-2C9B1DFAB7EB}"/>
              </a:ext>
            </a:extLst>
          </p:cNvPr>
          <p:cNvSpPr txBox="1"/>
          <p:nvPr/>
        </p:nvSpPr>
        <p:spPr>
          <a:xfrm flipH="1">
            <a:off x="5533963" y="2137174"/>
            <a:ext cx="880800" cy="230700"/>
          </a:xfrm>
          <a:prstGeom prst="rect">
            <a:avLst/>
          </a:prstGeom>
          <a:noFill/>
          <a:ln>
            <a:noFill/>
          </a:ln>
        </p:spPr>
        <p:txBody>
          <a:bodyPr spcFirstLastPara="1" wrap="square" lIns="91425" tIns="45700" rIns="91425" bIns="45700" anchor="t" anchorCtr="0">
            <a:spAutoFit/>
          </a:bodyPr>
          <a:lstStyle/>
          <a:p>
            <a:pPr algn="ctr">
              <a:buClr>
                <a:srgbClr val="0E256A"/>
              </a:buClr>
              <a:buSzPts val="900"/>
            </a:pPr>
            <a:r>
              <a:rPr lang="en" sz="900" dirty="0">
                <a:solidFill>
                  <a:schemeClr val="accent3">
                    <a:lumMod val="75000"/>
                  </a:schemeClr>
                </a:solidFill>
                <a:latin typeface="Libre Franklin Black"/>
                <a:ea typeface="Libre Franklin Black"/>
                <a:cs typeface="Libre Franklin Black"/>
                <a:sym typeface="Libre Franklin Black"/>
              </a:rPr>
              <a:t>PREVENT</a:t>
            </a:r>
            <a:endParaRPr sz="1400" dirty="0">
              <a:solidFill>
                <a:schemeClr val="accent3">
                  <a:lumMod val="75000"/>
                </a:schemeClr>
              </a:solidFill>
              <a:latin typeface="Arial"/>
              <a:ea typeface="Arial"/>
              <a:cs typeface="Arial"/>
              <a:sym typeface="Arial"/>
            </a:endParaRPr>
          </a:p>
        </p:txBody>
      </p:sp>
      <p:sp>
        <p:nvSpPr>
          <p:cNvPr id="6" name="Google Shape;440;p32">
            <a:extLst>
              <a:ext uri="{FF2B5EF4-FFF2-40B4-BE49-F238E27FC236}">
                <a16:creationId xmlns:a16="http://schemas.microsoft.com/office/drawing/2014/main" id="{D7AE981A-592C-44B5-E3E4-E59025D5AE7B}"/>
              </a:ext>
            </a:extLst>
          </p:cNvPr>
          <p:cNvSpPr txBox="1"/>
          <p:nvPr/>
        </p:nvSpPr>
        <p:spPr>
          <a:xfrm flipH="1">
            <a:off x="5517193" y="3633775"/>
            <a:ext cx="866400" cy="230700"/>
          </a:xfrm>
          <a:prstGeom prst="rect">
            <a:avLst/>
          </a:prstGeom>
          <a:noFill/>
          <a:ln>
            <a:noFill/>
          </a:ln>
        </p:spPr>
        <p:txBody>
          <a:bodyPr spcFirstLastPara="1" wrap="square" lIns="91425" tIns="45700" rIns="91425" bIns="45700" anchor="t" anchorCtr="0">
            <a:spAutoFit/>
          </a:bodyPr>
          <a:lstStyle/>
          <a:p>
            <a:pPr algn="ctr">
              <a:buClr>
                <a:srgbClr val="D44106"/>
              </a:buClr>
              <a:buSzPts val="900"/>
            </a:pPr>
            <a:r>
              <a:rPr lang="en" sz="900" dirty="0">
                <a:solidFill>
                  <a:schemeClr val="accent3">
                    <a:lumMod val="75000"/>
                  </a:schemeClr>
                </a:solidFill>
                <a:latin typeface="Libre Franklin Black"/>
                <a:ea typeface="Libre Franklin Black"/>
                <a:cs typeface="Libre Franklin Black"/>
                <a:sym typeface="Libre Franklin Black"/>
              </a:rPr>
              <a:t>SUSTAIN</a:t>
            </a:r>
            <a:endParaRPr sz="1400" dirty="0">
              <a:solidFill>
                <a:schemeClr val="accent3">
                  <a:lumMod val="75000"/>
                </a:schemeClr>
              </a:solidFill>
              <a:latin typeface="Arial"/>
              <a:ea typeface="Arial"/>
              <a:cs typeface="Arial"/>
              <a:sym typeface="Arial"/>
            </a:endParaRPr>
          </a:p>
        </p:txBody>
      </p:sp>
      <p:cxnSp>
        <p:nvCxnSpPr>
          <p:cNvPr id="7" name="Straight Connector 6">
            <a:extLst>
              <a:ext uri="{FF2B5EF4-FFF2-40B4-BE49-F238E27FC236}">
                <a16:creationId xmlns:a16="http://schemas.microsoft.com/office/drawing/2014/main" id="{F614F1BB-9238-4984-A21D-C0C95474041E}"/>
              </a:ext>
              <a:ext uri="{C183D7F6-B498-43B3-948B-1728B52AA6E4}">
                <adec:decorative xmlns:adec="http://schemas.microsoft.com/office/drawing/2017/decorative" val="1"/>
              </a:ext>
            </a:extLst>
          </p:cNvPr>
          <p:cNvCxnSpPr>
            <a:cxnSpLocks/>
          </p:cNvCxnSpPr>
          <p:nvPr/>
        </p:nvCxnSpPr>
        <p:spPr>
          <a:xfrm>
            <a:off x="6335453" y="1665244"/>
            <a:ext cx="2490063" cy="0"/>
          </a:xfrm>
          <a:prstGeom prst="line">
            <a:avLst/>
          </a:prstGeom>
          <a:ln w="12700">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4F6DD98-E3BA-302E-307F-A167F31F0F3B}"/>
              </a:ext>
              <a:ext uri="{C183D7F6-B498-43B3-948B-1728B52AA6E4}">
                <adec:decorative xmlns:adec="http://schemas.microsoft.com/office/drawing/2017/decorative" val="1"/>
              </a:ext>
            </a:extLst>
          </p:cNvPr>
          <p:cNvCxnSpPr>
            <a:cxnSpLocks/>
          </p:cNvCxnSpPr>
          <p:nvPr/>
        </p:nvCxnSpPr>
        <p:spPr>
          <a:xfrm>
            <a:off x="6383593" y="3258526"/>
            <a:ext cx="2490063" cy="0"/>
          </a:xfrm>
          <a:prstGeom prst="line">
            <a:avLst/>
          </a:prstGeom>
          <a:ln w="12700">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99323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A24C4312-DEF9-88C8-BF22-8CB76D951850}"/>
              </a:ext>
            </a:extLst>
          </p:cNvPr>
          <p:cNvSpPr>
            <a:spLocks noGrp="1"/>
          </p:cNvSpPr>
          <p:nvPr>
            <p:ph type="title" idx="4294967295"/>
          </p:nvPr>
        </p:nvSpPr>
        <p:spPr>
          <a:xfrm>
            <a:off x="8353425" y="4948238"/>
            <a:ext cx="638175" cy="18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600"/>
                </a:spcAft>
                <a:buClrTx/>
                <a:buSzTx/>
                <a:buFontTx/>
                <a:buNone/>
                <a:tabLst/>
                <a:defRPr/>
              </a:pPr>
              <a:t>27</a:t>
            </a:fld>
            <a:endParaRPr kumimoji="0" lang="en-US" sz="600" b="0" i="0" u="none" strike="noStrike" kern="1200" cap="none" spc="0" normalizeH="0" baseline="0" noProof="0" dirty="0">
              <a:ln>
                <a:noFill/>
              </a:ln>
              <a:solidFill>
                <a:srgbClr val="6C6463"/>
              </a:solidFill>
              <a:effectLst/>
              <a:uLnTx/>
              <a:uFillTx/>
              <a:latin typeface="Gill Sans MT"/>
              <a:ea typeface="+mn-ea"/>
              <a:cs typeface="Gill Sans MT"/>
            </a:endParaRPr>
          </a:p>
        </p:txBody>
      </p:sp>
      <p:graphicFrame>
        <p:nvGraphicFramePr>
          <p:cNvPr id="9" name="Table 8">
            <a:extLst>
              <a:ext uri="{FF2B5EF4-FFF2-40B4-BE49-F238E27FC236}">
                <a16:creationId xmlns:a16="http://schemas.microsoft.com/office/drawing/2014/main" id="{156FC16E-3B91-7D20-A50C-78786B6472AF}"/>
              </a:ext>
            </a:extLst>
          </p:cNvPr>
          <p:cNvGraphicFramePr>
            <a:graphicFrameLocks noGrp="1"/>
          </p:cNvGraphicFramePr>
          <p:nvPr>
            <p:extLst>
              <p:ext uri="{D42A27DB-BD31-4B8C-83A1-F6EECF244321}">
                <p14:modId xmlns:p14="http://schemas.microsoft.com/office/powerpoint/2010/main" val="864824798"/>
              </p:ext>
            </p:extLst>
          </p:nvPr>
        </p:nvGraphicFramePr>
        <p:xfrm>
          <a:off x="88233" y="516296"/>
          <a:ext cx="8967534" cy="4377752"/>
        </p:xfrm>
        <a:graphic>
          <a:graphicData uri="http://schemas.openxmlformats.org/drawingml/2006/table">
            <a:tbl>
              <a:tblPr firstRow="1" bandRow="1">
                <a:tableStyleId>{5C22544A-7EE6-4342-B048-85BDC9FD1C3A}</a:tableStyleId>
              </a:tblPr>
              <a:tblGrid>
                <a:gridCol w="859067">
                  <a:extLst>
                    <a:ext uri="{9D8B030D-6E8A-4147-A177-3AD203B41FA5}">
                      <a16:colId xmlns:a16="http://schemas.microsoft.com/office/drawing/2014/main" val="2619902928"/>
                    </a:ext>
                  </a:extLst>
                </a:gridCol>
                <a:gridCol w="1158227">
                  <a:extLst>
                    <a:ext uri="{9D8B030D-6E8A-4147-A177-3AD203B41FA5}">
                      <a16:colId xmlns:a16="http://schemas.microsoft.com/office/drawing/2014/main" val="1186907187"/>
                    </a:ext>
                  </a:extLst>
                </a:gridCol>
                <a:gridCol w="3198860">
                  <a:extLst>
                    <a:ext uri="{9D8B030D-6E8A-4147-A177-3AD203B41FA5}">
                      <a16:colId xmlns:a16="http://schemas.microsoft.com/office/drawing/2014/main" val="23414078"/>
                    </a:ext>
                  </a:extLst>
                </a:gridCol>
                <a:gridCol w="1100747">
                  <a:extLst>
                    <a:ext uri="{9D8B030D-6E8A-4147-A177-3AD203B41FA5}">
                      <a16:colId xmlns:a16="http://schemas.microsoft.com/office/drawing/2014/main" val="3700225451"/>
                    </a:ext>
                  </a:extLst>
                </a:gridCol>
                <a:gridCol w="927821">
                  <a:extLst>
                    <a:ext uri="{9D8B030D-6E8A-4147-A177-3AD203B41FA5}">
                      <a16:colId xmlns:a16="http://schemas.microsoft.com/office/drawing/2014/main" val="3290239786"/>
                    </a:ext>
                  </a:extLst>
                </a:gridCol>
                <a:gridCol w="958789">
                  <a:extLst>
                    <a:ext uri="{9D8B030D-6E8A-4147-A177-3AD203B41FA5}">
                      <a16:colId xmlns:a16="http://schemas.microsoft.com/office/drawing/2014/main" val="4202027118"/>
                    </a:ext>
                  </a:extLst>
                </a:gridCol>
                <a:gridCol w="764023">
                  <a:extLst>
                    <a:ext uri="{9D8B030D-6E8A-4147-A177-3AD203B41FA5}">
                      <a16:colId xmlns:a16="http://schemas.microsoft.com/office/drawing/2014/main" val="4194806955"/>
                    </a:ext>
                  </a:extLst>
                </a:gridCol>
              </a:tblGrid>
              <a:tr h="410378">
                <a:tc>
                  <a:txBody>
                    <a:bodyPr/>
                    <a:lstStyle/>
                    <a:p>
                      <a:pPr algn="ctr"/>
                      <a:r>
                        <a:rPr lang="en-US" sz="850" b="1" dirty="0">
                          <a:solidFill>
                            <a:schemeClr val="tx1"/>
                          </a:solidFill>
                          <a:latin typeface="+mj-lt"/>
                        </a:rPr>
                        <a:t>Indicator short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Indicator Name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50" b="1" dirty="0">
                          <a:solidFill>
                            <a:schemeClr val="tx1"/>
                          </a:solidFill>
                          <a:latin typeface="+mj-lt"/>
                        </a:rPr>
                        <a:t>Definition</a:t>
                      </a:r>
                    </a:p>
                    <a:p>
                      <a:pPr algn="ctr"/>
                      <a:endParaRPr lang="en-US" sz="850" b="1"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Numerator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Denominator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Disaggregation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WHO variables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27484274"/>
                  </a:ext>
                </a:extLst>
              </a:tr>
              <a:tr h="2707278">
                <a:tc>
                  <a:txBody>
                    <a:bodyPr/>
                    <a:lstStyle/>
                    <a:p>
                      <a:pPr algn="ctr" fontAlgn="t"/>
                      <a:r>
                        <a:rPr lang="en-US" sz="850" b="1" i="0" u="none" strike="noStrike" dirty="0">
                          <a:solidFill>
                            <a:srgbClr val="000000"/>
                          </a:solidFill>
                          <a:effectLst/>
                          <a:latin typeface="+mj-lt"/>
                        </a:rPr>
                        <a:t>DT_SCRN</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highlight>
                            <a:srgbClr val="FFFFFF"/>
                          </a:highlight>
                          <a:latin typeface="+mj-lt"/>
                        </a:rPr>
                        <a:t>Number of people screened for TB</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The number of people who are screened for signs or symptoms of active TB disease either by verbal screening or other methods including CXR.</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“Screening” is defined as verbal screening for signs and symptoms of TB which identifies persons who are symptomatic, or radiologic screening using CXR and further referral for clinical evaluation and/or diagnostic testing. Screening may also include assessment for TB infection combined with or without testing by TST or IGRA.</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Number of people with presumptive TB identified during the reporting period.</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Presumptive TB: People who screened positive for any signs or symptoms of TB are considered to have suspected TB disease and are said to have presumptive TB; these people should receive diagnostic testing with WHO-recommended rapid diagnostics (WRD).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000000"/>
                          </a:solidFill>
                          <a:effectLst/>
                          <a:latin typeface="+mj-lt"/>
                        </a:rPr>
                        <a:t>Number of people screened for TB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000000"/>
                          </a:solidFill>
                          <a:effectLst/>
                          <a:latin typeface="+mj-lt"/>
                        </a:rPr>
                        <a:t>Age (0–4, 5–14, 15+), sex, screening method (symptoms only, CXR), location of screening (health facility, community)</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7485884"/>
                  </a:ext>
                </a:extLst>
              </a:tr>
              <a:tr h="1260096">
                <a:tc>
                  <a:txBody>
                    <a:bodyPr/>
                    <a:lstStyle/>
                    <a:p>
                      <a:pPr algn="ctr" fontAlgn="t"/>
                      <a:r>
                        <a:rPr lang="en-US" sz="850" b="1" i="0" u="none" strike="noStrike" dirty="0">
                          <a:solidFill>
                            <a:srgbClr val="000000"/>
                          </a:solidFill>
                          <a:effectLst/>
                          <a:latin typeface="+mj-lt"/>
                        </a:rPr>
                        <a:t>DT_PRES</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highlight>
                            <a:srgbClr val="FFFFFF"/>
                          </a:highlight>
                          <a:latin typeface="+mj-lt"/>
                        </a:rPr>
                        <a:t>Number of people with presumptive TB</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presumptive TB identified during the reporting period.</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Presumptive TB: People who screened positive for any signs or symptoms of TB are considered to have suspected TB disease and are said to have presumptive TB; these people should receive diagnostic testing with WHO-recommended rapid diagnostics (WRD).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presumptive TB identified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Age (0–4, 5–14, 15+), sex</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4992140"/>
                  </a:ext>
                </a:extLst>
              </a:tr>
            </a:tbl>
          </a:graphicData>
        </a:graphic>
      </p:graphicFrame>
      <p:grpSp>
        <p:nvGrpSpPr>
          <p:cNvPr id="14" name="Group 13">
            <a:extLst>
              <a:ext uri="{FF2B5EF4-FFF2-40B4-BE49-F238E27FC236}">
                <a16:creationId xmlns:a16="http://schemas.microsoft.com/office/drawing/2014/main" id="{C8074115-4BFF-8D32-18D2-3E006D3FC12F}"/>
              </a:ext>
              <a:ext uri="{C183D7F6-B498-43B3-948B-1728B52AA6E4}">
                <adec:decorative xmlns:adec="http://schemas.microsoft.com/office/drawing/2017/decorative" val="1"/>
              </a:ext>
            </a:extLst>
          </p:cNvPr>
          <p:cNvGrpSpPr/>
          <p:nvPr/>
        </p:nvGrpSpPr>
        <p:grpSpPr>
          <a:xfrm>
            <a:off x="164360" y="68011"/>
            <a:ext cx="1287414" cy="380647"/>
            <a:chOff x="164360" y="68011"/>
            <a:chExt cx="1287414" cy="380647"/>
          </a:xfrm>
        </p:grpSpPr>
        <p:pic>
          <p:nvPicPr>
            <p:cNvPr id="16" name="Google Shape;533;p34">
              <a:extLst>
                <a:ext uri="{FF2B5EF4-FFF2-40B4-BE49-F238E27FC236}">
                  <a16:creationId xmlns:a16="http://schemas.microsoft.com/office/drawing/2014/main" id="{3AE91F0C-7C05-6C6D-7EFD-6ED4E438143D}"/>
                </a:ext>
              </a:extLst>
            </p:cNvPr>
            <p:cNvPicPr preferRelativeResize="0"/>
            <p:nvPr/>
          </p:nvPicPr>
          <p:blipFill rotWithShape="1">
            <a:blip r:embed="rId4">
              <a:alphaModFix/>
            </a:blip>
            <a:srcRect l="8376" t="11384" r="5535" b="9225"/>
            <a:stretch/>
          </p:blipFill>
          <p:spPr>
            <a:xfrm>
              <a:off x="164360" y="68011"/>
              <a:ext cx="380647" cy="380647"/>
            </a:xfrm>
            <a:prstGeom prst="ellipse">
              <a:avLst/>
            </a:prstGeom>
            <a:noFill/>
            <a:ln w="12700" cap="flat" cmpd="sng">
              <a:solidFill>
                <a:schemeClr val="accent3">
                  <a:lumMod val="75000"/>
                </a:schemeClr>
              </a:solidFill>
              <a:prstDash val="solid"/>
              <a:round/>
              <a:headEnd type="none" w="sm" len="sm"/>
              <a:tailEnd type="none" w="sm" len="sm"/>
            </a:ln>
          </p:spPr>
        </p:pic>
        <p:sp>
          <p:nvSpPr>
            <p:cNvPr id="17" name="TextBox 16">
              <a:extLst>
                <a:ext uri="{FF2B5EF4-FFF2-40B4-BE49-F238E27FC236}">
                  <a16:creationId xmlns:a16="http://schemas.microsoft.com/office/drawing/2014/main" id="{303FE62D-6E4D-9449-097D-EAA900A18178}"/>
                </a:ext>
              </a:extLst>
            </p:cNvPr>
            <p:cNvSpPr txBox="1"/>
            <p:nvPr/>
          </p:nvSpPr>
          <p:spPr>
            <a:xfrm>
              <a:off x="545008" y="127529"/>
              <a:ext cx="906766" cy="261610"/>
            </a:xfrm>
            <a:prstGeom prst="rect">
              <a:avLst/>
            </a:prstGeom>
            <a:noFill/>
          </p:spPr>
          <p:txBody>
            <a:bodyPr wrap="square" rtlCol="0">
              <a:spAutoFit/>
            </a:bodyPr>
            <a:lstStyle/>
            <a:p>
              <a:r>
                <a:rPr lang="en-US" sz="1100" b="1" dirty="0">
                  <a:solidFill>
                    <a:schemeClr val="bg1"/>
                  </a:solidFill>
                </a:rPr>
                <a:t>REACH</a:t>
              </a:r>
            </a:p>
          </p:txBody>
        </p:sp>
      </p:grpSp>
    </p:spTree>
    <p:custDataLst>
      <p:tags r:id="rId1"/>
    </p:custDataLst>
    <p:extLst>
      <p:ext uri="{BB962C8B-B14F-4D97-AF65-F5344CB8AC3E}">
        <p14:creationId xmlns:p14="http://schemas.microsoft.com/office/powerpoint/2010/main" val="282740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A24C4312-DEF9-88C8-BF22-8CB76D951850}"/>
              </a:ext>
            </a:extLst>
          </p:cNvPr>
          <p:cNvSpPr>
            <a:spLocks noGrp="1"/>
          </p:cNvSpPr>
          <p:nvPr>
            <p:ph type="title" idx="4294967295"/>
          </p:nvPr>
        </p:nvSpPr>
        <p:spPr>
          <a:xfrm>
            <a:off x="8353425" y="4948238"/>
            <a:ext cx="638175" cy="18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600"/>
                </a:spcAft>
                <a:buClrTx/>
                <a:buSzTx/>
                <a:buFontTx/>
                <a:buNone/>
                <a:tabLst/>
                <a:defRPr/>
              </a:pPr>
              <a:t>28</a:t>
            </a:fld>
            <a:endParaRPr kumimoji="0" lang="en-US" sz="600" b="0" i="0" u="none" strike="noStrike" kern="1200" cap="none" spc="0" normalizeH="0" baseline="0" noProof="0" dirty="0">
              <a:ln>
                <a:noFill/>
              </a:ln>
              <a:solidFill>
                <a:srgbClr val="6C6463"/>
              </a:solidFill>
              <a:effectLst/>
              <a:uLnTx/>
              <a:uFillTx/>
              <a:latin typeface="Gill Sans MT"/>
              <a:ea typeface="+mn-ea"/>
              <a:cs typeface="Gill Sans MT"/>
            </a:endParaRPr>
          </a:p>
        </p:txBody>
      </p:sp>
      <p:graphicFrame>
        <p:nvGraphicFramePr>
          <p:cNvPr id="9" name="Table 8">
            <a:extLst>
              <a:ext uri="{FF2B5EF4-FFF2-40B4-BE49-F238E27FC236}">
                <a16:creationId xmlns:a16="http://schemas.microsoft.com/office/drawing/2014/main" id="{156FC16E-3B91-7D20-A50C-78786B6472AF}"/>
              </a:ext>
            </a:extLst>
          </p:cNvPr>
          <p:cNvGraphicFramePr>
            <a:graphicFrameLocks noGrp="1"/>
          </p:cNvGraphicFramePr>
          <p:nvPr>
            <p:extLst>
              <p:ext uri="{D42A27DB-BD31-4B8C-83A1-F6EECF244321}">
                <p14:modId xmlns:p14="http://schemas.microsoft.com/office/powerpoint/2010/main" val="1264601128"/>
              </p:ext>
            </p:extLst>
          </p:nvPr>
        </p:nvGraphicFramePr>
        <p:xfrm>
          <a:off x="88233" y="560914"/>
          <a:ext cx="8967534" cy="4461787"/>
        </p:xfrm>
        <a:graphic>
          <a:graphicData uri="http://schemas.openxmlformats.org/drawingml/2006/table">
            <a:tbl>
              <a:tblPr firstRow="1" bandRow="1">
                <a:tableStyleId>{5C22544A-7EE6-4342-B048-85BDC9FD1C3A}</a:tableStyleId>
              </a:tblPr>
              <a:tblGrid>
                <a:gridCol w="859067">
                  <a:extLst>
                    <a:ext uri="{9D8B030D-6E8A-4147-A177-3AD203B41FA5}">
                      <a16:colId xmlns:a16="http://schemas.microsoft.com/office/drawing/2014/main" val="2619902928"/>
                    </a:ext>
                  </a:extLst>
                </a:gridCol>
                <a:gridCol w="1158227">
                  <a:extLst>
                    <a:ext uri="{9D8B030D-6E8A-4147-A177-3AD203B41FA5}">
                      <a16:colId xmlns:a16="http://schemas.microsoft.com/office/drawing/2014/main" val="1186907187"/>
                    </a:ext>
                  </a:extLst>
                </a:gridCol>
                <a:gridCol w="3198860">
                  <a:extLst>
                    <a:ext uri="{9D8B030D-6E8A-4147-A177-3AD203B41FA5}">
                      <a16:colId xmlns:a16="http://schemas.microsoft.com/office/drawing/2014/main" val="23414078"/>
                    </a:ext>
                  </a:extLst>
                </a:gridCol>
                <a:gridCol w="1100747">
                  <a:extLst>
                    <a:ext uri="{9D8B030D-6E8A-4147-A177-3AD203B41FA5}">
                      <a16:colId xmlns:a16="http://schemas.microsoft.com/office/drawing/2014/main" val="3700225451"/>
                    </a:ext>
                  </a:extLst>
                </a:gridCol>
                <a:gridCol w="963332">
                  <a:extLst>
                    <a:ext uri="{9D8B030D-6E8A-4147-A177-3AD203B41FA5}">
                      <a16:colId xmlns:a16="http://schemas.microsoft.com/office/drawing/2014/main" val="3290239786"/>
                    </a:ext>
                  </a:extLst>
                </a:gridCol>
                <a:gridCol w="875059">
                  <a:extLst>
                    <a:ext uri="{9D8B030D-6E8A-4147-A177-3AD203B41FA5}">
                      <a16:colId xmlns:a16="http://schemas.microsoft.com/office/drawing/2014/main" val="4202027118"/>
                    </a:ext>
                  </a:extLst>
                </a:gridCol>
                <a:gridCol w="812242">
                  <a:extLst>
                    <a:ext uri="{9D8B030D-6E8A-4147-A177-3AD203B41FA5}">
                      <a16:colId xmlns:a16="http://schemas.microsoft.com/office/drawing/2014/main" val="4194806955"/>
                    </a:ext>
                  </a:extLst>
                </a:gridCol>
              </a:tblGrid>
              <a:tr h="422406">
                <a:tc>
                  <a:txBody>
                    <a:bodyPr/>
                    <a:lstStyle/>
                    <a:p>
                      <a:pPr algn="ctr"/>
                      <a:r>
                        <a:rPr lang="en-US" sz="850" b="1" dirty="0">
                          <a:solidFill>
                            <a:schemeClr val="tx1"/>
                          </a:solidFill>
                          <a:latin typeface="+mj-lt"/>
                        </a:rPr>
                        <a:t>Indicator short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Indicator Name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50" b="1" dirty="0">
                          <a:solidFill>
                            <a:schemeClr val="tx1"/>
                          </a:solidFill>
                          <a:latin typeface="+mj-lt"/>
                        </a:rPr>
                        <a:t>Definition</a:t>
                      </a:r>
                    </a:p>
                    <a:p>
                      <a:pPr algn="ctr"/>
                      <a:endParaRPr lang="en-US" sz="850" b="1"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Numerator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Denominator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Disaggregation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WHO variables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27484274"/>
                  </a:ext>
                </a:extLst>
              </a:tr>
              <a:tr h="2097854">
                <a:tc>
                  <a:txBody>
                    <a:bodyPr/>
                    <a:lstStyle/>
                    <a:p>
                      <a:pPr algn="ctr" fontAlgn="t"/>
                      <a:r>
                        <a:rPr lang="en-US" sz="850" b="1" i="0" u="none" strike="noStrike" dirty="0">
                          <a:solidFill>
                            <a:srgbClr val="000000"/>
                          </a:solidFill>
                          <a:effectLst/>
                          <a:latin typeface="+mj-lt"/>
                        </a:rPr>
                        <a:t>DT_TST</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presumptive TB who received diagnostic testing</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presumptive TB who received diagnostic testing to confirm or exclude active TB disease during the reporting period.</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Diagnostic testing for active TB disease includes smear, culture, and WHO-recommended rapid diagnostics (WRD): </a:t>
                      </a:r>
                      <a:r>
                        <a:rPr lang="en-US" sz="850" b="0" i="0" u="none" strike="noStrike" dirty="0" err="1">
                          <a:solidFill>
                            <a:srgbClr val="222222"/>
                          </a:solidFill>
                          <a:effectLst/>
                          <a:latin typeface="+mj-lt"/>
                        </a:rPr>
                        <a:t>FluoroType</a:t>
                      </a:r>
                      <a:r>
                        <a:rPr lang="en-US" sz="850" b="0" i="0" u="none" strike="noStrike" dirty="0">
                          <a:solidFill>
                            <a:srgbClr val="222222"/>
                          </a:solidFill>
                          <a:effectLst/>
                          <a:latin typeface="+mj-lt"/>
                        </a:rPr>
                        <a:t>® MTBDR (Hain), </a:t>
                      </a:r>
                      <a:r>
                        <a:rPr lang="en-US" sz="850" b="0" i="0" u="none" strike="noStrike" dirty="0" err="1">
                          <a:solidFill>
                            <a:srgbClr val="222222"/>
                          </a:solidFill>
                          <a:effectLst/>
                          <a:latin typeface="+mj-lt"/>
                        </a:rPr>
                        <a:t>Loopamp</a:t>
                      </a:r>
                      <a:r>
                        <a:rPr lang="en-US" sz="850" b="0" i="0" u="none" strike="noStrike" dirty="0">
                          <a:solidFill>
                            <a:srgbClr val="222222"/>
                          </a:solidFill>
                          <a:effectLst/>
                          <a:latin typeface="+mj-lt"/>
                        </a:rPr>
                        <a:t>™ MTBC detection kit (TB-LAMP), </a:t>
                      </a:r>
                      <a:r>
                        <a:rPr lang="en-US" sz="850" b="0" i="0" u="none" strike="noStrike" dirty="0" err="1">
                          <a:solidFill>
                            <a:srgbClr val="222222"/>
                          </a:solidFill>
                          <a:effectLst/>
                          <a:latin typeface="+mj-lt"/>
                        </a:rPr>
                        <a:t>Xpert</a:t>
                      </a:r>
                      <a:r>
                        <a:rPr lang="en-US" sz="850" b="0" i="0" u="none" strike="noStrike" dirty="0">
                          <a:solidFill>
                            <a:srgbClr val="222222"/>
                          </a:solidFill>
                          <a:effectLst/>
                          <a:latin typeface="+mj-lt"/>
                        </a:rPr>
                        <a:t>® MTB/RIF, </a:t>
                      </a:r>
                      <a:r>
                        <a:rPr lang="en-US" sz="850" b="0" i="0" u="none" strike="noStrike" dirty="0" err="1">
                          <a:solidFill>
                            <a:srgbClr val="222222"/>
                          </a:solidFill>
                          <a:effectLst/>
                          <a:latin typeface="+mj-lt"/>
                        </a:rPr>
                        <a:t>Xpert</a:t>
                      </a:r>
                      <a:r>
                        <a:rPr lang="en-US" sz="850" b="0" i="0" u="none" strike="noStrike" dirty="0">
                          <a:solidFill>
                            <a:srgbClr val="222222"/>
                          </a:solidFill>
                          <a:effectLst/>
                          <a:latin typeface="+mj-lt"/>
                        </a:rPr>
                        <a:t>® MTB/RIF Ultra, </a:t>
                      </a:r>
                      <a:r>
                        <a:rPr lang="en-US" sz="850" b="0" i="0" u="none" strike="noStrike" dirty="0" err="1">
                          <a:solidFill>
                            <a:srgbClr val="222222"/>
                          </a:solidFill>
                          <a:effectLst/>
                          <a:latin typeface="+mj-lt"/>
                        </a:rPr>
                        <a:t>Truenat</a:t>
                      </a:r>
                      <a:r>
                        <a:rPr lang="en-US" sz="850" b="0" i="0" u="none" strike="noStrike" dirty="0">
                          <a:solidFill>
                            <a:srgbClr val="222222"/>
                          </a:solidFill>
                          <a:effectLst/>
                          <a:latin typeface="+mj-lt"/>
                        </a:rPr>
                        <a:t>® MTB or MTB Plus, </a:t>
                      </a:r>
                      <a:r>
                        <a:rPr lang="en-US" sz="850" b="0" i="0" u="none" strike="noStrike" dirty="0" err="1">
                          <a:solidFill>
                            <a:srgbClr val="222222"/>
                          </a:solidFill>
                          <a:effectLst/>
                          <a:latin typeface="+mj-lt"/>
                        </a:rPr>
                        <a:t>RealTime</a:t>
                      </a:r>
                      <a:r>
                        <a:rPr lang="en-US" sz="850" b="0" i="0" u="none" strike="noStrike" dirty="0">
                          <a:solidFill>
                            <a:srgbClr val="222222"/>
                          </a:solidFill>
                          <a:effectLst/>
                          <a:latin typeface="+mj-lt"/>
                        </a:rPr>
                        <a:t> MTB (Abbott), BD MAX™ MDR- TB, </a:t>
                      </a:r>
                      <a:r>
                        <a:rPr lang="en-US" sz="850" b="0" i="0" u="none" strike="noStrike" dirty="0" err="1">
                          <a:solidFill>
                            <a:srgbClr val="222222"/>
                          </a:solidFill>
                          <a:effectLst/>
                          <a:latin typeface="+mj-lt"/>
                        </a:rPr>
                        <a:t>cobas</a:t>
                      </a:r>
                      <a:r>
                        <a:rPr lang="en-US" sz="850" b="0" i="0" u="none" strike="noStrike" dirty="0">
                          <a:solidFill>
                            <a:srgbClr val="222222"/>
                          </a:solidFill>
                          <a:effectLst/>
                          <a:latin typeface="+mj-lt"/>
                        </a:rPr>
                        <a:t>® MTB (Roche), or LF-LAM.</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presumptive TB who were tested for TB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a:solidFill>
                            <a:srgbClr val="222222"/>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000000"/>
                          </a:solidFill>
                          <a:effectLst/>
                          <a:latin typeface="+mj-lt"/>
                        </a:rPr>
                        <a:t>Age (0–4, 5–14, 15+), sex, diagnostic test type</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7485884"/>
                  </a:ext>
                </a:extLst>
              </a:tr>
              <a:tr h="1941527">
                <a:tc>
                  <a:txBody>
                    <a:bodyPr/>
                    <a:lstStyle/>
                    <a:p>
                      <a:pPr algn="ctr" fontAlgn="t"/>
                      <a:r>
                        <a:rPr lang="en-US" sz="850" b="1" i="0" u="none" strike="noStrike" dirty="0">
                          <a:solidFill>
                            <a:srgbClr val="000000"/>
                          </a:solidFill>
                          <a:effectLst/>
                          <a:latin typeface="+mj-lt"/>
                        </a:rPr>
                        <a:t>DT_WRD</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presumptive TB who were tested with a rapid diagnostic test</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who screened positive with signs and symptoms of TB (i.e., presumptive TB) and who were tested with a rapid diagnostic test to confirm or exclude active TB disease during the reporting period.</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Rapid diagnostic testing for active TB disease includes WHO- recommended rapid diagnostics (WRD): </a:t>
                      </a:r>
                      <a:r>
                        <a:rPr lang="en-US" sz="850" b="0" i="0" u="none" strike="noStrike" dirty="0" err="1">
                          <a:solidFill>
                            <a:srgbClr val="222222"/>
                          </a:solidFill>
                          <a:effectLst/>
                          <a:latin typeface="+mj-lt"/>
                        </a:rPr>
                        <a:t>FluoroType</a:t>
                      </a:r>
                      <a:r>
                        <a:rPr lang="en-US" sz="850" b="0" i="0" u="none" strike="noStrike" dirty="0">
                          <a:solidFill>
                            <a:srgbClr val="222222"/>
                          </a:solidFill>
                          <a:effectLst/>
                          <a:latin typeface="+mj-lt"/>
                        </a:rPr>
                        <a:t>® MTBDR (Hain), </a:t>
                      </a:r>
                      <a:r>
                        <a:rPr lang="en-US" sz="850" b="0" i="0" u="none" strike="noStrike" dirty="0" err="1">
                          <a:solidFill>
                            <a:srgbClr val="222222"/>
                          </a:solidFill>
                          <a:effectLst/>
                          <a:latin typeface="+mj-lt"/>
                        </a:rPr>
                        <a:t>Loopamp</a:t>
                      </a:r>
                      <a:r>
                        <a:rPr lang="en-US" sz="850" b="0" i="0" u="none" strike="noStrike" dirty="0">
                          <a:solidFill>
                            <a:srgbClr val="222222"/>
                          </a:solidFill>
                          <a:effectLst/>
                          <a:latin typeface="+mj-lt"/>
                        </a:rPr>
                        <a:t>™ MTBC detection kit (TB-LAMP), </a:t>
                      </a:r>
                      <a:r>
                        <a:rPr lang="en-US" sz="850" b="0" i="0" u="none" strike="noStrike" dirty="0" err="1">
                          <a:solidFill>
                            <a:srgbClr val="222222"/>
                          </a:solidFill>
                          <a:effectLst/>
                          <a:latin typeface="+mj-lt"/>
                        </a:rPr>
                        <a:t>Xpert</a:t>
                      </a:r>
                      <a:r>
                        <a:rPr lang="en-US" sz="850" b="0" i="0" u="none" strike="noStrike" dirty="0">
                          <a:solidFill>
                            <a:srgbClr val="222222"/>
                          </a:solidFill>
                          <a:effectLst/>
                          <a:latin typeface="+mj-lt"/>
                        </a:rPr>
                        <a:t>® MTB/RIF, </a:t>
                      </a:r>
                      <a:r>
                        <a:rPr lang="en-US" sz="850" b="0" i="0" u="none" strike="noStrike" dirty="0" err="1">
                          <a:solidFill>
                            <a:srgbClr val="222222"/>
                          </a:solidFill>
                          <a:effectLst/>
                          <a:latin typeface="+mj-lt"/>
                        </a:rPr>
                        <a:t>Xpert</a:t>
                      </a:r>
                      <a:r>
                        <a:rPr lang="en-US" sz="850" b="0" i="0" u="none" strike="noStrike" dirty="0">
                          <a:solidFill>
                            <a:srgbClr val="222222"/>
                          </a:solidFill>
                          <a:effectLst/>
                          <a:latin typeface="+mj-lt"/>
                        </a:rPr>
                        <a:t>® MTB/RIF Ultra, </a:t>
                      </a:r>
                      <a:r>
                        <a:rPr lang="en-US" sz="850" b="0" i="0" u="none" strike="noStrike" dirty="0" err="1">
                          <a:solidFill>
                            <a:srgbClr val="222222"/>
                          </a:solidFill>
                          <a:effectLst/>
                          <a:latin typeface="+mj-lt"/>
                        </a:rPr>
                        <a:t>Truenat</a:t>
                      </a:r>
                      <a:r>
                        <a:rPr lang="en-US" sz="850" b="0" i="0" u="none" strike="noStrike" dirty="0">
                          <a:solidFill>
                            <a:srgbClr val="222222"/>
                          </a:solidFill>
                          <a:effectLst/>
                          <a:latin typeface="+mj-lt"/>
                        </a:rPr>
                        <a:t>® MTB or MTB Plus, </a:t>
                      </a:r>
                      <a:r>
                        <a:rPr lang="en-US" sz="850" b="0" i="0" u="none" strike="noStrike" dirty="0" err="1">
                          <a:solidFill>
                            <a:srgbClr val="222222"/>
                          </a:solidFill>
                          <a:effectLst/>
                          <a:latin typeface="+mj-lt"/>
                        </a:rPr>
                        <a:t>RealTime</a:t>
                      </a:r>
                      <a:r>
                        <a:rPr lang="en-US" sz="850" b="0" i="0" u="none" strike="noStrike" dirty="0">
                          <a:solidFill>
                            <a:srgbClr val="222222"/>
                          </a:solidFill>
                          <a:effectLst/>
                          <a:latin typeface="+mj-lt"/>
                        </a:rPr>
                        <a:t> MTB (Abbott), BD MAX™ MDR- TB, </a:t>
                      </a:r>
                      <a:r>
                        <a:rPr lang="en-US" sz="850" b="0" i="0" u="none" strike="noStrike" dirty="0" err="1">
                          <a:solidFill>
                            <a:srgbClr val="222222"/>
                          </a:solidFill>
                          <a:effectLst/>
                          <a:latin typeface="+mj-lt"/>
                        </a:rPr>
                        <a:t>cobas</a:t>
                      </a:r>
                      <a:r>
                        <a:rPr lang="en-US" sz="850" b="0" i="0" u="none" strike="noStrike" dirty="0">
                          <a:solidFill>
                            <a:srgbClr val="222222"/>
                          </a:solidFill>
                          <a:effectLst/>
                          <a:latin typeface="+mj-lt"/>
                        </a:rPr>
                        <a:t>® MTB (Roche), or LF-LAM.</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presumptive TB who were tested for TB with a WRD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Age (0–4, 5–14, 15+), sex, diagnostic test type</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4992140"/>
                  </a:ext>
                </a:extLst>
              </a:tr>
            </a:tbl>
          </a:graphicData>
        </a:graphic>
      </p:graphicFrame>
      <p:grpSp>
        <p:nvGrpSpPr>
          <p:cNvPr id="10" name="Group 9">
            <a:extLst>
              <a:ext uri="{FF2B5EF4-FFF2-40B4-BE49-F238E27FC236}">
                <a16:creationId xmlns:a16="http://schemas.microsoft.com/office/drawing/2014/main" id="{A24A2534-D2C6-21A1-0E90-36EB3F389590}"/>
              </a:ext>
              <a:ext uri="{C183D7F6-B498-43B3-948B-1728B52AA6E4}">
                <adec:decorative xmlns:adec="http://schemas.microsoft.com/office/drawing/2017/decorative" val="1"/>
              </a:ext>
            </a:extLst>
          </p:cNvPr>
          <p:cNvGrpSpPr/>
          <p:nvPr/>
        </p:nvGrpSpPr>
        <p:grpSpPr>
          <a:xfrm>
            <a:off x="164360" y="68011"/>
            <a:ext cx="1287414" cy="380647"/>
            <a:chOff x="164360" y="68011"/>
            <a:chExt cx="1287414" cy="380647"/>
          </a:xfrm>
        </p:grpSpPr>
        <p:pic>
          <p:nvPicPr>
            <p:cNvPr id="11" name="Google Shape;533;p34">
              <a:extLst>
                <a:ext uri="{FF2B5EF4-FFF2-40B4-BE49-F238E27FC236}">
                  <a16:creationId xmlns:a16="http://schemas.microsoft.com/office/drawing/2014/main" id="{64597D1E-A7CA-D1FA-1528-DB930A82A538}"/>
                </a:ext>
              </a:extLst>
            </p:cNvPr>
            <p:cNvPicPr preferRelativeResize="0"/>
            <p:nvPr/>
          </p:nvPicPr>
          <p:blipFill rotWithShape="1">
            <a:blip r:embed="rId4">
              <a:alphaModFix/>
            </a:blip>
            <a:srcRect l="8376" t="11384" r="5535" b="9225"/>
            <a:stretch/>
          </p:blipFill>
          <p:spPr>
            <a:xfrm>
              <a:off x="164360" y="68011"/>
              <a:ext cx="380647" cy="380647"/>
            </a:xfrm>
            <a:prstGeom prst="ellipse">
              <a:avLst/>
            </a:prstGeom>
            <a:noFill/>
            <a:ln w="12700" cap="flat" cmpd="sng">
              <a:solidFill>
                <a:schemeClr val="accent3">
                  <a:lumMod val="75000"/>
                </a:schemeClr>
              </a:solidFill>
              <a:prstDash val="solid"/>
              <a:round/>
              <a:headEnd type="none" w="sm" len="sm"/>
              <a:tailEnd type="none" w="sm" len="sm"/>
            </a:ln>
          </p:spPr>
        </p:pic>
        <p:sp>
          <p:nvSpPr>
            <p:cNvPr id="13" name="TextBox 12">
              <a:extLst>
                <a:ext uri="{FF2B5EF4-FFF2-40B4-BE49-F238E27FC236}">
                  <a16:creationId xmlns:a16="http://schemas.microsoft.com/office/drawing/2014/main" id="{F6682F4E-0684-0FF5-43DB-623E05A186A4}"/>
                </a:ext>
              </a:extLst>
            </p:cNvPr>
            <p:cNvSpPr txBox="1"/>
            <p:nvPr/>
          </p:nvSpPr>
          <p:spPr>
            <a:xfrm>
              <a:off x="545008" y="127529"/>
              <a:ext cx="906766" cy="261610"/>
            </a:xfrm>
            <a:prstGeom prst="rect">
              <a:avLst/>
            </a:prstGeom>
            <a:noFill/>
          </p:spPr>
          <p:txBody>
            <a:bodyPr wrap="square" rtlCol="0">
              <a:spAutoFit/>
            </a:bodyPr>
            <a:lstStyle/>
            <a:p>
              <a:r>
                <a:rPr lang="en-US" sz="1100" b="1" dirty="0">
                  <a:solidFill>
                    <a:schemeClr val="bg1"/>
                  </a:solidFill>
                </a:rPr>
                <a:t>REACH</a:t>
              </a:r>
            </a:p>
          </p:txBody>
        </p:sp>
      </p:grpSp>
    </p:spTree>
    <p:custDataLst>
      <p:tags r:id="rId1"/>
    </p:custDataLst>
    <p:extLst>
      <p:ext uri="{BB962C8B-B14F-4D97-AF65-F5344CB8AC3E}">
        <p14:creationId xmlns:p14="http://schemas.microsoft.com/office/powerpoint/2010/main" val="379722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A24C4312-DEF9-88C8-BF22-8CB76D951850}"/>
              </a:ext>
            </a:extLst>
          </p:cNvPr>
          <p:cNvSpPr>
            <a:spLocks noGrp="1"/>
          </p:cNvSpPr>
          <p:nvPr>
            <p:ph type="title" idx="4294967295"/>
          </p:nvPr>
        </p:nvSpPr>
        <p:spPr>
          <a:xfrm>
            <a:off x="8353425" y="4948238"/>
            <a:ext cx="638175" cy="18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600"/>
                </a:spcAft>
                <a:buClrTx/>
                <a:buSzTx/>
                <a:buFontTx/>
                <a:buNone/>
                <a:tabLst/>
                <a:defRPr/>
              </a:pPr>
              <a:t>29</a:t>
            </a:fld>
            <a:endParaRPr kumimoji="0" lang="en-US" sz="600" b="0" i="0" u="none" strike="noStrike" kern="1200" cap="none" spc="0" normalizeH="0" baseline="0" noProof="0" dirty="0">
              <a:ln>
                <a:noFill/>
              </a:ln>
              <a:solidFill>
                <a:srgbClr val="6C6463"/>
              </a:solidFill>
              <a:effectLst/>
              <a:uLnTx/>
              <a:uFillTx/>
              <a:latin typeface="Gill Sans MT"/>
              <a:ea typeface="+mn-ea"/>
              <a:cs typeface="Gill Sans MT"/>
            </a:endParaRPr>
          </a:p>
        </p:txBody>
      </p:sp>
      <p:graphicFrame>
        <p:nvGraphicFramePr>
          <p:cNvPr id="9" name="Table 8">
            <a:extLst>
              <a:ext uri="{FF2B5EF4-FFF2-40B4-BE49-F238E27FC236}">
                <a16:creationId xmlns:a16="http://schemas.microsoft.com/office/drawing/2014/main" id="{156FC16E-3B91-7D20-A50C-78786B6472AF}"/>
              </a:ext>
            </a:extLst>
          </p:cNvPr>
          <p:cNvGraphicFramePr>
            <a:graphicFrameLocks noGrp="1"/>
          </p:cNvGraphicFramePr>
          <p:nvPr>
            <p:extLst>
              <p:ext uri="{D42A27DB-BD31-4B8C-83A1-F6EECF244321}">
                <p14:modId xmlns:p14="http://schemas.microsoft.com/office/powerpoint/2010/main" val="2668156072"/>
              </p:ext>
            </p:extLst>
          </p:nvPr>
        </p:nvGraphicFramePr>
        <p:xfrm>
          <a:off x="88233" y="508176"/>
          <a:ext cx="8967534" cy="4033889"/>
        </p:xfrm>
        <a:graphic>
          <a:graphicData uri="http://schemas.openxmlformats.org/drawingml/2006/table">
            <a:tbl>
              <a:tblPr firstRow="1" bandRow="1">
                <a:tableStyleId>{5C22544A-7EE6-4342-B048-85BDC9FD1C3A}</a:tableStyleId>
              </a:tblPr>
              <a:tblGrid>
                <a:gridCol w="859067">
                  <a:extLst>
                    <a:ext uri="{9D8B030D-6E8A-4147-A177-3AD203B41FA5}">
                      <a16:colId xmlns:a16="http://schemas.microsoft.com/office/drawing/2014/main" val="2619902928"/>
                    </a:ext>
                  </a:extLst>
                </a:gridCol>
                <a:gridCol w="1089515">
                  <a:extLst>
                    <a:ext uri="{9D8B030D-6E8A-4147-A177-3AD203B41FA5}">
                      <a16:colId xmlns:a16="http://schemas.microsoft.com/office/drawing/2014/main" val="1186907187"/>
                    </a:ext>
                  </a:extLst>
                </a:gridCol>
                <a:gridCol w="3445251">
                  <a:extLst>
                    <a:ext uri="{9D8B030D-6E8A-4147-A177-3AD203B41FA5}">
                      <a16:colId xmlns:a16="http://schemas.microsoft.com/office/drawing/2014/main" val="23414078"/>
                    </a:ext>
                  </a:extLst>
                </a:gridCol>
                <a:gridCol w="1066078">
                  <a:extLst>
                    <a:ext uri="{9D8B030D-6E8A-4147-A177-3AD203B41FA5}">
                      <a16:colId xmlns:a16="http://schemas.microsoft.com/office/drawing/2014/main" val="3700225451"/>
                    </a:ext>
                  </a:extLst>
                </a:gridCol>
                <a:gridCol w="882466">
                  <a:extLst>
                    <a:ext uri="{9D8B030D-6E8A-4147-A177-3AD203B41FA5}">
                      <a16:colId xmlns:a16="http://schemas.microsoft.com/office/drawing/2014/main" val="3290239786"/>
                    </a:ext>
                  </a:extLst>
                </a:gridCol>
                <a:gridCol w="949910">
                  <a:extLst>
                    <a:ext uri="{9D8B030D-6E8A-4147-A177-3AD203B41FA5}">
                      <a16:colId xmlns:a16="http://schemas.microsoft.com/office/drawing/2014/main" val="4202027118"/>
                    </a:ext>
                  </a:extLst>
                </a:gridCol>
                <a:gridCol w="675247">
                  <a:extLst>
                    <a:ext uri="{9D8B030D-6E8A-4147-A177-3AD203B41FA5}">
                      <a16:colId xmlns:a16="http://schemas.microsoft.com/office/drawing/2014/main" val="4194806955"/>
                    </a:ext>
                  </a:extLst>
                </a:gridCol>
              </a:tblGrid>
              <a:tr h="272126">
                <a:tc>
                  <a:txBody>
                    <a:bodyPr/>
                    <a:lstStyle/>
                    <a:p>
                      <a:pPr algn="ctr"/>
                      <a:r>
                        <a:rPr lang="en-US" sz="850" b="1" dirty="0">
                          <a:solidFill>
                            <a:schemeClr val="tx1"/>
                          </a:solidFill>
                          <a:latin typeface="+mj-lt"/>
                        </a:rPr>
                        <a:t>Indicator short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Indicator Name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50" b="1" dirty="0">
                          <a:solidFill>
                            <a:schemeClr val="tx1"/>
                          </a:solidFill>
                          <a:latin typeface="+mj-lt"/>
                        </a:rPr>
                        <a:t>Definition</a:t>
                      </a:r>
                    </a:p>
                    <a:p>
                      <a:pPr algn="ctr"/>
                      <a:endParaRPr lang="en-US" sz="850" b="1"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Numerator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Denominator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Disaggregation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WHO variables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27484274"/>
                  </a:ext>
                </a:extLst>
              </a:tr>
              <a:tr h="1817717">
                <a:tc>
                  <a:txBody>
                    <a:bodyPr/>
                    <a:lstStyle/>
                    <a:p>
                      <a:pPr algn="ctr" fontAlgn="t"/>
                      <a:r>
                        <a:rPr lang="en-US" sz="850" b="1" i="0" u="none" strike="noStrike" dirty="0">
                          <a:solidFill>
                            <a:srgbClr val="000000"/>
                          </a:solidFill>
                          <a:effectLst/>
                          <a:latin typeface="+mj-lt"/>
                        </a:rPr>
                        <a:t>DT_CXR</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presumptive TB who received a chest X-ray (CXR)</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presumptive TB who had a chest X-ray (CXR) to rule out active TB disease during the reporting period.</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Note: CXR may also be used as a screening approach to rule out TB in high risk populations. These instances of CXR may also be included here.</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The number needed to screen (NNS) is the number of people that must be screened for symptoms of active TB disease to identify one person with TB during the reporting period.</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"Screening" is defined at a minimum as verbal screening for TB symptoms to identify people to be referred for further clinical evaluation or testing for TB disease. It may include mobile CXR, an increasingly important intervention in high TB burden settings.</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Calculation: Numerator/Denominator</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presumptive TB who had a CXR to rule out active TB disease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000000"/>
                          </a:solidFill>
                          <a:effectLst/>
                          <a:latin typeface="+mj-lt"/>
                        </a:rPr>
                        <a:t>Age (0–4, 5–14, 15+), sex</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7485884"/>
                  </a:ext>
                </a:extLst>
              </a:tr>
              <a:tr h="1735506">
                <a:tc>
                  <a:txBody>
                    <a:bodyPr/>
                    <a:lstStyle/>
                    <a:p>
                      <a:pPr algn="ctr" fontAlgn="t"/>
                      <a:r>
                        <a:rPr lang="en-US" sz="850" b="1" i="0" u="none" strike="noStrike" dirty="0">
                          <a:solidFill>
                            <a:srgbClr val="000000"/>
                          </a:solidFill>
                          <a:effectLst/>
                          <a:latin typeface="+mj-lt"/>
                        </a:rPr>
                        <a:t>NNS</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needed to screen</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The number needed to screen (NNS) is the number of people that must be screened for symptoms of active TB disease to identify one person with TB during the reporting period.</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“Screening” is defined at a minimum as verbal screening for TB symptoms to identify people to be referred for further clinical evaluation or testing for TB disease. It may include mobile CXR, an increasingly important intervention in high TB burden settings.</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Calculation: Numerator/Denominator</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screened for TB in a given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000000"/>
                          </a:solidFill>
                          <a:effectLst/>
                          <a:latin typeface="+mj-lt"/>
                        </a:rPr>
                        <a:t>Number of people diagnosed with TB in a given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000000"/>
                          </a:solidFill>
                          <a:effectLst/>
                          <a:latin typeface="+mj-lt"/>
                        </a:rPr>
                        <a:t>Age, sex, setting</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6195826"/>
                  </a:ext>
                </a:extLst>
              </a:tr>
            </a:tbl>
          </a:graphicData>
        </a:graphic>
      </p:graphicFrame>
      <p:grpSp>
        <p:nvGrpSpPr>
          <p:cNvPr id="7" name="Group 6">
            <a:extLst>
              <a:ext uri="{FF2B5EF4-FFF2-40B4-BE49-F238E27FC236}">
                <a16:creationId xmlns:a16="http://schemas.microsoft.com/office/drawing/2014/main" id="{B445F008-6682-5EB6-7D98-BB0E4F5E9E42}"/>
              </a:ext>
              <a:ext uri="{C183D7F6-B498-43B3-948B-1728B52AA6E4}">
                <adec:decorative xmlns:adec="http://schemas.microsoft.com/office/drawing/2017/decorative" val="1"/>
              </a:ext>
            </a:extLst>
          </p:cNvPr>
          <p:cNvGrpSpPr/>
          <p:nvPr/>
        </p:nvGrpSpPr>
        <p:grpSpPr>
          <a:xfrm>
            <a:off x="164360" y="68011"/>
            <a:ext cx="1287414" cy="380647"/>
            <a:chOff x="164360" y="68011"/>
            <a:chExt cx="1287414" cy="380647"/>
          </a:xfrm>
        </p:grpSpPr>
        <p:pic>
          <p:nvPicPr>
            <p:cNvPr id="8" name="Google Shape;533;p34">
              <a:extLst>
                <a:ext uri="{FF2B5EF4-FFF2-40B4-BE49-F238E27FC236}">
                  <a16:creationId xmlns:a16="http://schemas.microsoft.com/office/drawing/2014/main" id="{B7C7790F-DDE5-37B0-AA9F-544EA6547EF6}"/>
                </a:ext>
              </a:extLst>
            </p:cNvPr>
            <p:cNvPicPr preferRelativeResize="0"/>
            <p:nvPr/>
          </p:nvPicPr>
          <p:blipFill rotWithShape="1">
            <a:blip r:embed="rId4">
              <a:alphaModFix/>
            </a:blip>
            <a:srcRect l="8376" t="11384" r="5535" b="9225"/>
            <a:stretch/>
          </p:blipFill>
          <p:spPr>
            <a:xfrm>
              <a:off x="164360" y="68011"/>
              <a:ext cx="380647" cy="380647"/>
            </a:xfrm>
            <a:prstGeom prst="ellipse">
              <a:avLst/>
            </a:prstGeom>
            <a:noFill/>
            <a:ln w="12700" cap="flat" cmpd="sng">
              <a:solidFill>
                <a:schemeClr val="accent3">
                  <a:lumMod val="75000"/>
                </a:schemeClr>
              </a:solidFill>
              <a:prstDash val="solid"/>
              <a:round/>
              <a:headEnd type="none" w="sm" len="sm"/>
              <a:tailEnd type="none" w="sm" len="sm"/>
            </a:ln>
          </p:spPr>
        </p:pic>
        <p:sp>
          <p:nvSpPr>
            <p:cNvPr id="13" name="TextBox 12">
              <a:extLst>
                <a:ext uri="{FF2B5EF4-FFF2-40B4-BE49-F238E27FC236}">
                  <a16:creationId xmlns:a16="http://schemas.microsoft.com/office/drawing/2014/main" id="{7D5588ED-0E77-CAC6-0452-85D700BFADAA}"/>
                </a:ext>
              </a:extLst>
            </p:cNvPr>
            <p:cNvSpPr txBox="1"/>
            <p:nvPr/>
          </p:nvSpPr>
          <p:spPr>
            <a:xfrm>
              <a:off x="545008" y="127529"/>
              <a:ext cx="906766" cy="261610"/>
            </a:xfrm>
            <a:prstGeom prst="rect">
              <a:avLst/>
            </a:prstGeom>
            <a:noFill/>
          </p:spPr>
          <p:txBody>
            <a:bodyPr wrap="square" rtlCol="0">
              <a:spAutoFit/>
            </a:bodyPr>
            <a:lstStyle/>
            <a:p>
              <a:r>
                <a:rPr lang="en-US" sz="1100" b="1" dirty="0">
                  <a:solidFill>
                    <a:schemeClr val="bg1"/>
                  </a:solidFill>
                </a:rPr>
                <a:t>REACH</a:t>
              </a:r>
            </a:p>
          </p:txBody>
        </p:sp>
      </p:grpSp>
    </p:spTree>
    <p:custDataLst>
      <p:tags r:id="rId1"/>
    </p:custDataLst>
    <p:extLst>
      <p:ext uri="{BB962C8B-B14F-4D97-AF65-F5344CB8AC3E}">
        <p14:creationId xmlns:p14="http://schemas.microsoft.com/office/powerpoint/2010/main" val="150440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345176-C47E-55FF-3635-45DD76750F44}"/>
              </a:ext>
            </a:extLst>
          </p:cNvPr>
          <p:cNvSpPr>
            <a:spLocks noGrp="1"/>
          </p:cNvSpPr>
          <p:nvPr>
            <p:ph type="title" idx="4294967295"/>
          </p:nvPr>
        </p:nvSpPr>
        <p:spPr>
          <a:xfrm>
            <a:off x="8353425" y="4948238"/>
            <a:ext cx="638175" cy="18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600" b="0" i="0" u="none" strike="noStrike" kern="1200" cap="none" spc="0" normalizeH="0" baseline="0" noProof="0" dirty="0">
              <a:ln>
                <a:noFill/>
              </a:ln>
              <a:solidFill>
                <a:srgbClr val="6C6463"/>
              </a:solidFill>
              <a:effectLst/>
              <a:uLnTx/>
              <a:uFillTx/>
              <a:latin typeface="Gill Sans MT"/>
              <a:ea typeface="+mn-ea"/>
              <a:cs typeface="Gill Sans MT"/>
            </a:endParaRPr>
          </a:p>
        </p:txBody>
      </p:sp>
      <p:graphicFrame>
        <p:nvGraphicFramePr>
          <p:cNvPr id="3" name="Table 2">
            <a:extLst>
              <a:ext uri="{FF2B5EF4-FFF2-40B4-BE49-F238E27FC236}">
                <a16:creationId xmlns:a16="http://schemas.microsoft.com/office/drawing/2014/main" id="{FAAC2FBF-CD72-7798-7B75-A53FFCFFF825}"/>
              </a:ext>
            </a:extLst>
          </p:cNvPr>
          <p:cNvGraphicFramePr>
            <a:graphicFrameLocks noGrp="1"/>
          </p:cNvGraphicFramePr>
          <p:nvPr>
            <p:extLst>
              <p:ext uri="{D42A27DB-BD31-4B8C-83A1-F6EECF244321}">
                <p14:modId xmlns:p14="http://schemas.microsoft.com/office/powerpoint/2010/main" val="3314617844"/>
              </p:ext>
            </p:extLst>
          </p:nvPr>
        </p:nvGraphicFramePr>
        <p:xfrm>
          <a:off x="228601" y="289855"/>
          <a:ext cx="8592209" cy="4680023"/>
        </p:xfrm>
        <a:graphic>
          <a:graphicData uri="http://schemas.openxmlformats.org/drawingml/2006/table">
            <a:tbl>
              <a:tblPr firstRow="1" bandRow="1">
                <a:tableStyleId>{F5AB1C69-6EDB-4FF4-983F-18BD219EF322}</a:tableStyleId>
              </a:tblPr>
              <a:tblGrid>
                <a:gridCol w="1545020">
                  <a:extLst>
                    <a:ext uri="{9D8B030D-6E8A-4147-A177-3AD203B41FA5}">
                      <a16:colId xmlns:a16="http://schemas.microsoft.com/office/drawing/2014/main" val="4218375823"/>
                    </a:ext>
                  </a:extLst>
                </a:gridCol>
                <a:gridCol w="5953276">
                  <a:extLst>
                    <a:ext uri="{9D8B030D-6E8A-4147-A177-3AD203B41FA5}">
                      <a16:colId xmlns:a16="http://schemas.microsoft.com/office/drawing/2014/main" val="4058323271"/>
                    </a:ext>
                  </a:extLst>
                </a:gridCol>
                <a:gridCol w="1093913">
                  <a:extLst>
                    <a:ext uri="{9D8B030D-6E8A-4147-A177-3AD203B41FA5}">
                      <a16:colId xmlns:a16="http://schemas.microsoft.com/office/drawing/2014/main" val="85670205"/>
                    </a:ext>
                  </a:extLst>
                </a:gridCol>
              </a:tblGrid>
              <a:tr h="541435">
                <a:tc>
                  <a:txBody>
                    <a:bodyPr/>
                    <a:lstStyle/>
                    <a:p>
                      <a:pPr algn="ctr"/>
                      <a:r>
                        <a:rPr lang="en-US" sz="1400" dirty="0">
                          <a:solidFill>
                            <a:schemeClr val="tx1"/>
                          </a:solidFill>
                        </a:rPr>
                        <a:t>PBMEF Indicator Level</a:t>
                      </a:r>
                    </a:p>
                  </a:txBody>
                  <a:tcPr>
                    <a:lnL w="12700" cap="flat" cmpd="sng" algn="ctr">
                      <a:solidFill>
                        <a:schemeClr val="accent3">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dirty="0">
                          <a:solidFill>
                            <a:schemeClr val="tx1"/>
                          </a:solidFill>
                        </a:rPr>
                        <a:t>Purpose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dirty="0">
                          <a:solidFill>
                            <a:schemeClr val="tx1"/>
                          </a:solidFill>
                        </a:rPr>
                        <a:t># of indicators</a:t>
                      </a:r>
                    </a:p>
                  </a:txBody>
                  <a:tcPr anchor="ctr">
                    <a:lnL w="12700" cap="flat" cmpd="sng" algn="ctr">
                      <a:no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676261510"/>
                  </a:ext>
                </a:extLst>
              </a:tr>
              <a:tr h="934848">
                <a:tc>
                  <a:txBody>
                    <a:bodyPr/>
                    <a:lstStyle/>
                    <a:p>
                      <a:pPr algn="l"/>
                      <a:r>
                        <a:rPr lang="en-US" sz="1600" dirty="0">
                          <a:solidFill>
                            <a:schemeClr val="bg1"/>
                          </a:solidFill>
                        </a:rPr>
                        <a:t>Core Plus</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6"/>
                    </a:solidFill>
                  </a:tcPr>
                </a:tc>
                <a:tc>
                  <a:txBody>
                    <a:bodyPr/>
                    <a:lstStyle/>
                    <a:p>
                      <a:pPr marL="171450" lvl="1" indent="-171450">
                        <a:lnSpc>
                          <a:spcPct val="100000"/>
                        </a:lnSpc>
                        <a:spcBef>
                          <a:spcPts val="600"/>
                        </a:spcBef>
                        <a:buClr>
                          <a:schemeClr val="tx2"/>
                        </a:buClr>
                        <a:buSzPts val="1100"/>
                        <a:buFont typeface="Wingdings" panose="05000000000000000000" pitchFamily="2" charset="2"/>
                        <a:buChar char="§"/>
                        <a:tabLst>
                          <a:tab pos="685800" algn="l"/>
                        </a:tabLst>
                      </a:pPr>
                      <a:r>
                        <a:rPr lang="en-US" sz="1200" kern="1200" dirty="0">
                          <a:solidFill>
                            <a:srgbClr val="4E4A49"/>
                          </a:solidFill>
                          <a:latin typeface="+mn-lt"/>
                          <a:ea typeface="Gill Sans"/>
                          <a:cs typeface="Gill Sans"/>
                          <a:sym typeface="Gill Sans"/>
                        </a:rPr>
                        <a:t>Provide additional data to monitor toward the progress of the 10 core indicators </a:t>
                      </a:r>
                      <a:endParaRPr lang="en-US" sz="1200" kern="1200" dirty="0">
                        <a:solidFill>
                          <a:srgbClr val="4E4A49"/>
                        </a:solidFill>
                        <a:latin typeface="+mn-lt"/>
                        <a:ea typeface="Arial"/>
                        <a:cs typeface="Arial"/>
                        <a:sym typeface="Arial"/>
                      </a:endParaRPr>
                    </a:p>
                    <a:p>
                      <a:pPr marL="171450" lvl="1" indent="-171450">
                        <a:lnSpc>
                          <a:spcPct val="100000"/>
                        </a:lnSpc>
                        <a:spcBef>
                          <a:spcPts val="600"/>
                        </a:spcBef>
                        <a:buClr>
                          <a:schemeClr val="tx2"/>
                        </a:buClr>
                        <a:buSzPts val="1100"/>
                        <a:buFont typeface="Wingdings" panose="05000000000000000000" pitchFamily="2" charset="2"/>
                        <a:buChar char="§"/>
                        <a:tabLst>
                          <a:tab pos="685800" algn="l"/>
                        </a:tabLst>
                      </a:pPr>
                      <a:r>
                        <a:rPr lang="en-US" sz="1200" kern="1200" dirty="0">
                          <a:solidFill>
                            <a:srgbClr val="4E4A49"/>
                          </a:solidFill>
                          <a:latin typeface="+mn-lt"/>
                          <a:ea typeface="Gill Sans"/>
                          <a:cs typeface="Gill Sans"/>
                          <a:sym typeface="Gill Sans"/>
                        </a:rPr>
                        <a:t>Prioritize key indicators for specific cascades of care</a:t>
                      </a:r>
                      <a:endParaRPr lang="en-US" sz="1200" kern="1200" dirty="0">
                        <a:solidFill>
                          <a:srgbClr val="4E4A49"/>
                        </a:solidFill>
                        <a:latin typeface="+mn-lt"/>
                        <a:ea typeface="Arial"/>
                        <a:cs typeface="Arial"/>
                        <a:sym typeface="Arial"/>
                      </a:endParaRPr>
                    </a:p>
                    <a:p>
                      <a:pPr marL="171450" lvl="1" indent="-171450">
                        <a:lnSpc>
                          <a:spcPct val="100000"/>
                        </a:lnSpc>
                        <a:spcBef>
                          <a:spcPts val="600"/>
                        </a:spcBef>
                        <a:buClr>
                          <a:schemeClr val="tx2"/>
                        </a:buClr>
                        <a:buSzPts val="1100"/>
                        <a:buFont typeface="Wingdings" panose="05000000000000000000" pitchFamily="2" charset="2"/>
                        <a:buChar char="§"/>
                        <a:tabLst>
                          <a:tab pos="685800" algn="l"/>
                        </a:tabLst>
                      </a:pPr>
                      <a:r>
                        <a:rPr lang="en-US" sz="1200" kern="1200" dirty="0">
                          <a:solidFill>
                            <a:srgbClr val="4E4A49"/>
                          </a:solidFill>
                          <a:latin typeface="+mn-lt"/>
                          <a:ea typeface="Gill Sans"/>
                          <a:cs typeface="Gill Sans"/>
                          <a:sym typeface="Gill Sans"/>
                        </a:rPr>
                        <a:t>Reflect national level attainment and track the contribution of USAID investments</a:t>
                      </a:r>
                      <a:endParaRPr lang="en-US" sz="1200" kern="1200" dirty="0">
                        <a:solidFill>
                          <a:srgbClr val="4E4A49"/>
                        </a:solidFill>
                        <a:latin typeface="+mn-lt"/>
                        <a:ea typeface="Arial"/>
                        <a:cs typeface="Arial"/>
                        <a:sym typeface="Aria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tc>
                  <a:txBody>
                    <a:bodyPr/>
                    <a:lstStyle/>
                    <a:p>
                      <a:pPr algn="ctr"/>
                      <a:r>
                        <a:rPr lang="en-US" dirty="0"/>
                        <a:t>11</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053519"/>
                  </a:ext>
                </a:extLst>
              </a:tr>
              <a:tr h="1304421">
                <a:tc>
                  <a:txBody>
                    <a:bodyPr/>
                    <a:lstStyle/>
                    <a:p>
                      <a:pPr algn="l"/>
                      <a:r>
                        <a:rPr lang="en-US" sz="1600" dirty="0">
                          <a:solidFill>
                            <a:schemeClr val="bg1"/>
                          </a:solidFill>
                        </a:rPr>
                        <a:t>National Level</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4"/>
                    </a:solidFill>
                  </a:tcPr>
                </a:tc>
                <a:tc>
                  <a:txBody>
                    <a:bodyPr/>
                    <a:lstStyle/>
                    <a:p>
                      <a:pPr marL="171450" lvl="1" indent="-171450">
                        <a:lnSpc>
                          <a:spcPct val="100000"/>
                        </a:lnSpc>
                        <a:spcBef>
                          <a:spcPts val="600"/>
                        </a:spcBef>
                        <a:buClr>
                          <a:schemeClr val="tx2"/>
                        </a:buClr>
                        <a:buSzPts val="1100"/>
                        <a:buFont typeface="Wingdings" panose="05000000000000000000" pitchFamily="2" charset="2"/>
                        <a:buChar char="§"/>
                      </a:pPr>
                      <a:r>
                        <a:rPr lang="en-US" sz="1200" kern="1200" dirty="0">
                          <a:solidFill>
                            <a:srgbClr val="4E4A49"/>
                          </a:solidFill>
                          <a:latin typeface="+mn-lt"/>
                          <a:ea typeface="Gill Sans"/>
                          <a:cs typeface="Gill Sans"/>
                          <a:sym typeface="Gill Sans"/>
                        </a:rPr>
                        <a:t>Provide granular data for in-depth understanding of the epidemiology and performance of program toward national targets </a:t>
                      </a:r>
                      <a:endParaRPr lang="en-US" sz="1200" kern="1200" dirty="0">
                        <a:solidFill>
                          <a:srgbClr val="4E4A49"/>
                        </a:solidFill>
                        <a:latin typeface="+mn-lt"/>
                        <a:ea typeface="Arial"/>
                        <a:cs typeface="Arial"/>
                        <a:sym typeface="Arial"/>
                      </a:endParaRPr>
                    </a:p>
                    <a:p>
                      <a:pPr marL="171450" lvl="1" indent="-171450">
                        <a:lnSpc>
                          <a:spcPct val="100000"/>
                        </a:lnSpc>
                        <a:spcBef>
                          <a:spcPts val="600"/>
                        </a:spcBef>
                        <a:buClr>
                          <a:schemeClr val="tx2"/>
                        </a:buClr>
                        <a:buSzPts val="1100"/>
                        <a:buFont typeface="Wingdings" panose="05000000000000000000" pitchFamily="2" charset="2"/>
                        <a:buChar char="§"/>
                      </a:pPr>
                      <a:r>
                        <a:rPr lang="en-US" sz="1200" kern="1200" dirty="0">
                          <a:solidFill>
                            <a:srgbClr val="4E4A49"/>
                          </a:solidFill>
                          <a:latin typeface="+mn-lt"/>
                          <a:ea typeface="Gill Sans"/>
                          <a:cs typeface="Gill Sans"/>
                          <a:sym typeface="Gill Sans"/>
                        </a:rPr>
                        <a:t>Help meet the reporting requirements articulated in the End TB Now Bill</a:t>
                      </a:r>
                      <a:endParaRPr lang="en-US" sz="1200" kern="1200" dirty="0">
                        <a:solidFill>
                          <a:srgbClr val="4E4A49"/>
                        </a:solidFill>
                        <a:latin typeface="+mn-lt"/>
                        <a:ea typeface="Arial"/>
                        <a:cs typeface="Arial"/>
                        <a:sym typeface="Arial"/>
                      </a:endParaRPr>
                    </a:p>
                    <a:p>
                      <a:pPr marL="171450" lvl="1" indent="-171450">
                        <a:lnSpc>
                          <a:spcPct val="100000"/>
                        </a:lnSpc>
                        <a:spcBef>
                          <a:spcPts val="600"/>
                        </a:spcBef>
                        <a:buClr>
                          <a:schemeClr val="tx2"/>
                        </a:buClr>
                        <a:buSzPts val="1100"/>
                        <a:buFont typeface="Wingdings" panose="05000000000000000000" pitchFamily="2" charset="2"/>
                        <a:buChar char="§"/>
                      </a:pPr>
                      <a:r>
                        <a:rPr lang="en-US" sz="1200" kern="1200" dirty="0">
                          <a:solidFill>
                            <a:srgbClr val="4E4A49"/>
                          </a:solidFill>
                          <a:latin typeface="+mn-lt"/>
                          <a:ea typeface="Gill Sans"/>
                          <a:cs typeface="Gill Sans"/>
                          <a:sym typeface="Gill Sans"/>
                        </a:rPr>
                        <a:t>Recommended for measuring the contribution of USAID investment to national program targets</a:t>
                      </a:r>
                      <a:endParaRPr lang="en-US" sz="1200" kern="1200" dirty="0">
                        <a:solidFill>
                          <a:srgbClr val="4E4A49"/>
                        </a:solidFill>
                        <a:latin typeface="+mn-lt"/>
                        <a:ea typeface="Arial"/>
                        <a:cs typeface="Arial"/>
                        <a:sym typeface="Aria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tc>
                  <a:txBody>
                    <a:bodyPr/>
                    <a:lstStyle/>
                    <a:p>
                      <a:pPr algn="ctr"/>
                      <a:r>
                        <a:rPr lang="en-US" dirty="0"/>
                        <a:t>16</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38814472"/>
                  </a:ext>
                </a:extLst>
              </a:tr>
              <a:tr h="848298">
                <a:tc>
                  <a:txBody>
                    <a:bodyPr/>
                    <a:lstStyle/>
                    <a:p>
                      <a:pPr algn="l"/>
                      <a:r>
                        <a:rPr lang="en-US" sz="1600" dirty="0">
                          <a:solidFill>
                            <a:schemeClr val="bg1"/>
                          </a:solidFill>
                        </a:rPr>
                        <a:t>Project Level</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tx2"/>
                    </a:solidFill>
                  </a:tcPr>
                </a:tc>
                <a:tc>
                  <a:txBody>
                    <a:bodyPr/>
                    <a:lstStyle/>
                    <a:p>
                      <a:pPr marL="171450" indent="-171450">
                        <a:spcBef>
                          <a:spcPts val="600"/>
                        </a:spcBef>
                        <a:buClr>
                          <a:schemeClr val="tx2"/>
                        </a:buClr>
                        <a:buSzPts val="1100"/>
                        <a:buFont typeface="Wingdings" panose="05000000000000000000" pitchFamily="2" charset="2"/>
                        <a:buChar char="§"/>
                      </a:pPr>
                      <a:r>
                        <a:rPr lang="en-US" sz="1200" kern="1200" dirty="0">
                          <a:solidFill>
                            <a:srgbClr val="4E4A49"/>
                          </a:solidFill>
                          <a:latin typeface="+mn-lt"/>
                          <a:ea typeface="Gill Sans"/>
                          <a:cs typeface="Gill Sans"/>
                          <a:sym typeface="Gill Sans"/>
                        </a:rPr>
                        <a:t>Provide more detailed data to monitor project performance and progress towards targets</a:t>
                      </a:r>
                      <a:endParaRPr lang="en-US" sz="1200" kern="1200" dirty="0">
                        <a:solidFill>
                          <a:srgbClr val="4E4A49"/>
                        </a:solidFill>
                        <a:latin typeface="+mn-lt"/>
                        <a:ea typeface="Arial"/>
                        <a:cs typeface="Arial"/>
                        <a:sym typeface="Arial"/>
                      </a:endParaRPr>
                    </a:p>
                    <a:p>
                      <a:pPr marL="171450" indent="-171450">
                        <a:spcBef>
                          <a:spcPts val="600"/>
                        </a:spcBef>
                        <a:buClr>
                          <a:schemeClr val="tx2"/>
                        </a:buClr>
                        <a:buSzPts val="1100"/>
                        <a:buFont typeface="Wingdings" panose="05000000000000000000" pitchFamily="2" charset="2"/>
                        <a:buChar char="§"/>
                      </a:pPr>
                      <a:r>
                        <a:rPr lang="en-US" sz="1200" kern="1200" dirty="0">
                          <a:solidFill>
                            <a:srgbClr val="4E4A49"/>
                          </a:solidFill>
                          <a:latin typeface="+mn-lt"/>
                          <a:ea typeface="Gill Sans"/>
                          <a:cs typeface="Gill Sans"/>
                          <a:sym typeface="Gill Sans"/>
                        </a:rPr>
                        <a:t>Help meet the reporting requirements articulated in the End TB Now Bill</a:t>
                      </a:r>
                      <a:endParaRPr lang="en-US" sz="1200" kern="1200" dirty="0">
                        <a:solidFill>
                          <a:srgbClr val="4E4A49"/>
                        </a:solidFill>
                        <a:latin typeface="+mn-lt"/>
                        <a:ea typeface="Arial"/>
                        <a:cs typeface="Arial"/>
                        <a:sym typeface="Aria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tc>
                  <a:txBody>
                    <a:bodyPr/>
                    <a:lstStyle/>
                    <a:p>
                      <a:pPr algn="ctr"/>
                      <a:r>
                        <a:rPr lang="en-US" dirty="0"/>
                        <a:t>30</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16912263"/>
                  </a:ext>
                </a:extLst>
              </a:tr>
              <a:tr h="1051021">
                <a:tc>
                  <a:txBody>
                    <a:bodyPr/>
                    <a:lstStyle/>
                    <a:p>
                      <a:pPr algn="l"/>
                      <a:r>
                        <a:rPr lang="en-US" sz="1600" dirty="0">
                          <a:solidFill>
                            <a:schemeClr val="bg1"/>
                          </a:solidFill>
                        </a:rPr>
                        <a:t>Extended</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pPr marL="171450" lvl="0" indent="-171450" algn="l" rtl="0">
                        <a:spcBef>
                          <a:spcPts val="0"/>
                        </a:spcBef>
                        <a:spcAft>
                          <a:spcPts val="0"/>
                        </a:spcAft>
                        <a:buClr>
                          <a:schemeClr val="tx2"/>
                        </a:buClr>
                        <a:buSzPct val="92000"/>
                        <a:buFont typeface="Wingdings" panose="05000000000000000000" pitchFamily="2" charset="2"/>
                        <a:buChar char="§"/>
                      </a:pPr>
                      <a:r>
                        <a:rPr lang="en-US" sz="1200" dirty="0">
                          <a:solidFill>
                            <a:srgbClr val="4E4A49"/>
                          </a:solidFill>
                        </a:rPr>
                        <a:t>Provide additional standard options to include in an M&amp;E plan to bolster the justification for programming and funding for specific technical areas in the TB portfolio</a:t>
                      </a:r>
                    </a:p>
                    <a:p>
                      <a:pPr marL="171450" lvl="0" indent="-171450" algn="l" rtl="0">
                        <a:spcBef>
                          <a:spcPts val="0"/>
                        </a:spcBef>
                        <a:spcAft>
                          <a:spcPts val="0"/>
                        </a:spcAft>
                        <a:buClr>
                          <a:schemeClr val="tx2"/>
                        </a:buClr>
                        <a:buSzPct val="92000"/>
                        <a:buFont typeface="Wingdings" panose="05000000000000000000" pitchFamily="2" charset="2"/>
                        <a:buChar char="§"/>
                      </a:pPr>
                      <a:r>
                        <a:rPr lang="en-US" sz="1200" dirty="0">
                          <a:solidFill>
                            <a:srgbClr val="4E4A49"/>
                          </a:solidFill>
                        </a:rPr>
                        <a:t>Can be used to construct treatment cascades and patient pathways that are critical to understanding where there are gaps and where efforts need to be strengthened</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tc>
                  <a:txBody>
                    <a:bodyPr/>
                    <a:lstStyle/>
                    <a:p>
                      <a:pPr algn="ctr"/>
                      <a:r>
                        <a:rPr lang="en-US" dirty="0"/>
                        <a:t>200+</a:t>
                      </a:r>
                    </a:p>
                    <a:p>
                      <a:pPr algn="ctr"/>
                      <a:endParaRPr lang="en-US" dirty="0">
                        <a:highlight>
                          <a:srgbClr val="FFFF00"/>
                        </a:highlight>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8500614"/>
                  </a:ext>
                </a:extLst>
              </a:tr>
            </a:tbl>
          </a:graphicData>
        </a:graphic>
      </p:graphicFrame>
    </p:spTree>
    <p:custDataLst>
      <p:tags r:id="rId1"/>
    </p:custDataLst>
    <p:extLst>
      <p:ext uri="{BB962C8B-B14F-4D97-AF65-F5344CB8AC3E}">
        <p14:creationId xmlns:p14="http://schemas.microsoft.com/office/powerpoint/2010/main" val="301316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A24C4312-DEF9-88C8-BF22-8CB76D951850}"/>
              </a:ext>
            </a:extLst>
          </p:cNvPr>
          <p:cNvSpPr>
            <a:spLocks noGrp="1"/>
          </p:cNvSpPr>
          <p:nvPr>
            <p:ph type="title" idx="4294967295"/>
          </p:nvPr>
        </p:nvSpPr>
        <p:spPr>
          <a:xfrm>
            <a:off x="8353425" y="4948238"/>
            <a:ext cx="638175" cy="18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600"/>
                </a:spcAft>
                <a:buClrTx/>
                <a:buSzTx/>
                <a:buFontTx/>
                <a:buNone/>
                <a:tabLst/>
                <a:defRPr/>
              </a:pPr>
              <a:t>30</a:t>
            </a:fld>
            <a:endParaRPr kumimoji="0" lang="en-US" sz="600" b="0" i="0" u="none" strike="noStrike" kern="1200" cap="none" spc="0" normalizeH="0" baseline="0" noProof="0" dirty="0">
              <a:ln>
                <a:noFill/>
              </a:ln>
              <a:solidFill>
                <a:srgbClr val="6C6463"/>
              </a:solidFill>
              <a:effectLst/>
              <a:uLnTx/>
              <a:uFillTx/>
              <a:latin typeface="Gill Sans MT"/>
              <a:ea typeface="+mn-ea"/>
              <a:cs typeface="Gill Sans MT"/>
            </a:endParaRPr>
          </a:p>
        </p:txBody>
      </p:sp>
      <p:graphicFrame>
        <p:nvGraphicFramePr>
          <p:cNvPr id="9" name="Table 8">
            <a:extLst>
              <a:ext uri="{FF2B5EF4-FFF2-40B4-BE49-F238E27FC236}">
                <a16:creationId xmlns:a16="http://schemas.microsoft.com/office/drawing/2014/main" id="{156FC16E-3B91-7D20-A50C-78786B6472AF}"/>
              </a:ext>
            </a:extLst>
          </p:cNvPr>
          <p:cNvGraphicFramePr>
            <a:graphicFrameLocks noGrp="1"/>
          </p:cNvGraphicFramePr>
          <p:nvPr>
            <p:extLst>
              <p:ext uri="{D42A27DB-BD31-4B8C-83A1-F6EECF244321}">
                <p14:modId xmlns:p14="http://schemas.microsoft.com/office/powerpoint/2010/main" val="2011042986"/>
              </p:ext>
            </p:extLst>
          </p:nvPr>
        </p:nvGraphicFramePr>
        <p:xfrm>
          <a:off x="88233" y="560915"/>
          <a:ext cx="8967534" cy="4134899"/>
        </p:xfrm>
        <a:graphic>
          <a:graphicData uri="http://schemas.openxmlformats.org/drawingml/2006/table">
            <a:tbl>
              <a:tblPr firstRow="1" bandRow="1">
                <a:tableStyleId>{5C22544A-7EE6-4342-B048-85BDC9FD1C3A}</a:tableStyleId>
              </a:tblPr>
              <a:tblGrid>
                <a:gridCol w="859067">
                  <a:extLst>
                    <a:ext uri="{9D8B030D-6E8A-4147-A177-3AD203B41FA5}">
                      <a16:colId xmlns:a16="http://schemas.microsoft.com/office/drawing/2014/main" val="2619902928"/>
                    </a:ext>
                  </a:extLst>
                </a:gridCol>
                <a:gridCol w="1158227">
                  <a:extLst>
                    <a:ext uri="{9D8B030D-6E8A-4147-A177-3AD203B41FA5}">
                      <a16:colId xmlns:a16="http://schemas.microsoft.com/office/drawing/2014/main" val="1186907187"/>
                    </a:ext>
                  </a:extLst>
                </a:gridCol>
                <a:gridCol w="2747210">
                  <a:extLst>
                    <a:ext uri="{9D8B030D-6E8A-4147-A177-3AD203B41FA5}">
                      <a16:colId xmlns:a16="http://schemas.microsoft.com/office/drawing/2014/main" val="23414078"/>
                    </a:ext>
                  </a:extLst>
                </a:gridCol>
                <a:gridCol w="1303421">
                  <a:extLst>
                    <a:ext uri="{9D8B030D-6E8A-4147-A177-3AD203B41FA5}">
                      <a16:colId xmlns:a16="http://schemas.microsoft.com/office/drawing/2014/main" val="3700225451"/>
                    </a:ext>
                  </a:extLst>
                </a:gridCol>
                <a:gridCol w="1098701">
                  <a:extLst>
                    <a:ext uri="{9D8B030D-6E8A-4147-A177-3AD203B41FA5}">
                      <a16:colId xmlns:a16="http://schemas.microsoft.com/office/drawing/2014/main" val="3290239786"/>
                    </a:ext>
                  </a:extLst>
                </a:gridCol>
                <a:gridCol w="988666">
                  <a:extLst>
                    <a:ext uri="{9D8B030D-6E8A-4147-A177-3AD203B41FA5}">
                      <a16:colId xmlns:a16="http://schemas.microsoft.com/office/drawing/2014/main" val="4202027118"/>
                    </a:ext>
                  </a:extLst>
                </a:gridCol>
                <a:gridCol w="812242">
                  <a:extLst>
                    <a:ext uri="{9D8B030D-6E8A-4147-A177-3AD203B41FA5}">
                      <a16:colId xmlns:a16="http://schemas.microsoft.com/office/drawing/2014/main" val="4194806955"/>
                    </a:ext>
                  </a:extLst>
                </a:gridCol>
              </a:tblGrid>
              <a:tr h="317195">
                <a:tc>
                  <a:txBody>
                    <a:bodyPr/>
                    <a:lstStyle/>
                    <a:p>
                      <a:pPr algn="ctr"/>
                      <a:r>
                        <a:rPr lang="en-US" sz="850" b="1" dirty="0">
                          <a:solidFill>
                            <a:schemeClr val="tx1"/>
                          </a:solidFill>
                          <a:latin typeface="+mj-lt"/>
                        </a:rPr>
                        <a:t>Indicator short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Indicator Name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50" b="1" dirty="0">
                          <a:solidFill>
                            <a:schemeClr val="tx1"/>
                          </a:solidFill>
                          <a:latin typeface="+mj-lt"/>
                        </a:rPr>
                        <a:t>Definition</a:t>
                      </a:r>
                    </a:p>
                    <a:p>
                      <a:pPr algn="ctr"/>
                      <a:endParaRPr lang="en-US" sz="850" b="1"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Numerator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Denominator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Disaggregation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WHO variables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27484274"/>
                  </a:ext>
                </a:extLst>
              </a:tr>
              <a:tr h="1665614">
                <a:tc>
                  <a:txBody>
                    <a:bodyPr/>
                    <a:lstStyle/>
                    <a:p>
                      <a:pPr algn="ctr" fontAlgn="t"/>
                      <a:r>
                        <a:rPr lang="en-US" sz="850" b="1" i="0" u="none" strike="noStrike" dirty="0">
                          <a:solidFill>
                            <a:srgbClr val="000000"/>
                          </a:solidFill>
                          <a:effectLst/>
                          <a:latin typeface="+mj-lt"/>
                        </a:rPr>
                        <a:t>NNT</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needed to test</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The number needed to test is the number of individuals that must be tested with a bacteriological test to identify one person with TB during the reporting period. These tests include all WHO-recommended bacteriological testing options, including: </a:t>
                      </a:r>
                      <a:r>
                        <a:rPr lang="en-US" sz="850" b="0" i="0" u="none" strike="noStrike" dirty="0" err="1">
                          <a:solidFill>
                            <a:srgbClr val="222222"/>
                          </a:solidFill>
                          <a:effectLst/>
                          <a:latin typeface="+mj-lt"/>
                        </a:rPr>
                        <a:t>FluoroType</a:t>
                      </a:r>
                      <a:r>
                        <a:rPr lang="en-US" sz="850" b="0" i="0" u="none" strike="noStrike" dirty="0">
                          <a:solidFill>
                            <a:srgbClr val="222222"/>
                          </a:solidFill>
                          <a:effectLst/>
                          <a:latin typeface="+mj-lt"/>
                        </a:rPr>
                        <a:t>® MTBDR (Hain), </a:t>
                      </a:r>
                      <a:r>
                        <a:rPr lang="en-US" sz="850" b="0" i="0" u="none" strike="noStrike" dirty="0" err="1">
                          <a:solidFill>
                            <a:srgbClr val="222222"/>
                          </a:solidFill>
                          <a:effectLst/>
                          <a:latin typeface="+mj-lt"/>
                        </a:rPr>
                        <a:t>Loopamp</a:t>
                      </a:r>
                      <a:r>
                        <a:rPr lang="en-US" sz="850" b="0" i="0" u="none" strike="noStrike" dirty="0">
                          <a:solidFill>
                            <a:srgbClr val="222222"/>
                          </a:solidFill>
                          <a:effectLst/>
                          <a:latin typeface="+mj-lt"/>
                        </a:rPr>
                        <a:t>™ MTBC detection kit (TB-LAMP), </a:t>
                      </a:r>
                      <a:r>
                        <a:rPr lang="en-US" sz="850" b="0" i="0" u="none" strike="noStrike" dirty="0" err="1">
                          <a:solidFill>
                            <a:srgbClr val="222222"/>
                          </a:solidFill>
                          <a:effectLst/>
                          <a:latin typeface="+mj-lt"/>
                        </a:rPr>
                        <a:t>Xpert</a:t>
                      </a:r>
                      <a:r>
                        <a:rPr lang="en-US" sz="850" b="0" i="0" u="none" strike="noStrike" dirty="0">
                          <a:solidFill>
                            <a:srgbClr val="222222"/>
                          </a:solidFill>
                          <a:effectLst/>
                          <a:latin typeface="+mj-lt"/>
                        </a:rPr>
                        <a:t>® MTB/RIF, </a:t>
                      </a:r>
                      <a:r>
                        <a:rPr lang="en-US" sz="850" b="0" i="0" u="none" strike="noStrike" dirty="0" err="1">
                          <a:solidFill>
                            <a:srgbClr val="222222"/>
                          </a:solidFill>
                          <a:effectLst/>
                          <a:latin typeface="+mj-lt"/>
                        </a:rPr>
                        <a:t>Xpert</a:t>
                      </a:r>
                      <a:r>
                        <a:rPr lang="en-US" sz="850" b="0" i="0" u="none" strike="noStrike" dirty="0">
                          <a:solidFill>
                            <a:srgbClr val="222222"/>
                          </a:solidFill>
                          <a:effectLst/>
                          <a:latin typeface="+mj-lt"/>
                        </a:rPr>
                        <a:t>® MTB/RIF Ultra, </a:t>
                      </a:r>
                      <a:r>
                        <a:rPr lang="en-US" sz="850" b="0" i="0" u="none" strike="noStrike" dirty="0" err="1">
                          <a:solidFill>
                            <a:srgbClr val="222222"/>
                          </a:solidFill>
                          <a:effectLst/>
                          <a:latin typeface="+mj-lt"/>
                        </a:rPr>
                        <a:t>Truenat</a:t>
                      </a:r>
                      <a:r>
                        <a:rPr lang="en-US" sz="850" b="0" i="0" u="none" strike="noStrike" dirty="0">
                          <a:solidFill>
                            <a:srgbClr val="222222"/>
                          </a:solidFill>
                          <a:effectLst/>
                          <a:latin typeface="+mj-lt"/>
                        </a:rPr>
                        <a:t>® MTB or MTB Plus, </a:t>
                      </a:r>
                      <a:r>
                        <a:rPr lang="en-US" sz="850" b="0" i="0" u="none" strike="noStrike" dirty="0" err="1">
                          <a:solidFill>
                            <a:srgbClr val="222222"/>
                          </a:solidFill>
                          <a:effectLst/>
                          <a:latin typeface="+mj-lt"/>
                        </a:rPr>
                        <a:t>RealTime</a:t>
                      </a:r>
                      <a:r>
                        <a:rPr lang="en-US" sz="850" b="0" i="0" u="none" strike="noStrike" dirty="0">
                          <a:solidFill>
                            <a:srgbClr val="222222"/>
                          </a:solidFill>
                          <a:effectLst/>
                          <a:latin typeface="+mj-lt"/>
                        </a:rPr>
                        <a:t> MTB (Abbott), BD MAX™ MDR-TB, </a:t>
                      </a:r>
                      <a:r>
                        <a:rPr lang="en-US" sz="850" b="0" i="0" u="none" strike="noStrike" dirty="0" err="1">
                          <a:solidFill>
                            <a:srgbClr val="222222"/>
                          </a:solidFill>
                          <a:effectLst/>
                          <a:latin typeface="+mj-lt"/>
                        </a:rPr>
                        <a:t>cobas</a:t>
                      </a:r>
                      <a:r>
                        <a:rPr lang="en-US" sz="850" b="0" i="0" u="none" strike="noStrike" dirty="0">
                          <a:solidFill>
                            <a:srgbClr val="222222"/>
                          </a:solidFill>
                          <a:effectLst/>
                          <a:latin typeface="+mj-lt"/>
                        </a:rPr>
                        <a:t>® MTB (Roche), or LF-LAM.</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Calculation: Numerator/Denominator</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presumptive TB with a test result indicating bacteriological confirmation of TB disease during the reporting period or for a specific case finding approach</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a:solidFill>
                            <a:srgbClr val="222222"/>
                          </a:solidFill>
                          <a:effectLst/>
                          <a:latin typeface="+mj-lt"/>
                        </a:rPr>
                        <a:t>Number of people with  bacteriologically confirmed TB during the reporting period or for a specific case finding approach</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000000"/>
                          </a:solidFill>
                          <a:effectLst/>
                          <a:latin typeface="+mj-lt"/>
                        </a:rPr>
                        <a:t>Age, sex, setting</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7485884"/>
                  </a:ext>
                </a:extLst>
              </a:tr>
              <a:tr h="2118765">
                <a:tc>
                  <a:txBody>
                    <a:bodyPr/>
                    <a:lstStyle/>
                    <a:p>
                      <a:pPr algn="ctr" fontAlgn="t"/>
                      <a:r>
                        <a:rPr lang="en-US" sz="850" b="1" i="0" u="none" strike="noStrike" dirty="0">
                          <a:solidFill>
                            <a:srgbClr val="000000"/>
                          </a:solidFill>
                          <a:effectLst/>
                          <a:latin typeface="+mj-lt"/>
                        </a:rPr>
                        <a:t>DR_CI_INIT</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Percent of people with DR-TB who had contact investigations initiated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Percent of people with notified DR-TB (RR/MDR-TB and pre-XDR/XDR-TB) who had a contact investigation (CI) initiated.</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CI initiated: For the purpose of this indicator, "initiated" refers to the process of enumeration of all known contacts to an index DR-TB case. CI will include the evaluation of those contacts to determine if any have active TB disease or TB infection (TBI) through symptom screening, diagnostic testing, CXR or clinical evaluation.</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Index case: Person with DR-TB who is notified to health authorities.</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Note: This indicator is a subset of the National-Level indicator "DT_CI_INIT"</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a:solidFill>
                            <a:srgbClr val="222222"/>
                          </a:solidFill>
                          <a:effectLst/>
                          <a:latin typeface="+mj-lt"/>
                        </a:rPr>
                        <a:t>Number of people with notified DR-TB (RR/MDR-TB and pre-XDR/XDR-TB) in the reporting period who had a CI initiated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a:solidFill>
                            <a:srgbClr val="000000"/>
                          </a:solidFill>
                          <a:effectLst/>
                          <a:latin typeface="+mj-lt"/>
                        </a:rPr>
                        <a:t>Number of people with notified DR-TB (RR/MDR-TB and pre-XDR/XDR-TB)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000000"/>
                          </a:solidFill>
                          <a:effectLst/>
                          <a:latin typeface="+mj-lt"/>
                        </a:rPr>
                        <a:t>Age (0-4, 5-14, 15+), sex</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7144242"/>
                  </a:ext>
                </a:extLst>
              </a:tr>
            </a:tbl>
          </a:graphicData>
        </a:graphic>
      </p:graphicFrame>
      <p:grpSp>
        <p:nvGrpSpPr>
          <p:cNvPr id="6" name="Group 5">
            <a:extLst>
              <a:ext uri="{FF2B5EF4-FFF2-40B4-BE49-F238E27FC236}">
                <a16:creationId xmlns:a16="http://schemas.microsoft.com/office/drawing/2014/main" id="{CDF561A3-C15B-C813-1C24-1224755675D6}"/>
              </a:ext>
              <a:ext uri="{C183D7F6-B498-43B3-948B-1728B52AA6E4}">
                <adec:decorative xmlns:adec="http://schemas.microsoft.com/office/drawing/2017/decorative" val="1"/>
              </a:ext>
            </a:extLst>
          </p:cNvPr>
          <p:cNvGrpSpPr/>
          <p:nvPr/>
        </p:nvGrpSpPr>
        <p:grpSpPr>
          <a:xfrm>
            <a:off x="164360" y="68011"/>
            <a:ext cx="1287414" cy="380647"/>
            <a:chOff x="164360" y="68011"/>
            <a:chExt cx="1287414" cy="380647"/>
          </a:xfrm>
        </p:grpSpPr>
        <p:pic>
          <p:nvPicPr>
            <p:cNvPr id="7" name="Google Shape;533;p34">
              <a:extLst>
                <a:ext uri="{FF2B5EF4-FFF2-40B4-BE49-F238E27FC236}">
                  <a16:creationId xmlns:a16="http://schemas.microsoft.com/office/drawing/2014/main" id="{0ADAB33F-EF91-19C3-E564-969C8CF52E88}"/>
                </a:ext>
              </a:extLst>
            </p:cNvPr>
            <p:cNvPicPr preferRelativeResize="0"/>
            <p:nvPr/>
          </p:nvPicPr>
          <p:blipFill rotWithShape="1">
            <a:blip r:embed="rId4">
              <a:alphaModFix/>
            </a:blip>
            <a:srcRect l="8376" t="11384" r="5535" b="9225"/>
            <a:stretch/>
          </p:blipFill>
          <p:spPr>
            <a:xfrm>
              <a:off x="164360" y="68011"/>
              <a:ext cx="380647" cy="380647"/>
            </a:xfrm>
            <a:prstGeom prst="ellipse">
              <a:avLst/>
            </a:prstGeom>
            <a:noFill/>
            <a:ln w="12700" cap="flat" cmpd="sng">
              <a:solidFill>
                <a:schemeClr val="accent3"/>
              </a:solidFill>
              <a:prstDash val="solid"/>
              <a:round/>
              <a:headEnd type="none" w="sm" len="sm"/>
              <a:tailEnd type="none" w="sm" len="sm"/>
            </a:ln>
          </p:spPr>
        </p:pic>
        <p:sp>
          <p:nvSpPr>
            <p:cNvPr id="8" name="TextBox 7">
              <a:extLst>
                <a:ext uri="{FF2B5EF4-FFF2-40B4-BE49-F238E27FC236}">
                  <a16:creationId xmlns:a16="http://schemas.microsoft.com/office/drawing/2014/main" id="{08389274-8798-1013-C4DE-72AC3F6EC6B1}"/>
                </a:ext>
              </a:extLst>
            </p:cNvPr>
            <p:cNvSpPr txBox="1"/>
            <p:nvPr/>
          </p:nvSpPr>
          <p:spPr>
            <a:xfrm>
              <a:off x="545008" y="127529"/>
              <a:ext cx="906766" cy="261610"/>
            </a:xfrm>
            <a:prstGeom prst="rect">
              <a:avLst/>
            </a:prstGeom>
            <a:noFill/>
          </p:spPr>
          <p:txBody>
            <a:bodyPr wrap="square" rtlCol="0">
              <a:spAutoFit/>
            </a:bodyPr>
            <a:lstStyle/>
            <a:p>
              <a:r>
                <a:rPr lang="en-US" sz="1100" b="1" dirty="0">
                  <a:solidFill>
                    <a:schemeClr val="bg1"/>
                  </a:solidFill>
                </a:rPr>
                <a:t>REACH</a:t>
              </a:r>
            </a:p>
          </p:txBody>
        </p:sp>
      </p:grpSp>
    </p:spTree>
    <p:custDataLst>
      <p:tags r:id="rId1"/>
    </p:custDataLst>
    <p:extLst>
      <p:ext uri="{BB962C8B-B14F-4D97-AF65-F5344CB8AC3E}">
        <p14:creationId xmlns:p14="http://schemas.microsoft.com/office/powerpoint/2010/main" val="312054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A24C4312-DEF9-88C8-BF22-8CB76D951850}"/>
              </a:ext>
            </a:extLst>
          </p:cNvPr>
          <p:cNvSpPr>
            <a:spLocks noGrp="1"/>
          </p:cNvSpPr>
          <p:nvPr>
            <p:ph type="title" idx="4294967295"/>
          </p:nvPr>
        </p:nvSpPr>
        <p:spPr>
          <a:xfrm>
            <a:off x="8353425" y="4948238"/>
            <a:ext cx="638175" cy="18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600"/>
                </a:spcAft>
                <a:buClrTx/>
                <a:buSzTx/>
                <a:buFontTx/>
                <a:buNone/>
                <a:tabLst/>
                <a:defRPr/>
              </a:pPr>
              <a:t>31</a:t>
            </a:fld>
            <a:endParaRPr kumimoji="0" lang="en-US" sz="600" b="0" i="0" u="none" strike="noStrike" kern="1200" cap="none" spc="0" normalizeH="0" baseline="0" noProof="0" dirty="0">
              <a:ln>
                <a:noFill/>
              </a:ln>
              <a:solidFill>
                <a:srgbClr val="6C6463"/>
              </a:solidFill>
              <a:effectLst/>
              <a:uLnTx/>
              <a:uFillTx/>
              <a:latin typeface="Gill Sans MT"/>
              <a:ea typeface="+mn-ea"/>
              <a:cs typeface="Gill Sans MT"/>
            </a:endParaRPr>
          </a:p>
        </p:txBody>
      </p:sp>
      <p:graphicFrame>
        <p:nvGraphicFramePr>
          <p:cNvPr id="9" name="Table 8">
            <a:extLst>
              <a:ext uri="{FF2B5EF4-FFF2-40B4-BE49-F238E27FC236}">
                <a16:creationId xmlns:a16="http://schemas.microsoft.com/office/drawing/2014/main" id="{156FC16E-3B91-7D20-A50C-78786B6472AF}"/>
              </a:ext>
            </a:extLst>
          </p:cNvPr>
          <p:cNvGraphicFramePr>
            <a:graphicFrameLocks noGrp="1"/>
          </p:cNvGraphicFramePr>
          <p:nvPr>
            <p:extLst>
              <p:ext uri="{D42A27DB-BD31-4B8C-83A1-F6EECF244321}">
                <p14:modId xmlns:p14="http://schemas.microsoft.com/office/powerpoint/2010/main" val="965844415"/>
              </p:ext>
            </p:extLst>
          </p:nvPr>
        </p:nvGraphicFramePr>
        <p:xfrm>
          <a:off x="88233" y="520038"/>
          <a:ext cx="8967534" cy="4485933"/>
        </p:xfrm>
        <a:graphic>
          <a:graphicData uri="http://schemas.openxmlformats.org/drawingml/2006/table">
            <a:tbl>
              <a:tblPr firstRow="1" bandRow="1">
                <a:tableStyleId>{5C22544A-7EE6-4342-B048-85BDC9FD1C3A}</a:tableStyleId>
              </a:tblPr>
              <a:tblGrid>
                <a:gridCol w="911892">
                  <a:extLst>
                    <a:ext uri="{9D8B030D-6E8A-4147-A177-3AD203B41FA5}">
                      <a16:colId xmlns:a16="http://schemas.microsoft.com/office/drawing/2014/main" val="2619902928"/>
                    </a:ext>
                  </a:extLst>
                </a:gridCol>
                <a:gridCol w="1105402">
                  <a:extLst>
                    <a:ext uri="{9D8B030D-6E8A-4147-A177-3AD203B41FA5}">
                      <a16:colId xmlns:a16="http://schemas.microsoft.com/office/drawing/2014/main" val="1186907187"/>
                    </a:ext>
                  </a:extLst>
                </a:gridCol>
                <a:gridCol w="2747210">
                  <a:extLst>
                    <a:ext uri="{9D8B030D-6E8A-4147-A177-3AD203B41FA5}">
                      <a16:colId xmlns:a16="http://schemas.microsoft.com/office/drawing/2014/main" val="23414078"/>
                    </a:ext>
                  </a:extLst>
                </a:gridCol>
                <a:gridCol w="1303421">
                  <a:extLst>
                    <a:ext uri="{9D8B030D-6E8A-4147-A177-3AD203B41FA5}">
                      <a16:colId xmlns:a16="http://schemas.microsoft.com/office/drawing/2014/main" val="3700225451"/>
                    </a:ext>
                  </a:extLst>
                </a:gridCol>
                <a:gridCol w="1098701">
                  <a:extLst>
                    <a:ext uri="{9D8B030D-6E8A-4147-A177-3AD203B41FA5}">
                      <a16:colId xmlns:a16="http://schemas.microsoft.com/office/drawing/2014/main" val="3290239786"/>
                    </a:ext>
                  </a:extLst>
                </a:gridCol>
                <a:gridCol w="988666">
                  <a:extLst>
                    <a:ext uri="{9D8B030D-6E8A-4147-A177-3AD203B41FA5}">
                      <a16:colId xmlns:a16="http://schemas.microsoft.com/office/drawing/2014/main" val="4202027118"/>
                    </a:ext>
                  </a:extLst>
                </a:gridCol>
                <a:gridCol w="812242">
                  <a:extLst>
                    <a:ext uri="{9D8B030D-6E8A-4147-A177-3AD203B41FA5}">
                      <a16:colId xmlns:a16="http://schemas.microsoft.com/office/drawing/2014/main" val="4194806955"/>
                    </a:ext>
                  </a:extLst>
                </a:gridCol>
              </a:tblGrid>
              <a:tr h="369124">
                <a:tc>
                  <a:txBody>
                    <a:bodyPr/>
                    <a:lstStyle/>
                    <a:p>
                      <a:pPr algn="ctr"/>
                      <a:r>
                        <a:rPr lang="en-US" sz="850" b="1" dirty="0">
                          <a:solidFill>
                            <a:schemeClr val="tx1"/>
                          </a:solidFill>
                          <a:latin typeface="+mj-lt"/>
                        </a:rPr>
                        <a:t>Indicator short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Indicator Name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50" b="1" dirty="0">
                          <a:solidFill>
                            <a:schemeClr val="tx1"/>
                          </a:solidFill>
                          <a:latin typeface="+mj-lt"/>
                        </a:rPr>
                        <a:t>Definition</a:t>
                      </a:r>
                    </a:p>
                    <a:p>
                      <a:pPr algn="ctr"/>
                      <a:endParaRPr lang="en-US" sz="850" b="1"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Numerator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Denominator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Disaggregation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WHO variables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27484274"/>
                  </a:ext>
                </a:extLst>
              </a:tr>
              <a:tr h="1081417">
                <a:tc>
                  <a:txBody>
                    <a:bodyPr/>
                    <a:lstStyle/>
                    <a:p>
                      <a:pPr algn="ctr" fontAlgn="t"/>
                      <a:r>
                        <a:rPr lang="en-US" sz="850" b="1" i="0" u="none" strike="noStrike" dirty="0">
                          <a:solidFill>
                            <a:srgbClr val="000000"/>
                          </a:solidFill>
                          <a:effectLst/>
                          <a:latin typeface="+mj-lt"/>
                        </a:rPr>
                        <a:t>CON_TBI_TST</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contacts tested for TBI</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contacts of new/relapse pulmonary TB patients who were tested for TBI during the reporting period (TBI testing includes tuberculin skin test [TST], interferon-gamma release assay [IGRA], and TB antigen-based skin tests [TBST]).</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contacts of new/relapse pulmonary TB patients who were tested for TBI during the reporting period (TBI testing includes TST, IGRA, TBST)</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000000"/>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000000"/>
                          </a:solidFill>
                          <a:effectLst/>
                          <a:latin typeface="+mj-lt"/>
                        </a:rPr>
                        <a:t>Age (0–4, 5–14, 15+), sex, diagnostic method (bacteriologically confirmed vs clinically diagnosed)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7485884"/>
                  </a:ext>
                </a:extLst>
              </a:tr>
              <a:tr h="1850425">
                <a:tc>
                  <a:txBody>
                    <a:bodyPr/>
                    <a:lstStyle/>
                    <a:p>
                      <a:pPr algn="ctr" fontAlgn="t"/>
                      <a:r>
                        <a:rPr lang="en-US" sz="850" b="1" i="0" u="none" strike="noStrike" dirty="0">
                          <a:solidFill>
                            <a:srgbClr val="000000"/>
                          </a:solidFill>
                          <a:effectLst/>
                          <a:latin typeface="+mj-lt"/>
                        </a:rPr>
                        <a:t>PR_BAC_CON</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Percent bacteriologically confirmed in private sector</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Percent of new and relapse pulmonary TB notifications in the private sector that are bacteriologically confirmed.</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Bacteriologically confirmed: Smear positive for TB or culture positive for TB or positive for TB by World Health Organization-recommended rapid diagnostic test (WRD): </a:t>
                      </a:r>
                      <a:r>
                        <a:rPr lang="en-US" sz="850" b="0" i="0" u="none" strike="noStrike" dirty="0" err="1">
                          <a:solidFill>
                            <a:srgbClr val="222222"/>
                          </a:solidFill>
                          <a:effectLst/>
                          <a:latin typeface="+mj-lt"/>
                        </a:rPr>
                        <a:t>FluoroType</a:t>
                      </a:r>
                      <a:r>
                        <a:rPr lang="en-US" sz="850" b="0" i="0" u="none" strike="noStrike" dirty="0">
                          <a:solidFill>
                            <a:srgbClr val="222222"/>
                          </a:solidFill>
                          <a:effectLst/>
                          <a:latin typeface="+mj-lt"/>
                        </a:rPr>
                        <a:t>® MTBDR (Hain), </a:t>
                      </a:r>
                      <a:r>
                        <a:rPr lang="en-US" sz="850" b="0" i="0" u="none" strike="noStrike" dirty="0" err="1">
                          <a:solidFill>
                            <a:srgbClr val="222222"/>
                          </a:solidFill>
                          <a:effectLst/>
                          <a:latin typeface="+mj-lt"/>
                        </a:rPr>
                        <a:t>Loopamp</a:t>
                      </a:r>
                      <a:r>
                        <a:rPr lang="en-US" sz="850" b="0" i="0" u="none" strike="noStrike" dirty="0">
                          <a:solidFill>
                            <a:srgbClr val="222222"/>
                          </a:solidFill>
                          <a:effectLst/>
                          <a:latin typeface="+mj-lt"/>
                        </a:rPr>
                        <a:t>™ MTBC detection kit (TB-LAMP), </a:t>
                      </a:r>
                      <a:r>
                        <a:rPr lang="en-US" sz="850" b="0" i="0" u="none" strike="noStrike" dirty="0" err="1">
                          <a:solidFill>
                            <a:srgbClr val="222222"/>
                          </a:solidFill>
                          <a:effectLst/>
                          <a:latin typeface="+mj-lt"/>
                        </a:rPr>
                        <a:t>Xpert</a:t>
                      </a:r>
                      <a:r>
                        <a:rPr lang="en-US" sz="850" b="0" i="0" u="none" strike="noStrike" dirty="0">
                          <a:solidFill>
                            <a:srgbClr val="222222"/>
                          </a:solidFill>
                          <a:effectLst/>
                          <a:latin typeface="+mj-lt"/>
                        </a:rPr>
                        <a:t>® MTB/RIF, </a:t>
                      </a:r>
                      <a:r>
                        <a:rPr lang="en-US" sz="850" b="0" i="0" u="none" strike="noStrike" dirty="0" err="1">
                          <a:solidFill>
                            <a:srgbClr val="222222"/>
                          </a:solidFill>
                          <a:effectLst/>
                          <a:latin typeface="+mj-lt"/>
                        </a:rPr>
                        <a:t>Xpert</a:t>
                      </a:r>
                      <a:r>
                        <a:rPr lang="en-US" sz="850" b="0" i="0" u="none" strike="noStrike" dirty="0">
                          <a:solidFill>
                            <a:srgbClr val="222222"/>
                          </a:solidFill>
                          <a:effectLst/>
                          <a:latin typeface="+mj-lt"/>
                        </a:rPr>
                        <a:t>® MTB/RIF Ultra, </a:t>
                      </a:r>
                      <a:r>
                        <a:rPr lang="en-US" sz="850" b="0" i="0" u="none" strike="noStrike" dirty="0" err="1">
                          <a:solidFill>
                            <a:srgbClr val="222222"/>
                          </a:solidFill>
                          <a:effectLst/>
                          <a:latin typeface="+mj-lt"/>
                        </a:rPr>
                        <a:t>Truenat</a:t>
                      </a:r>
                      <a:r>
                        <a:rPr lang="en-US" sz="850" b="0" i="0" u="none" strike="noStrike" dirty="0">
                          <a:solidFill>
                            <a:srgbClr val="222222"/>
                          </a:solidFill>
                          <a:effectLst/>
                          <a:latin typeface="+mj-lt"/>
                        </a:rPr>
                        <a:t>® MTB or MTB Plus, </a:t>
                      </a:r>
                      <a:r>
                        <a:rPr lang="en-US" sz="850" b="0" i="0" u="none" strike="noStrike" dirty="0" err="1">
                          <a:solidFill>
                            <a:srgbClr val="222222"/>
                          </a:solidFill>
                          <a:effectLst/>
                          <a:latin typeface="+mj-lt"/>
                        </a:rPr>
                        <a:t>RealTime</a:t>
                      </a:r>
                      <a:r>
                        <a:rPr lang="en-US" sz="850" b="0" i="0" u="none" strike="noStrike" dirty="0">
                          <a:solidFill>
                            <a:srgbClr val="222222"/>
                          </a:solidFill>
                          <a:effectLst/>
                          <a:latin typeface="+mj-lt"/>
                        </a:rPr>
                        <a:t> MTB (Abbott), BD MAX™ MDR-TB, </a:t>
                      </a:r>
                      <a:r>
                        <a:rPr lang="en-US" sz="850" b="0" i="0" u="none" strike="noStrike" dirty="0" err="1">
                          <a:solidFill>
                            <a:srgbClr val="222222"/>
                          </a:solidFill>
                          <a:effectLst/>
                          <a:latin typeface="+mj-lt"/>
                        </a:rPr>
                        <a:t>cobas</a:t>
                      </a:r>
                      <a:r>
                        <a:rPr lang="en-US" sz="850" b="0" i="0" u="none" strike="noStrike" dirty="0">
                          <a:solidFill>
                            <a:srgbClr val="222222"/>
                          </a:solidFill>
                          <a:effectLst/>
                          <a:latin typeface="+mj-lt"/>
                        </a:rPr>
                        <a:t>® MTB (Roche), or LF-LAM.</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Calculation: (Numerator/Denominator) x100</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new and relapse bacteriologically confirmed pulmonary TB notifications in the private sector (smear positive or culture positive or positive by WHO-recommended rapid diagnostics test (WRD)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new and relapse pulmonary TB notifications in the private sector (bacteriologically confirmed plus clinically diagnosed)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Age (0–4, 5–14, 15+), sex</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7144242"/>
                  </a:ext>
                </a:extLst>
              </a:tr>
              <a:tr h="1184967">
                <a:tc>
                  <a:txBody>
                    <a:bodyPr/>
                    <a:lstStyle/>
                    <a:p>
                      <a:pPr algn="ctr" fontAlgn="t"/>
                      <a:r>
                        <a:rPr lang="en-US" sz="850" b="1" i="0" u="none" strike="noStrike" dirty="0">
                          <a:solidFill>
                            <a:srgbClr val="000000"/>
                          </a:solidFill>
                          <a:effectLst/>
                          <a:latin typeface="+mj-lt"/>
                        </a:rPr>
                        <a:t>MH_SCRN</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Percent of people diagnosed with TB and screened for mental health disorders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Percent of people diagnosed with TB during the reporting period who are screened for mental health disorders.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notified TB during the reporting period who were screened for mental health disorders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notified TB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Age (&lt;15, 15+), sex, mental health screening result (positive, negative)</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1762461"/>
                  </a:ext>
                </a:extLst>
              </a:tr>
            </a:tbl>
          </a:graphicData>
        </a:graphic>
      </p:graphicFrame>
      <p:grpSp>
        <p:nvGrpSpPr>
          <p:cNvPr id="6" name="Group 5">
            <a:extLst>
              <a:ext uri="{FF2B5EF4-FFF2-40B4-BE49-F238E27FC236}">
                <a16:creationId xmlns:a16="http://schemas.microsoft.com/office/drawing/2014/main" id="{FB051E4F-E6F5-C282-12A8-5ABBB8D95583}"/>
              </a:ext>
              <a:ext uri="{C183D7F6-B498-43B3-948B-1728B52AA6E4}">
                <adec:decorative xmlns:adec="http://schemas.microsoft.com/office/drawing/2017/decorative" val="1"/>
              </a:ext>
            </a:extLst>
          </p:cNvPr>
          <p:cNvGrpSpPr/>
          <p:nvPr/>
        </p:nvGrpSpPr>
        <p:grpSpPr>
          <a:xfrm>
            <a:off x="164360" y="68011"/>
            <a:ext cx="1287414" cy="380647"/>
            <a:chOff x="164360" y="68011"/>
            <a:chExt cx="1287414" cy="380647"/>
          </a:xfrm>
        </p:grpSpPr>
        <p:pic>
          <p:nvPicPr>
            <p:cNvPr id="7" name="Google Shape;533;p34">
              <a:extLst>
                <a:ext uri="{FF2B5EF4-FFF2-40B4-BE49-F238E27FC236}">
                  <a16:creationId xmlns:a16="http://schemas.microsoft.com/office/drawing/2014/main" id="{5A26D6AE-83CB-D997-58BB-4C0BD73ACC28}"/>
                </a:ext>
              </a:extLst>
            </p:cNvPr>
            <p:cNvPicPr preferRelativeResize="0"/>
            <p:nvPr/>
          </p:nvPicPr>
          <p:blipFill rotWithShape="1">
            <a:blip r:embed="rId4">
              <a:alphaModFix/>
            </a:blip>
            <a:srcRect l="8376" t="11384" r="5535" b="9225"/>
            <a:stretch/>
          </p:blipFill>
          <p:spPr>
            <a:xfrm>
              <a:off x="164360" y="68011"/>
              <a:ext cx="380647" cy="380647"/>
            </a:xfrm>
            <a:prstGeom prst="ellipse">
              <a:avLst/>
            </a:prstGeom>
            <a:noFill/>
            <a:ln w="12700" cap="flat" cmpd="sng">
              <a:solidFill>
                <a:schemeClr val="accent3">
                  <a:lumMod val="75000"/>
                </a:schemeClr>
              </a:solidFill>
              <a:prstDash val="solid"/>
              <a:round/>
              <a:headEnd type="none" w="sm" len="sm"/>
              <a:tailEnd type="none" w="sm" len="sm"/>
            </a:ln>
          </p:spPr>
        </p:pic>
        <p:sp>
          <p:nvSpPr>
            <p:cNvPr id="8" name="TextBox 7">
              <a:extLst>
                <a:ext uri="{FF2B5EF4-FFF2-40B4-BE49-F238E27FC236}">
                  <a16:creationId xmlns:a16="http://schemas.microsoft.com/office/drawing/2014/main" id="{3351F37B-26C1-0056-B08A-888374C49B50}"/>
                </a:ext>
              </a:extLst>
            </p:cNvPr>
            <p:cNvSpPr txBox="1"/>
            <p:nvPr/>
          </p:nvSpPr>
          <p:spPr>
            <a:xfrm>
              <a:off x="545008" y="127529"/>
              <a:ext cx="906766" cy="261610"/>
            </a:xfrm>
            <a:prstGeom prst="rect">
              <a:avLst/>
            </a:prstGeom>
            <a:noFill/>
          </p:spPr>
          <p:txBody>
            <a:bodyPr wrap="square" rtlCol="0">
              <a:spAutoFit/>
            </a:bodyPr>
            <a:lstStyle/>
            <a:p>
              <a:r>
                <a:rPr lang="en-US" sz="1100" b="1" dirty="0">
                  <a:solidFill>
                    <a:schemeClr val="bg1"/>
                  </a:solidFill>
                </a:rPr>
                <a:t>REACH</a:t>
              </a:r>
            </a:p>
          </p:txBody>
        </p:sp>
      </p:grpSp>
    </p:spTree>
    <p:custDataLst>
      <p:tags r:id="rId1"/>
    </p:custDataLst>
    <p:extLst>
      <p:ext uri="{BB962C8B-B14F-4D97-AF65-F5344CB8AC3E}">
        <p14:creationId xmlns:p14="http://schemas.microsoft.com/office/powerpoint/2010/main" val="260794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A24C4312-DEF9-88C8-BF22-8CB76D951850}"/>
              </a:ext>
            </a:extLst>
          </p:cNvPr>
          <p:cNvSpPr>
            <a:spLocks noGrp="1"/>
          </p:cNvSpPr>
          <p:nvPr>
            <p:ph type="title" idx="4294967295"/>
          </p:nvPr>
        </p:nvSpPr>
        <p:spPr>
          <a:xfrm>
            <a:off x="8353425" y="4948238"/>
            <a:ext cx="638175" cy="18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600"/>
                </a:spcAft>
                <a:buClrTx/>
                <a:buSzTx/>
                <a:buFontTx/>
                <a:buNone/>
                <a:tabLst/>
                <a:defRPr/>
              </a:pPr>
              <a:t>32</a:t>
            </a:fld>
            <a:endParaRPr kumimoji="0" lang="en-US" sz="600" b="0" i="0" u="none" strike="noStrike" kern="1200" cap="none" spc="0" normalizeH="0" baseline="0" noProof="0" dirty="0">
              <a:ln>
                <a:noFill/>
              </a:ln>
              <a:solidFill>
                <a:srgbClr val="6C6463"/>
              </a:solidFill>
              <a:effectLst/>
              <a:uLnTx/>
              <a:uFillTx/>
              <a:latin typeface="Gill Sans MT"/>
              <a:ea typeface="+mn-ea"/>
              <a:cs typeface="Gill Sans MT"/>
            </a:endParaRPr>
          </a:p>
        </p:txBody>
      </p:sp>
      <p:sp>
        <p:nvSpPr>
          <p:cNvPr id="2" name="Text Placeholder 1">
            <a:extLst>
              <a:ext uri="{FF2B5EF4-FFF2-40B4-BE49-F238E27FC236}">
                <a16:creationId xmlns:a16="http://schemas.microsoft.com/office/drawing/2014/main" id="{6BE3B409-75D6-358D-7B3B-AD28C33945BA}"/>
              </a:ext>
            </a:extLst>
          </p:cNvPr>
          <p:cNvSpPr>
            <a:spLocks noGrp="1"/>
          </p:cNvSpPr>
          <p:nvPr>
            <p:ph type="body" sz="quarter" idx="4294967295"/>
          </p:nvPr>
        </p:nvSpPr>
        <p:spPr>
          <a:xfrm>
            <a:off x="594783" y="1377950"/>
            <a:ext cx="7454900" cy="2963863"/>
          </a:xfrm>
        </p:spPr>
        <p:txBody>
          <a:bodyPr/>
          <a:lstStyle/>
          <a:p>
            <a:endParaRPr lang="en-US"/>
          </a:p>
        </p:txBody>
      </p:sp>
      <p:graphicFrame>
        <p:nvGraphicFramePr>
          <p:cNvPr id="9" name="Table 8">
            <a:extLst>
              <a:ext uri="{FF2B5EF4-FFF2-40B4-BE49-F238E27FC236}">
                <a16:creationId xmlns:a16="http://schemas.microsoft.com/office/drawing/2014/main" id="{156FC16E-3B91-7D20-A50C-78786B6472AF}"/>
              </a:ext>
            </a:extLst>
          </p:cNvPr>
          <p:cNvGraphicFramePr>
            <a:graphicFrameLocks noGrp="1"/>
          </p:cNvGraphicFramePr>
          <p:nvPr>
            <p:extLst>
              <p:ext uri="{D42A27DB-BD31-4B8C-83A1-F6EECF244321}">
                <p14:modId xmlns:p14="http://schemas.microsoft.com/office/powerpoint/2010/main" val="3587038719"/>
              </p:ext>
            </p:extLst>
          </p:nvPr>
        </p:nvGraphicFramePr>
        <p:xfrm>
          <a:off x="122100" y="493180"/>
          <a:ext cx="8967534" cy="4582027"/>
        </p:xfrm>
        <a:graphic>
          <a:graphicData uri="http://schemas.openxmlformats.org/drawingml/2006/table">
            <a:tbl>
              <a:tblPr firstRow="1" bandRow="1">
                <a:tableStyleId>{5C22544A-7EE6-4342-B048-85BDC9FD1C3A}</a:tableStyleId>
              </a:tblPr>
              <a:tblGrid>
                <a:gridCol w="859067">
                  <a:extLst>
                    <a:ext uri="{9D8B030D-6E8A-4147-A177-3AD203B41FA5}">
                      <a16:colId xmlns:a16="http://schemas.microsoft.com/office/drawing/2014/main" val="2619902928"/>
                    </a:ext>
                  </a:extLst>
                </a:gridCol>
                <a:gridCol w="1158227">
                  <a:extLst>
                    <a:ext uri="{9D8B030D-6E8A-4147-A177-3AD203B41FA5}">
                      <a16:colId xmlns:a16="http://schemas.microsoft.com/office/drawing/2014/main" val="1186907187"/>
                    </a:ext>
                  </a:extLst>
                </a:gridCol>
                <a:gridCol w="2747210">
                  <a:extLst>
                    <a:ext uri="{9D8B030D-6E8A-4147-A177-3AD203B41FA5}">
                      <a16:colId xmlns:a16="http://schemas.microsoft.com/office/drawing/2014/main" val="23414078"/>
                    </a:ext>
                  </a:extLst>
                </a:gridCol>
                <a:gridCol w="1314848">
                  <a:extLst>
                    <a:ext uri="{9D8B030D-6E8A-4147-A177-3AD203B41FA5}">
                      <a16:colId xmlns:a16="http://schemas.microsoft.com/office/drawing/2014/main" val="3700225451"/>
                    </a:ext>
                  </a:extLst>
                </a:gridCol>
                <a:gridCol w="1196087">
                  <a:extLst>
                    <a:ext uri="{9D8B030D-6E8A-4147-A177-3AD203B41FA5}">
                      <a16:colId xmlns:a16="http://schemas.microsoft.com/office/drawing/2014/main" val="3290239786"/>
                    </a:ext>
                  </a:extLst>
                </a:gridCol>
                <a:gridCol w="996740">
                  <a:extLst>
                    <a:ext uri="{9D8B030D-6E8A-4147-A177-3AD203B41FA5}">
                      <a16:colId xmlns:a16="http://schemas.microsoft.com/office/drawing/2014/main" val="4202027118"/>
                    </a:ext>
                  </a:extLst>
                </a:gridCol>
                <a:gridCol w="695355">
                  <a:extLst>
                    <a:ext uri="{9D8B030D-6E8A-4147-A177-3AD203B41FA5}">
                      <a16:colId xmlns:a16="http://schemas.microsoft.com/office/drawing/2014/main" val="4194806955"/>
                    </a:ext>
                  </a:extLst>
                </a:gridCol>
              </a:tblGrid>
              <a:tr h="458319">
                <a:tc>
                  <a:txBody>
                    <a:bodyPr/>
                    <a:lstStyle/>
                    <a:p>
                      <a:pPr algn="ctr"/>
                      <a:r>
                        <a:rPr lang="en-US" sz="850" b="1" dirty="0">
                          <a:solidFill>
                            <a:schemeClr val="tx1"/>
                          </a:solidFill>
                          <a:latin typeface="+mj-lt"/>
                        </a:rPr>
                        <a:t>Indicator short name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Indicator Name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50" b="1" dirty="0">
                          <a:solidFill>
                            <a:schemeClr val="tx1"/>
                          </a:solidFill>
                          <a:latin typeface="+mj-lt"/>
                        </a:rPr>
                        <a:t>Definition</a:t>
                      </a:r>
                    </a:p>
                    <a:p>
                      <a:pPr algn="ctr"/>
                      <a:endParaRPr lang="en-US" sz="850" b="1"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Numerator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Denominator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Disaggregation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WHO variables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27484274"/>
                  </a:ext>
                </a:extLst>
              </a:tr>
              <a:tr h="1377044">
                <a:tc>
                  <a:txBody>
                    <a:bodyPr/>
                    <a:lstStyle/>
                    <a:p>
                      <a:pPr algn="ctr" fontAlgn="t"/>
                      <a:r>
                        <a:rPr lang="en-US" sz="850" b="1" i="0" u="none" strike="noStrike" dirty="0">
                          <a:solidFill>
                            <a:srgbClr val="000000"/>
                          </a:solidFill>
                          <a:effectLst/>
                          <a:latin typeface="+mj-lt"/>
                        </a:rPr>
                        <a:t>TAT_SUBMIT</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Turnaround time (</a:t>
                      </a:r>
                      <a:r>
                        <a:rPr lang="en-US" sz="850" b="0" i="0" u="none" strike="noStrike" dirty="0" err="1">
                          <a:solidFill>
                            <a:srgbClr val="222222"/>
                          </a:solidFill>
                          <a:effectLst/>
                          <a:latin typeface="+mj-lt"/>
                        </a:rPr>
                        <a:t>TaT</a:t>
                      </a:r>
                      <a:r>
                        <a:rPr lang="en-US" sz="850" b="0" i="0" u="none" strike="noStrike" dirty="0">
                          <a:solidFill>
                            <a:srgbClr val="222222"/>
                          </a:solidFill>
                          <a:effectLst/>
                          <a:latin typeface="+mj-lt"/>
                        </a:rPr>
                        <a:t>): Percent of specimens submitted to a laboratory within specified target timeframe</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Percent of specimens submitted to the laboratory for WHO- recommended rapid diagnostic (WRD) testing within a specified target </a:t>
                      </a:r>
                      <a:r>
                        <a:rPr lang="en-US" sz="850" b="0" i="0" u="none" strike="noStrike" dirty="0" err="1">
                          <a:solidFill>
                            <a:srgbClr val="222222"/>
                          </a:solidFill>
                          <a:effectLst/>
                          <a:latin typeface="+mj-lt"/>
                        </a:rPr>
                        <a:t>TaT</a:t>
                      </a:r>
                      <a:r>
                        <a:rPr lang="en-US" sz="850" b="0" i="0" u="none" strike="noStrike" dirty="0">
                          <a:solidFill>
                            <a:srgbClr val="222222"/>
                          </a:solidFill>
                          <a:effectLst/>
                          <a:latin typeface="+mj-lt"/>
                        </a:rPr>
                        <a:t> from collection to lab submission during the reporting period. The specified </a:t>
                      </a:r>
                      <a:r>
                        <a:rPr lang="en-US" sz="850" b="0" i="0" u="none" strike="noStrike" dirty="0" err="1">
                          <a:solidFill>
                            <a:srgbClr val="222222"/>
                          </a:solidFill>
                          <a:effectLst/>
                          <a:latin typeface="+mj-lt"/>
                        </a:rPr>
                        <a:t>TaT</a:t>
                      </a:r>
                      <a:r>
                        <a:rPr lang="en-US" sz="850" b="0" i="0" u="none" strike="noStrike" dirty="0">
                          <a:solidFill>
                            <a:srgbClr val="222222"/>
                          </a:solidFill>
                          <a:effectLst/>
                          <a:latin typeface="+mj-lt"/>
                        </a:rPr>
                        <a:t> should align with the National TB Program (NTP) standard for target </a:t>
                      </a:r>
                      <a:r>
                        <a:rPr lang="en-US" sz="850" b="0" i="0" u="none" strike="noStrike" dirty="0" err="1">
                          <a:solidFill>
                            <a:srgbClr val="222222"/>
                          </a:solidFill>
                          <a:effectLst/>
                          <a:latin typeface="+mj-lt"/>
                        </a:rPr>
                        <a:t>TaTs</a:t>
                      </a:r>
                      <a:r>
                        <a:rPr lang="en-US" sz="850" b="0" i="0" u="none" strike="noStrike" dirty="0">
                          <a:solidFill>
                            <a:srgbClr val="222222"/>
                          </a:solidFill>
                          <a:effectLst/>
                          <a:latin typeface="+mj-lt"/>
                        </a:rPr>
                        <a:t> for specimen collection, submission, testing, and reporting, which may vary from country to country.</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Calculation: (Numerator/Denominator) x 100</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a:solidFill>
                            <a:srgbClr val="222222"/>
                          </a:solidFill>
                          <a:effectLst/>
                          <a:latin typeface="+mj-lt"/>
                        </a:rPr>
                        <a:t>Number of specimens submitted to the laboratory for WRD testing within a specified TaT for time from collection to submission</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a:solidFill>
                            <a:srgbClr val="222222"/>
                          </a:solidFill>
                          <a:effectLst/>
                          <a:latin typeface="+mj-lt"/>
                        </a:rPr>
                        <a:t>Total number of specimens submitted to a laboratory for WRD testing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Type of specimens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7485884"/>
                  </a:ext>
                </a:extLst>
              </a:tr>
              <a:tr h="1116972">
                <a:tc>
                  <a:txBody>
                    <a:bodyPr/>
                    <a:lstStyle/>
                    <a:p>
                      <a:pPr algn="ctr" fontAlgn="t"/>
                      <a:r>
                        <a:rPr lang="en-US" sz="850" b="1" i="0" u="none" strike="noStrike" dirty="0">
                          <a:solidFill>
                            <a:srgbClr val="000000"/>
                          </a:solidFill>
                          <a:effectLst/>
                          <a:latin typeface="+mj-lt"/>
                        </a:rPr>
                        <a:t>TAT_TST</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Turnaround time (</a:t>
                      </a:r>
                      <a:r>
                        <a:rPr lang="en-US" sz="850" b="0" i="0" u="none" strike="noStrike" dirty="0" err="1">
                          <a:solidFill>
                            <a:srgbClr val="222222"/>
                          </a:solidFill>
                          <a:effectLst/>
                          <a:latin typeface="+mj-lt"/>
                        </a:rPr>
                        <a:t>TaT</a:t>
                      </a:r>
                      <a:r>
                        <a:rPr lang="en-US" sz="850" b="0" i="0" u="none" strike="noStrike" dirty="0">
                          <a:solidFill>
                            <a:srgbClr val="222222"/>
                          </a:solidFill>
                          <a:effectLst/>
                          <a:latin typeface="+mj-lt"/>
                        </a:rPr>
                        <a:t>): Percent of specimens received at testing laboratory and tested within specified target timeframe</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Percent of specimens received at laboratories for WHO-recommended rapid diagnostic (WRD) testing and tested within specified target timeframe during the reporting period. The timeframe should align with the NTP standard for target </a:t>
                      </a:r>
                      <a:r>
                        <a:rPr lang="en-US" sz="850" b="0" i="0" u="none" strike="noStrike" dirty="0" err="1">
                          <a:solidFill>
                            <a:srgbClr val="222222"/>
                          </a:solidFill>
                          <a:effectLst/>
                          <a:latin typeface="+mj-lt"/>
                        </a:rPr>
                        <a:t>TaTs</a:t>
                      </a:r>
                      <a:r>
                        <a:rPr lang="en-US" sz="850" b="0" i="0" u="none" strike="noStrike" dirty="0">
                          <a:solidFill>
                            <a:srgbClr val="222222"/>
                          </a:solidFill>
                          <a:effectLst/>
                          <a:latin typeface="+mj-lt"/>
                        </a:rPr>
                        <a:t> for specimen collection, submission, testing and reporting, which may vary from country to country.</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Calculation: (Numerator/Denominator) x 100</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specimens received at the laboratory for WRD testing and tested within a specified target timeframe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a:solidFill>
                            <a:srgbClr val="222222"/>
                          </a:solidFill>
                          <a:effectLst/>
                          <a:latin typeface="+mj-lt"/>
                        </a:rPr>
                        <a:t>Number of specimens received at the laboratory for WRD testing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Type of specimens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1515177"/>
                  </a:ext>
                </a:extLst>
              </a:tr>
              <a:tr h="1629692">
                <a:tc>
                  <a:txBody>
                    <a:bodyPr/>
                    <a:lstStyle/>
                    <a:p>
                      <a:pPr algn="ctr" fontAlgn="t"/>
                      <a:r>
                        <a:rPr lang="en-US" sz="850" b="1" i="0" u="none" strike="noStrike" dirty="0">
                          <a:solidFill>
                            <a:srgbClr val="000000"/>
                          </a:solidFill>
                          <a:effectLst/>
                          <a:latin typeface="+mj-lt"/>
                        </a:rPr>
                        <a:t>TAT_RPRT</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Turnaround time (</a:t>
                      </a:r>
                      <a:r>
                        <a:rPr lang="en-US" sz="850" b="0" i="0" u="none" strike="noStrike" dirty="0" err="1">
                          <a:solidFill>
                            <a:srgbClr val="222222"/>
                          </a:solidFill>
                          <a:effectLst/>
                          <a:latin typeface="+mj-lt"/>
                        </a:rPr>
                        <a:t>TaT</a:t>
                      </a:r>
                      <a:r>
                        <a:rPr lang="en-US" sz="850" b="0" i="0" u="none" strike="noStrike" dirty="0">
                          <a:solidFill>
                            <a:srgbClr val="222222"/>
                          </a:solidFill>
                          <a:effectLst/>
                          <a:latin typeface="+mj-lt"/>
                        </a:rPr>
                        <a:t>) Percent of specimens tested and results report to referring facility (or provider) within specified target timeframe</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Percent of specimens tested at laboratories using a WHO- recommended rapid diagnostic (WRD) test and with results reported back to the referring facility or provider within specified target timeframe during the reporting period. The timeframe should align with the NTP standard for target </a:t>
                      </a:r>
                      <a:r>
                        <a:rPr lang="en-US" sz="850" b="0" i="0" u="none" strike="noStrike" dirty="0" err="1">
                          <a:solidFill>
                            <a:srgbClr val="222222"/>
                          </a:solidFill>
                          <a:effectLst/>
                          <a:latin typeface="+mj-lt"/>
                        </a:rPr>
                        <a:t>TaTs</a:t>
                      </a:r>
                      <a:r>
                        <a:rPr lang="en-US" sz="850" b="0" i="0" u="none" strike="noStrike" dirty="0">
                          <a:solidFill>
                            <a:srgbClr val="222222"/>
                          </a:solidFill>
                          <a:effectLst/>
                          <a:latin typeface="+mj-lt"/>
                        </a:rPr>
                        <a:t> for specimen collection, submission, testing, and reporting, which may vary from country to country.</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Calculation: (Numerator/Denominator) x 100</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specimens tested using a WRD with results reported to the referring facility (or provider) during the reporting period within specified target timeframe</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specimens tested using a WRD with results reported to the referring facility (or provider)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Type of specimens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4385611"/>
                  </a:ext>
                </a:extLst>
              </a:tr>
            </a:tbl>
          </a:graphicData>
        </a:graphic>
      </p:graphicFrame>
      <p:grpSp>
        <p:nvGrpSpPr>
          <p:cNvPr id="15" name="Group 14">
            <a:extLst>
              <a:ext uri="{FF2B5EF4-FFF2-40B4-BE49-F238E27FC236}">
                <a16:creationId xmlns:a16="http://schemas.microsoft.com/office/drawing/2014/main" id="{3757C372-D7F4-9684-5021-DCE39B2D242D}"/>
              </a:ext>
              <a:ext uri="{C183D7F6-B498-43B3-948B-1728B52AA6E4}">
                <adec:decorative xmlns:adec="http://schemas.microsoft.com/office/drawing/2017/decorative" val="1"/>
              </a:ext>
            </a:extLst>
          </p:cNvPr>
          <p:cNvGrpSpPr/>
          <p:nvPr/>
        </p:nvGrpSpPr>
        <p:grpSpPr>
          <a:xfrm>
            <a:off x="164360" y="68011"/>
            <a:ext cx="1287414" cy="380647"/>
            <a:chOff x="164360" y="68011"/>
            <a:chExt cx="1287414" cy="380647"/>
          </a:xfrm>
        </p:grpSpPr>
        <p:pic>
          <p:nvPicPr>
            <p:cNvPr id="16" name="Google Shape;533;p34">
              <a:extLst>
                <a:ext uri="{FF2B5EF4-FFF2-40B4-BE49-F238E27FC236}">
                  <a16:creationId xmlns:a16="http://schemas.microsoft.com/office/drawing/2014/main" id="{173E4AFE-49AA-6FFE-D7F1-6A56D8D8ED22}"/>
                </a:ext>
              </a:extLst>
            </p:cNvPr>
            <p:cNvPicPr preferRelativeResize="0"/>
            <p:nvPr/>
          </p:nvPicPr>
          <p:blipFill rotWithShape="1">
            <a:blip r:embed="rId4">
              <a:alphaModFix/>
            </a:blip>
            <a:srcRect l="8376" t="11384" r="5535" b="9225"/>
            <a:stretch/>
          </p:blipFill>
          <p:spPr>
            <a:xfrm>
              <a:off x="164360" y="68011"/>
              <a:ext cx="380647" cy="380647"/>
            </a:xfrm>
            <a:prstGeom prst="ellipse">
              <a:avLst/>
            </a:prstGeom>
            <a:noFill/>
            <a:ln w="12700" cap="flat" cmpd="sng">
              <a:solidFill>
                <a:schemeClr val="accent3">
                  <a:lumMod val="75000"/>
                </a:schemeClr>
              </a:solidFill>
              <a:prstDash val="solid"/>
              <a:round/>
              <a:headEnd type="none" w="sm" len="sm"/>
              <a:tailEnd type="none" w="sm" len="sm"/>
            </a:ln>
          </p:spPr>
        </p:pic>
        <p:sp>
          <p:nvSpPr>
            <p:cNvPr id="17" name="TextBox 16">
              <a:extLst>
                <a:ext uri="{FF2B5EF4-FFF2-40B4-BE49-F238E27FC236}">
                  <a16:creationId xmlns:a16="http://schemas.microsoft.com/office/drawing/2014/main" id="{F0C9221A-D5CF-82C0-A12A-161208507CC0}"/>
                </a:ext>
              </a:extLst>
            </p:cNvPr>
            <p:cNvSpPr txBox="1"/>
            <p:nvPr/>
          </p:nvSpPr>
          <p:spPr>
            <a:xfrm>
              <a:off x="545008" y="127529"/>
              <a:ext cx="906766" cy="261610"/>
            </a:xfrm>
            <a:prstGeom prst="rect">
              <a:avLst/>
            </a:prstGeom>
            <a:noFill/>
          </p:spPr>
          <p:txBody>
            <a:bodyPr wrap="square" rtlCol="0">
              <a:spAutoFit/>
            </a:bodyPr>
            <a:lstStyle/>
            <a:p>
              <a:r>
                <a:rPr lang="en-US" sz="1100" b="1" dirty="0">
                  <a:solidFill>
                    <a:schemeClr val="bg1"/>
                  </a:solidFill>
                </a:rPr>
                <a:t>REACH</a:t>
              </a:r>
            </a:p>
          </p:txBody>
        </p:sp>
      </p:grpSp>
    </p:spTree>
    <p:custDataLst>
      <p:tags r:id="rId1"/>
    </p:custDataLst>
    <p:extLst>
      <p:ext uri="{BB962C8B-B14F-4D97-AF65-F5344CB8AC3E}">
        <p14:creationId xmlns:p14="http://schemas.microsoft.com/office/powerpoint/2010/main" val="159331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A24C4312-DEF9-88C8-BF22-8CB76D951850}"/>
              </a:ext>
            </a:extLst>
          </p:cNvPr>
          <p:cNvSpPr>
            <a:spLocks noGrp="1"/>
          </p:cNvSpPr>
          <p:nvPr>
            <p:ph type="title" idx="4294967295"/>
          </p:nvPr>
        </p:nvSpPr>
        <p:spPr>
          <a:xfrm>
            <a:off x="8353425" y="4948238"/>
            <a:ext cx="638175" cy="18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600"/>
                </a:spcAft>
                <a:buClrTx/>
                <a:buSzTx/>
                <a:buFontTx/>
                <a:buNone/>
                <a:tabLst/>
                <a:defRPr/>
              </a:pPr>
              <a:t>33</a:t>
            </a:fld>
            <a:endParaRPr kumimoji="0" lang="en-US" sz="600" b="0" i="0" u="none" strike="noStrike" kern="1200" cap="none" spc="0" normalizeH="0" baseline="0" noProof="0" dirty="0">
              <a:ln>
                <a:noFill/>
              </a:ln>
              <a:solidFill>
                <a:srgbClr val="6C6463"/>
              </a:solidFill>
              <a:effectLst/>
              <a:uLnTx/>
              <a:uFillTx/>
              <a:latin typeface="Gill Sans MT"/>
              <a:ea typeface="+mn-ea"/>
              <a:cs typeface="Gill Sans MT"/>
            </a:endParaRPr>
          </a:p>
        </p:txBody>
      </p:sp>
      <p:sp>
        <p:nvSpPr>
          <p:cNvPr id="2" name="Text Placeholder 1">
            <a:extLst>
              <a:ext uri="{FF2B5EF4-FFF2-40B4-BE49-F238E27FC236}">
                <a16:creationId xmlns:a16="http://schemas.microsoft.com/office/drawing/2014/main" id="{6BE3B409-75D6-358D-7B3B-AD28C33945BA}"/>
              </a:ext>
            </a:extLst>
          </p:cNvPr>
          <p:cNvSpPr>
            <a:spLocks noGrp="1"/>
          </p:cNvSpPr>
          <p:nvPr>
            <p:ph type="body" sz="quarter" idx="4294967295"/>
          </p:nvPr>
        </p:nvSpPr>
        <p:spPr>
          <a:xfrm>
            <a:off x="594783" y="1377950"/>
            <a:ext cx="7454900" cy="2963863"/>
          </a:xfrm>
        </p:spPr>
        <p:txBody>
          <a:bodyPr/>
          <a:lstStyle/>
          <a:p>
            <a:endParaRPr lang="en-US"/>
          </a:p>
        </p:txBody>
      </p:sp>
      <p:graphicFrame>
        <p:nvGraphicFramePr>
          <p:cNvPr id="9" name="Table 8">
            <a:extLst>
              <a:ext uri="{FF2B5EF4-FFF2-40B4-BE49-F238E27FC236}">
                <a16:creationId xmlns:a16="http://schemas.microsoft.com/office/drawing/2014/main" id="{156FC16E-3B91-7D20-A50C-78786B6472AF}"/>
              </a:ext>
            </a:extLst>
          </p:cNvPr>
          <p:cNvGraphicFramePr>
            <a:graphicFrameLocks noGrp="1"/>
          </p:cNvGraphicFramePr>
          <p:nvPr>
            <p:extLst>
              <p:ext uri="{D42A27DB-BD31-4B8C-83A1-F6EECF244321}">
                <p14:modId xmlns:p14="http://schemas.microsoft.com/office/powerpoint/2010/main" val="3535740911"/>
              </p:ext>
            </p:extLst>
          </p:nvPr>
        </p:nvGraphicFramePr>
        <p:xfrm>
          <a:off x="122100" y="493179"/>
          <a:ext cx="8967534" cy="4455849"/>
        </p:xfrm>
        <a:graphic>
          <a:graphicData uri="http://schemas.openxmlformats.org/drawingml/2006/table">
            <a:tbl>
              <a:tblPr firstRow="1" bandRow="1">
                <a:tableStyleId>{5C22544A-7EE6-4342-B048-85BDC9FD1C3A}</a:tableStyleId>
              </a:tblPr>
              <a:tblGrid>
                <a:gridCol w="859067">
                  <a:extLst>
                    <a:ext uri="{9D8B030D-6E8A-4147-A177-3AD203B41FA5}">
                      <a16:colId xmlns:a16="http://schemas.microsoft.com/office/drawing/2014/main" val="2619902928"/>
                    </a:ext>
                  </a:extLst>
                </a:gridCol>
                <a:gridCol w="1158227">
                  <a:extLst>
                    <a:ext uri="{9D8B030D-6E8A-4147-A177-3AD203B41FA5}">
                      <a16:colId xmlns:a16="http://schemas.microsoft.com/office/drawing/2014/main" val="1186907187"/>
                    </a:ext>
                  </a:extLst>
                </a:gridCol>
                <a:gridCol w="2747210">
                  <a:extLst>
                    <a:ext uri="{9D8B030D-6E8A-4147-A177-3AD203B41FA5}">
                      <a16:colId xmlns:a16="http://schemas.microsoft.com/office/drawing/2014/main" val="23414078"/>
                    </a:ext>
                  </a:extLst>
                </a:gridCol>
                <a:gridCol w="1314848">
                  <a:extLst>
                    <a:ext uri="{9D8B030D-6E8A-4147-A177-3AD203B41FA5}">
                      <a16:colId xmlns:a16="http://schemas.microsoft.com/office/drawing/2014/main" val="3700225451"/>
                    </a:ext>
                  </a:extLst>
                </a:gridCol>
                <a:gridCol w="1196087">
                  <a:extLst>
                    <a:ext uri="{9D8B030D-6E8A-4147-A177-3AD203B41FA5}">
                      <a16:colId xmlns:a16="http://schemas.microsoft.com/office/drawing/2014/main" val="3290239786"/>
                    </a:ext>
                  </a:extLst>
                </a:gridCol>
                <a:gridCol w="996740">
                  <a:extLst>
                    <a:ext uri="{9D8B030D-6E8A-4147-A177-3AD203B41FA5}">
                      <a16:colId xmlns:a16="http://schemas.microsoft.com/office/drawing/2014/main" val="4202027118"/>
                    </a:ext>
                  </a:extLst>
                </a:gridCol>
                <a:gridCol w="695355">
                  <a:extLst>
                    <a:ext uri="{9D8B030D-6E8A-4147-A177-3AD203B41FA5}">
                      <a16:colId xmlns:a16="http://schemas.microsoft.com/office/drawing/2014/main" val="4194806955"/>
                    </a:ext>
                  </a:extLst>
                </a:gridCol>
              </a:tblGrid>
              <a:tr h="463592">
                <a:tc>
                  <a:txBody>
                    <a:bodyPr/>
                    <a:lstStyle/>
                    <a:p>
                      <a:pPr algn="ctr"/>
                      <a:r>
                        <a:rPr lang="en-US" sz="850" b="1" dirty="0">
                          <a:solidFill>
                            <a:schemeClr val="tx1"/>
                          </a:solidFill>
                          <a:latin typeface="+mj-lt"/>
                        </a:rPr>
                        <a:t>Indicator short name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Indicator Name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50" b="1" dirty="0">
                          <a:solidFill>
                            <a:schemeClr val="tx1"/>
                          </a:solidFill>
                          <a:latin typeface="+mj-lt"/>
                        </a:rPr>
                        <a:t>Definition</a:t>
                      </a:r>
                    </a:p>
                    <a:p>
                      <a:pPr algn="ctr"/>
                      <a:endParaRPr lang="en-US" sz="850" b="1"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Numerator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Denominator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Disaggregation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WHO variables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27484274"/>
                  </a:ext>
                </a:extLst>
              </a:tr>
              <a:tr h="1563834">
                <a:tc>
                  <a:txBody>
                    <a:bodyPr/>
                    <a:lstStyle/>
                    <a:p>
                      <a:pPr algn="ctr" fontAlgn="t"/>
                      <a:r>
                        <a:rPr lang="en-US" sz="850" b="1" i="0" u="none" strike="noStrike" dirty="0">
                          <a:solidFill>
                            <a:srgbClr val="000000"/>
                          </a:solidFill>
                          <a:effectLst/>
                          <a:latin typeface="+mj-lt"/>
                        </a:rPr>
                        <a:t>TX_DS_</a:t>
                      </a:r>
                      <a:br>
                        <a:rPr lang="en-US" sz="850" b="1" i="0" u="none" strike="noStrike" dirty="0">
                          <a:solidFill>
                            <a:srgbClr val="000000"/>
                          </a:solidFill>
                          <a:effectLst/>
                          <a:latin typeface="+mj-lt"/>
                        </a:rPr>
                      </a:br>
                      <a:r>
                        <a:rPr lang="en-US" sz="850" b="1" i="0" u="none" strike="noStrike" dirty="0">
                          <a:solidFill>
                            <a:srgbClr val="000000"/>
                          </a:solidFill>
                          <a:effectLst/>
                          <a:latin typeface="+mj-lt"/>
                        </a:rPr>
                        <a:t>SUPPORT</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Percent of people on DS-TB treatment who received treatment support</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Percent of people with DS-TB who received nonmedical interventions or benefits, aimed at improving treatment adherence during the reporting period. This may include adherence support, food assistance, psychological, educational, mental counseling, transportation reimbursement, or other social or economic support.</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a:solidFill>
                            <a:srgbClr val="222222"/>
                          </a:solidFill>
                          <a:effectLst/>
                          <a:latin typeface="+mj-lt"/>
                        </a:rPr>
                        <a:t>Number of people with new and relapse TB (all forms) who received any non-medical treatment support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a:solidFill>
                            <a:srgbClr val="222222"/>
                          </a:solidFill>
                          <a:effectLst/>
                          <a:latin typeface="+mj-lt"/>
                        </a:rPr>
                        <a:t>Number of people with new and relapse TB (all forms) enrolled on DS-TB treatment in the same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Age (0–4, 5–14, 15+), sex</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7485884"/>
                  </a:ext>
                </a:extLst>
              </a:tr>
              <a:tr h="2428423">
                <a:tc>
                  <a:txBody>
                    <a:bodyPr/>
                    <a:lstStyle/>
                    <a:p>
                      <a:pPr algn="ctr" fontAlgn="t"/>
                      <a:r>
                        <a:rPr lang="en-US" sz="850" b="1" i="0" u="none" strike="noStrike" dirty="0">
                          <a:solidFill>
                            <a:srgbClr val="000000"/>
                          </a:solidFill>
                          <a:effectLst/>
                          <a:latin typeface="+mj-lt"/>
                        </a:rPr>
                        <a:t>TX_DR_</a:t>
                      </a:r>
                      <a:br>
                        <a:rPr lang="en-US" sz="850" b="1" i="0" u="none" strike="noStrike" dirty="0">
                          <a:solidFill>
                            <a:srgbClr val="000000"/>
                          </a:solidFill>
                          <a:effectLst/>
                          <a:latin typeface="+mj-lt"/>
                        </a:rPr>
                      </a:br>
                      <a:r>
                        <a:rPr lang="en-US" sz="850" b="1" i="0" u="none" strike="noStrike" dirty="0">
                          <a:solidFill>
                            <a:srgbClr val="000000"/>
                          </a:solidFill>
                          <a:effectLst/>
                          <a:latin typeface="+mj-lt"/>
                        </a:rPr>
                        <a:t>SUPPORT</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Percent of people on DR-TB treatment who received treatment support</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Percent of people with DR-TB (RR/MDR-TB and pre-XDR/XDR-TB) who received nonmedical interventions or benefits, aimed at improving treatment adherence and reduction of catastrophic cost during a specified period, among people with DR-TB who were initiated on treatment during the reporting period. This may include adherence support, food assistance, psychological, educational, mental counseling, transportation reimbursement, or other social or economic support.</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DR-TB (RR/MDR-TB and pre-XDR/XDR-TB) who receive nonmedical interventions or benefits, aimed at improving treatment adherence and reduction of catastrophic cost during a specified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DR- TB who were on treatment during the same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Age (0–4, 5–14, 15+), sex</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1515177"/>
                  </a:ext>
                </a:extLst>
              </a:tr>
            </a:tbl>
          </a:graphicData>
        </a:graphic>
      </p:graphicFrame>
      <p:grpSp>
        <p:nvGrpSpPr>
          <p:cNvPr id="4" name="Group 3">
            <a:extLst>
              <a:ext uri="{FF2B5EF4-FFF2-40B4-BE49-F238E27FC236}">
                <a16:creationId xmlns:a16="http://schemas.microsoft.com/office/drawing/2014/main" id="{B2626175-48BB-F4BD-A051-DC8E4AC5C626}"/>
              </a:ext>
              <a:ext uri="{C183D7F6-B498-43B3-948B-1728B52AA6E4}">
                <adec:decorative xmlns:adec="http://schemas.microsoft.com/office/drawing/2017/decorative" val="1"/>
              </a:ext>
            </a:extLst>
          </p:cNvPr>
          <p:cNvGrpSpPr/>
          <p:nvPr/>
        </p:nvGrpSpPr>
        <p:grpSpPr>
          <a:xfrm>
            <a:off x="152435" y="87360"/>
            <a:ext cx="960794" cy="384048"/>
            <a:chOff x="316759" y="59083"/>
            <a:chExt cx="891097" cy="384048"/>
          </a:xfrm>
        </p:grpSpPr>
        <p:sp>
          <p:nvSpPr>
            <p:cNvPr id="5" name="TextBox 4">
              <a:extLst>
                <a:ext uri="{FF2B5EF4-FFF2-40B4-BE49-F238E27FC236}">
                  <a16:creationId xmlns:a16="http://schemas.microsoft.com/office/drawing/2014/main" id="{407ABC85-BA8F-620D-2677-03C0D7FC1113}"/>
                </a:ext>
              </a:extLst>
            </p:cNvPr>
            <p:cNvSpPr txBox="1"/>
            <p:nvPr/>
          </p:nvSpPr>
          <p:spPr>
            <a:xfrm>
              <a:off x="655986" y="111158"/>
              <a:ext cx="551870" cy="261610"/>
            </a:xfrm>
            <a:prstGeom prst="rect">
              <a:avLst/>
            </a:prstGeom>
            <a:noFill/>
          </p:spPr>
          <p:txBody>
            <a:bodyPr wrap="none" rtlCol="0">
              <a:spAutoFit/>
            </a:bodyPr>
            <a:lstStyle/>
            <a:p>
              <a:r>
                <a:rPr lang="en-US" sz="1100" b="1" dirty="0">
                  <a:solidFill>
                    <a:schemeClr val="bg1"/>
                  </a:solidFill>
                </a:rPr>
                <a:t>CURE</a:t>
              </a:r>
            </a:p>
          </p:txBody>
        </p:sp>
        <p:pic>
          <p:nvPicPr>
            <p:cNvPr id="10" name="Google Shape;530;p34">
              <a:extLst>
                <a:ext uri="{FF2B5EF4-FFF2-40B4-BE49-F238E27FC236}">
                  <a16:creationId xmlns:a16="http://schemas.microsoft.com/office/drawing/2014/main" id="{412BF04C-9E94-1146-D6B2-8D94080684D8}"/>
                </a:ext>
              </a:extLst>
            </p:cNvPr>
            <p:cNvPicPr preferRelativeResize="0"/>
            <p:nvPr/>
          </p:nvPicPr>
          <p:blipFill rotWithShape="1">
            <a:blip r:embed="rId4">
              <a:alphaModFix/>
            </a:blip>
            <a:srcRect l="11089" t="9111" r="5777" b="9242"/>
            <a:stretch/>
          </p:blipFill>
          <p:spPr>
            <a:xfrm>
              <a:off x="316759" y="59083"/>
              <a:ext cx="356189" cy="384048"/>
            </a:xfrm>
            <a:prstGeom prst="ellipse">
              <a:avLst/>
            </a:prstGeom>
            <a:noFill/>
            <a:ln w="12700" cap="flat" cmpd="sng">
              <a:solidFill>
                <a:schemeClr val="accent3">
                  <a:lumMod val="75000"/>
                </a:schemeClr>
              </a:solidFill>
              <a:prstDash val="solid"/>
              <a:round/>
              <a:headEnd type="none" w="sm" len="sm"/>
              <a:tailEnd type="none" w="sm" len="sm"/>
            </a:ln>
          </p:spPr>
        </p:pic>
      </p:grpSp>
    </p:spTree>
    <p:custDataLst>
      <p:tags r:id="rId1"/>
    </p:custDataLst>
    <p:extLst>
      <p:ext uri="{BB962C8B-B14F-4D97-AF65-F5344CB8AC3E}">
        <p14:creationId xmlns:p14="http://schemas.microsoft.com/office/powerpoint/2010/main" val="162702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A24C4312-DEF9-88C8-BF22-8CB76D951850}"/>
              </a:ext>
            </a:extLst>
          </p:cNvPr>
          <p:cNvSpPr>
            <a:spLocks noGrp="1"/>
          </p:cNvSpPr>
          <p:nvPr>
            <p:ph type="title" idx="4294967295"/>
          </p:nvPr>
        </p:nvSpPr>
        <p:spPr>
          <a:xfrm>
            <a:off x="8353425" y="4948238"/>
            <a:ext cx="638175" cy="18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600"/>
                </a:spcAft>
                <a:buClrTx/>
                <a:buSzTx/>
                <a:buFontTx/>
                <a:buNone/>
                <a:tabLst/>
                <a:defRPr/>
              </a:pPr>
              <a:t>34</a:t>
            </a:fld>
            <a:endParaRPr kumimoji="0" lang="en-US" sz="600" b="0" i="0" u="none" strike="noStrike" kern="1200" cap="none" spc="0" normalizeH="0" baseline="0" noProof="0" dirty="0">
              <a:ln>
                <a:noFill/>
              </a:ln>
              <a:solidFill>
                <a:srgbClr val="6C6463"/>
              </a:solidFill>
              <a:effectLst/>
              <a:uLnTx/>
              <a:uFillTx/>
              <a:latin typeface="Gill Sans MT"/>
              <a:ea typeface="+mn-ea"/>
              <a:cs typeface="Gill Sans MT"/>
            </a:endParaRPr>
          </a:p>
        </p:txBody>
      </p:sp>
      <p:graphicFrame>
        <p:nvGraphicFramePr>
          <p:cNvPr id="9" name="Table 8">
            <a:extLst>
              <a:ext uri="{FF2B5EF4-FFF2-40B4-BE49-F238E27FC236}">
                <a16:creationId xmlns:a16="http://schemas.microsoft.com/office/drawing/2014/main" id="{156FC16E-3B91-7D20-A50C-78786B6472AF}"/>
              </a:ext>
            </a:extLst>
          </p:cNvPr>
          <p:cNvGraphicFramePr>
            <a:graphicFrameLocks noGrp="1"/>
          </p:cNvGraphicFramePr>
          <p:nvPr>
            <p:extLst>
              <p:ext uri="{D42A27DB-BD31-4B8C-83A1-F6EECF244321}">
                <p14:modId xmlns:p14="http://schemas.microsoft.com/office/powerpoint/2010/main" val="974443016"/>
              </p:ext>
            </p:extLst>
          </p:nvPr>
        </p:nvGraphicFramePr>
        <p:xfrm>
          <a:off x="122100" y="493180"/>
          <a:ext cx="8967534" cy="4347506"/>
        </p:xfrm>
        <a:graphic>
          <a:graphicData uri="http://schemas.openxmlformats.org/drawingml/2006/table">
            <a:tbl>
              <a:tblPr firstRow="1" bandRow="1">
                <a:tableStyleId>{5C22544A-7EE6-4342-B048-85BDC9FD1C3A}</a:tableStyleId>
              </a:tblPr>
              <a:tblGrid>
                <a:gridCol w="859067">
                  <a:extLst>
                    <a:ext uri="{9D8B030D-6E8A-4147-A177-3AD203B41FA5}">
                      <a16:colId xmlns:a16="http://schemas.microsoft.com/office/drawing/2014/main" val="2619902928"/>
                    </a:ext>
                  </a:extLst>
                </a:gridCol>
                <a:gridCol w="1158227">
                  <a:extLst>
                    <a:ext uri="{9D8B030D-6E8A-4147-A177-3AD203B41FA5}">
                      <a16:colId xmlns:a16="http://schemas.microsoft.com/office/drawing/2014/main" val="1186907187"/>
                    </a:ext>
                  </a:extLst>
                </a:gridCol>
                <a:gridCol w="2747210">
                  <a:extLst>
                    <a:ext uri="{9D8B030D-6E8A-4147-A177-3AD203B41FA5}">
                      <a16:colId xmlns:a16="http://schemas.microsoft.com/office/drawing/2014/main" val="23414078"/>
                    </a:ext>
                  </a:extLst>
                </a:gridCol>
                <a:gridCol w="1314848">
                  <a:extLst>
                    <a:ext uri="{9D8B030D-6E8A-4147-A177-3AD203B41FA5}">
                      <a16:colId xmlns:a16="http://schemas.microsoft.com/office/drawing/2014/main" val="3700225451"/>
                    </a:ext>
                  </a:extLst>
                </a:gridCol>
                <a:gridCol w="1196087">
                  <a:extLst>
                    <a:ext uri="{9D8B030D-6E8A-4147-A177-3AD203B41FA5}">
                      <a16:colId xmlns:a16="http://schemas.microsoft.com/office/drawing/2014/main" val="3290239786"/>
                    </a:ext>
                  </a:extLst>
                </a:gridCol>
                <a:gridCol w="996740">
                  <a:extLst>
                    <a:ext uri="{9D8B030D-6E8A-4147-A177-3AD203B41FA5}">
                      <a16:colId xmlns:a16="http://schemas.microsoft.com/office/drawing/2014/main" val="4202027118"/>
                    </a:ext>
                  </a:extLst>
                </a:gridCol>
                <a:gridCol w="695355">
                  <a:extLst>
                    <a:ext uri="{9D8B030D-6E8A-4147-A177-3AD203B41FA5}">
                      <a16:colId xmlns:a16="http://schemas.microsoft.com/office/drawing/2014/main" val="4194806955"/>
                    </a:ext>
                  </a:extLst>
                </a:gridCol>
              </a:tblGrid>
              <a:tr h="435653">
                <a:tc>
                  <a:txBody>
                    <a:bodyPr/>
                    <a:lstStyle/>
                    <a:p>
                      <a:pPr algn="ctr"/>
                      <a:r>
                        <a:rPr lang="en-US" sz="850" b="1" dirty="0">
                          <a:solidFill>
                            <a:schemeClr val="tx1"/>
                          </a:solidFill>
                          <a:latin typeface="+mj-lt"/>
                        </a:rPr>
                        <a:t>Indicator short name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900" b="1" dirty="0">
                          <a:solidFill>
                            <a:schemeClr val="tx1"/>
                          </a:solidFill>
                          <a:latin typeface="+mj-lt"/>
                        </a:rPr>
                        <a:t>Indicator Name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mj-lt"/>
                        </a:rPr>
                        <a:t>Definition</a:t>
                      </a:r>
                    </a:p>
                    <a:p>
                      <a:pPr algn="ctr"/>
                      <a:endParaRPr lang="en-US" sz="900" b="1"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900" b="1" dirty="0">
                          <a:solidFill>
                            <a:schemeClr val="tx1"/>
                          </a:solidFill>
                          <a:latin typeface="+mj-lt"/>
                        </a:rPr>
                        <a:t>Numerator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900" b="1" dirty="0">
                          <a:solidFill>
                            <a:schemeClr val="tx1"/>
                          </a:solidFill>
                          <a:latin typeface="+mj-lt"/>
                        </a:rPr>
                        <a:t>Denominator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900" b="1" dirty="0">
                          <a:solidFill>
                            <a:schemeClr val="tx1"/>
                          </a:solidFill>
                          <a:latin typeface="+mj-lt"/>
                        </a:rPr>
                        <a:t>Disaggregation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900" b="1" dirty="0">
                          <a:solidFill>
                            <a:schemeClr val="tx1"/>
                          </a:solidFill>
                          <a:latin typeface="+mj-lt"/>
                        </a:rPr>
                        <a:t>WHO variables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27484274"/>
                  </a:ext>
                </a:extLst>
              </a:tr>
              <a:tr h="1970747">
                <a:tc>
                  <a:txBody>
                    <a:bodyPr/>
                    <a:lstStyle/>
                    <a:p>
                      <a:pPr algn="ctr" fontAlgn="t"/>
                      <a:r>
                        <a:rPr lang="en-US" sz="1000" b="1" i="0" u="none" strike="noStrike" dirty="0">
                          <a:solidFill>
                            <a:srgbClr val="000000"/>
                          </a:solidFill>
                          <a:effectLst/>
                          <a:latin typeface="+mj-lt"/>
                        </a:rPr>
                        <a:t>MH_TX</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000000"/>
                          </a:solidFill>
                          <a:effectLst/>
                          <a:latin typeface="+mj-lt"/>
                        </a:rPr>
                        <a:t>Percent of people with TB who received psychotherapeutic interventions</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222222"/>
                          </a:solidFill>
                          <a:effectLst/>
                          <a:latin typeface="+mj-lt"/>
                        </a:rPr>
                        <a:t>Percent of people diagnosed with TB during the reporting period who received evidence-based psychotherapeutic interventions, among those who were identified as having mental health disorders.</a:t>
                      </a:r>
                    </a:p>
                    <a:p>
                      <a:pPr algn="l" fontAlgn="t"/>
                      <a:endParaRPr lang="en-US" sz="1000" b="0" i="0" u="none" strike="noStrike" dirty="0">
                        <a:solidFill>
                          <a:srgbClr val="222222"/>
                        </a:solidFill>
                        <a:effectLst/>
                        <a:latin typeface="+mj-lt"/>
                      </a:endParaRPr>
                    </a:p>
                    <a:p>
                      <a:pPr algn="l" fontAlgn="t"/>
                      <a:endParaRPr lang="en-US" sz="100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222222"/>
                          </a:solidFill>
                          <a:effectLst/>
                          <a:latin typeface="+mj-lt"/>
                        </a:rPr>
                        <a:t>Number of people with notified TB during the reporting period who received evidence-based psychotherapeutic interventions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222222"/>
                          </a:solidFill>
                          <a:effectLst/>
                          <a:latin typeface="+mj-lt"/>
                        </a:rPr>
                        <a:t>Number of people with notified TB during the reporting period who were identified as having mental health disorders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222222"/>
                          </a:solidFill>
                          <a:effectLst/>
                          <a:latin typeface="+mj-lt"/>
                        </a:rPr>
                        <a:t>Age (&lt;15, 15+), sex, mental health disorder, type of intervention</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90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4385611"/>
                  </a:ext>
                </a:extLst>
              </a:tr>
              <a:tr h="1941106">
                <a:tc>
                  <a:txBody>
                    <a:bodyPr/>
                    <a:lstStyle/>
                    <a:p>
                      <a:pPr algn="ctr" fontAlgn="t"/>
                      <a:r>
                        <a:rPr lang="en-US" sz="1000" b="1" i="0" u="none" strike="noStrike" dirty="0">
                          <a:solidFill>
                            <a:srgbClr val="000000"/>
                          </a:solidFill>
                          <a:effectLst/>
                          <a:latin typeface="+mj-lt"/>
                        </a:rPr>
                        <a:t>DM_SCRN_POS</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222222"/>
                          </a:solidFill>
                          <a:effectLst/>
                          <a:latin typeface="+mj-lt"/>
                        </a:rPr>
                        <a:t>Percent screened positive for diabetes among people confirmed with TB</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222222"/>
                          </a:solidFill>
                          <a:effectLst/>
                          <a:latin typeface="+mj-lt"/>
                        </a:rPr>
                        <a:t>Percent of people diagnosed with TB who were screened for diabetes before initiating TB treatment and who screened positive for diabetes.</a:t>
                      </a:r>
                      <a:br>
                        <a:rPr lang="en-US" sz="1000" b="0" i="0" u="none" strike="noStrike" dirty="0">
                          <a:solidFill>
                            <a:srgbClr val="222222"/>
                          </a:solidFill>
                          <a:effectLst/>
                          <a:latin typeface="+mj-lt"/>
                        </a:rPr>
                      </a:br>
                      <a:br>
                        <a:rPr lang="en-US" sz="1000" b="0" i="0" u="none" strike="noStrike" dirty="0">
                          <a:solidFill>
                            <a:srgbClr val="222222"/>
                          </a:solidFill>
                          <a:effectLst/>
                          <a:latin typeface="+mj-lt"/>
                        </a:rPr>
                      </a:br>
                      <a:r>
                        <a:rPr lang="en-US" sz="1000" b="0" i="0" u="none" strike="noStrike" dirty="0">
                          <a:solidFill>
                            <a:srgbClr val="222222"/>
                          </a:solidFill>
                          <a:effectLst/>
                          <a:latin typeface="+mj-lt"/>
                        </a:rPr>
                        <a:t>Screening for diabetes may include symptoms, e.g., polyuria, polydipsia, urine dipstick, blood glucose, or Hemoglobin A1c (HbA1c).</a:t>
                      </a:r>
                      <a:br>
                        <a:rPr lang="en-US" sz="1000" b="0" i="0" u="none" strike="noStrike" dirty="0">
                          <a:solidFill>
                            <a:srgbClr val="222222"/>
                          </a:solidFill>
                          <a:effectLst/>
                          <a:latin typeface="+mj-lt"/>
                        </a:rPr>
                      </a:br>
                      <a:endParaRPr lang="en-US" sz="100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222222"/>
                          </a:solidFill>
                          <a:effectLst/>
                          <a:latin typeface="+mj-lt"/>
                        </a:rPr>
                        <a:t>Number of people diagnosed with TB who screened positive for diabetes before initiating TB treatment</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222222"/>
                          </a:solidFill>
                          <a:effectLst/>
                          <a:latin typeface="+mj-lt"/>
                        </a:rPr>
                        <a:t>Number of people diagnosed with TB who were screened for diabetes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222222"/>
                          </a:solidFill>
                          <a:effectLst/>
                          <a:latin typeface="+mj-lt"/>
                        </a:rPr>
                        <a:t>Age (&lt;15, 15+), sex</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90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7392372"/>
                  </a:ext>
                </a:extLst>
              </a:tr>
            </a:tbl>
          </a:graphicData>
        </a:graphic>
      </p:graphicFrame>
      <p:grpSp>
        <p:nvGrpSpPr>
          <p:cNvPr id="6" name="Group 5">
            <a:extLst>
              <a:ext uri="{FF2B5EF4-FFF2-40B4-BE49-F238E27FC236}">
                <a16:creationId xmlns:a16="http://schemas.microsoft.com/office/drawing/2014/main" id="{B526003F-3948-666F-3F09-02ADADC79048}"/>
              </a:ext>
              <a:ext uri="{C183D7F6-B498-43B3-948B-1728B52AA6E4}">
                <adec:decorative xmlns:adec="http://schemas.microsoft.com/office/drawing/2017/decorative" val="1"/>
              </a:ext>
            </a:extLst>
          </p:cNvPr>
          <p:cNvGrpSpPr/>
          <p:nvPr/>
        </p:nvGrpSpPr>
        <p:grpSpPr>
          <a:xfrm>
            <a:off x="152435" y="87360"/>
            <a:ext cx="960794" cy="384048"/>
            <a:chOff x="316759" y="59083"/>
            <a:chExt cx="891097" cy="384048"/>
          </a:xfrm>
        </p:grpSpPr>
        <p:sp>
          <p:nvSpPr>
            <p:cNvPr id="7" name="TextBox 6">
              <a:extLst>
                <a:ext uri="{FF2B5EF4-FFF2-40B4-BE49-F238E27FC236}">
                  <a16:creationId xmlns:a16="http://schemas.microsoft.com/office/drawing/2014/main" id="{04649255-889B-5B56-E88F-452F2E2828F6}"/>
                </a:ext>
              </a:extLst>
            </p:cNvPr>
            <p:cNvSpPr txBox="1"/>
            <p:nvPr/>
          </p:nvSpPr>
          <p:spPr>
            <a:xfrm>
              <a:off x="655986" y="111158"/>
              <a:ext cx="551870" cy="261610"/>
            </a:xfrm>
            <a:prstGeom prst="rect">
              <a:avLst/>
            </a:prstGeom>
            <a:noFill/>
          </p:spPr>
          <p:txBody>
            <a:bodyPr wrap="none" rtlCol="0">
              <a:spAutoFit/>
            </a:bodyPr>
            <a:lstStyle/>
            <a:p>
              <a:r>
                <a:rPr lang="en-US" sz="1100" b="1" dirty="0">
                  <a:solidFill>
                    <a:schemeClr val="bg1"/>
                  </a:solidFill>
                </a:rPr>
                <a:t>CURE</a:t>
              </a:r>
            </a:p>
          </p:txBody>
        </p:sp>
        <p:pic>
          <p:nvPicPr>
            <p:cNvPr id="8" name="Google Shape;530;p34">
              <a:extLst>
                <a:ext uri="{FF2B5EF4-FFF2-40B4-BE49-F238E27FC236}">
                  <a16:creationId xmlns:a16="http://schemas.microsoft.com/office/drawing/2014/main" id="{EE217378-024F-47AB-EADE-6E9578F12B78}"/>
                </a:ext>
              </a:extLst>
            </p:cNvPr>
            <p:cNvPicPr preferRelativeResize="0"/>
            <p:nvPr/>
          </p:nvPicPr>
          <p:blipFill rotWithShape="1">
            <a:blip r:embed="rId4">
              <a:alphaModFix/>
            </a:blip>
            <a:srcRect l="11089" t="9111" r="5777" b="9242"/>
            <a:stretch/>
          </p:blipFill>
          <p:spPr>
            <a:xfrm>
              <a:off x="316759" y="59083"/>
              <a:ext cx="356189" cy="384048"/>
            </a:xfrm>
            <a:prstGeom prst="ellipse">
              <a:avLst/>
            </a:prstGeom>
            <a:noFill/>
            <a:ln w="12700" cap="flat" cmpd="sng">
              <a:solidFill>
                <a:schemeClr val="accent3">
                  <a:lumMod val="75000"/>
                </a:schemeClr>
              </a:solidFill>
              <a:prstDash val="solid"/>
              <a:round/>
              <a:headEnd type="none" w="sm" len="sm"/>
              <a:tailEnd type="none" w="sm" len="sm"/>
            </a:ln>
          </p:spPr>
        </p:pic>
      </p:grpSp>
    </p:spTree>
    <p:custDataLst>
      <p:tags r:id="rId1"/>
    </p:custDataLst>
    <p:extLst>
      <p:ext uri="{BB962C8B-B14F-4D97-AF65-F5344CB8AC3E}">
        <p14:creationId xmlns:p14="http://schemas.microsoft.com/office/powerpoint/2010/main" val="84996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A24C4312-DEF9-88C8-BF22-8CB76D951850}"/>
              </a:ext>
            </a:extLst>
          </p:cNvPr>
          <p:cNvSpPr>
            <a:spLocks noGrp="1"/>
          </p:cNvSpPr>
          <p:nvPr>
            <p:ph type="title" idx="4294967295"/>
          </p:nvPr>
        </p:nvSpPr>
        <p:spPr>
          <a:xfrm>
            <a:off x="8353425" y="4948238"/>
            <a:ext cx="638175" cy="18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600"/>
                </a:spcAft>
                <a:buClrTx/>
                <a:buSzTx/>
                <a:buFontTx/>
                <a:buNone/>
                <a:tabLst/>
                <a:defRPr/>
              </a:pPr>
              <a:t>35</a:t>
            </a:fld>
            <a:endParaRPr kumimoji="0" lang="en-US" sz="600" b="0" i="0" u="none" strike="noStrike" kern="1200" cap="none" spc="0" normalizeH="0" baseline="0" noProof="0" dirty="0">
              <a:ln>
                <a:noFill/>
              </a:ln>
              <a:solidFill>
                <a:srgbClr val="6C6463"/>
              </a:solidFill>
              <a:effectLst/>
              <a:uLnTx/>
              <a:uFillTx/>
              <a:latin typeface="Gill Sans MT"/>
              <a:ea typeface="+mn-ea"/>
              <a:cs typeface="Gill Sans MT"/>
            </a:endParaRPr>
          </a:p>
        </p:txBody>
      </p:sp>
      <p:sp>
        <p:nvSpPr>
          <p:cNvPr id="2" name="Text Placeholder 1">
            <a:extLst>
              <a:ext uri="{FF2B5EF4-FFF2-40B4-BE49-F238E27FC236}">
                <a16:creationId xmlns:a16="http://schemas.microsoft.com/office/drawing/2014/main" id="{6BE3B409-75D6-358D-7B3B-AD28C33945BA}"/>
              </a:ext>
            </a:extLst>
          </p:cNvPr>
          <p:cNvSpPr>
            <a:spLocks noGrp="1"/>
          </p:cNvSpPr>
          <p:nvPr>
            <p:ph type="body" sz="quarter" idx="4294967295"/>
          </p:nvPr>
        </p:nvSpPr>
        <p:spPr>
          <a:xfrm>
            <a:off x="594783" y="1377950"/>
            <a:ext cx="7454900" cy="2963863"/>
          </a:xfrm>
        </p:spPr>
        <p:txBody>
          <a:bodyPr/>
          <a:lstStyle/>
          <a:p>
            <a:endParaRPr lang="en-US"/>
          </a:p>
        </p:txBody>
      </p:sp>
      <p:graphicFrame>
        <p:nvGraphicFramePr>
          <p:cNvPr id="9" name="Table 8">
            <a:extLst>
              <a:ext uri="{FF2B5EF4-FFF2-40B4-BE49-F238E27FC236}">
                <a16:creationId xmlns:a16="http://schemas.microsoft.com/office/drawing/2014/main" id="{156FC16E-3B91-7D20-A50C-78786B6472AF}"/>
              </a:ext>
            </a:extLst>
          </p:cNvPr>
          <p:cNvGraphicFramePr>
            <a:graphicFrameLocks noGrp="1"/>
          </p:cNvGraphicFramePr>
          <p:nvPr>
            <p:extLst>
              <p:ext uri="{D42A27DB-BD31-4B8C-83A1-F6EECF244321}">
                <p14:modId xmlns:p14="http://schemas.microsoft.com/office/powerpoint/2010/main" val="123816612"/>
              </p:ext>
            </p:extLst>
          </p:nvPr>
        </p:nvGraphicFramePr>
        <p:xfrm>
          <a:off x="122100" y="493180"/>
          <a:ext cx="8967534" cy="4443986"/>
        </p:xfrm>
        <a:graphic>
          <a:graphicData uri="http://schemas.openxmlformats.org/drawingml/2006/table">
            <a:tbl>
              <a:tblPr firstRow="1" bandRow="1">
                <a:tableStyleId>{5C22544A-7EE6-4342-B048-85BDC9FD1C3A}</a:tableStyleId>
              </a:tblPr>
              <a:tblGrid>
                <a:gridCol w="859067">
                  <a:extLst>
                    <a:ext uri="{9D8B030D-6E8A-4147-A177-3AD203B41FA5}">
                      <a16:colId xmlns:a16="http://schemas.microsoft.com/office/drawing/2014/main" val="2619902928"/>
                    </a:ext>
                  </a:extLst>
                </a:gridCol>
                <a:gridCol w="1158227">
                  <a:extLst>
                    <a:ext uri="{9D8B030D-6E8A-4147-A177-3AD203B41FA5}">
                      <a16:colId xmlns:a16="http://schemas.microsoft.com/office/drawing/2014/main" val="1186907187"/>
                    </a:ext>
                  </a:extLst>
                </a:gridCol>
                <a:gridCol w="2747210">
                  <a:extLst>
                    <a:ext uri="{9D8B030D-6E8A-4147-A177-3AD203B41FA5}">
                      <a16:colId xmlns:a16="http://schemas.microsoft.com/office/drawing/2014/main" val="23414078"/>
                    </a:ext>
                  </a:extLst>
                </a:gridCol>
                <a:gridCol w="1314848">
                  <a:extLst>
                    <a:ext uri="{9D8B030D-6E8A-4147-A177-3AD203B41FA5}">
                      <a16:colId xmlns:a16="http://schemas.microsoft.com/office/drawing/2014/main" val="3700225451"/>
                    </a:ext>
                  </a:extLst>
                </a:gridCol>
                <a:gridCol w="1196087">
                  <a:extLst>
                    <a:ext uri="{9D8B030D-6E8A-4147-A177-3AD203B41FA5}">
                      <a16:colId xmlns:a16="http://schemas.microsoft.com/office/drawing/2014/main" val="3290239786"/>
                    </a:ext>
                  </a:extLst>
                </a:gridCol>
                <a:gridCol w="996740">
                  <a:extLst>
                    <a:ext uri="{9D8B030D-6E8A-4147-A177-3AD203B41FA5}">
                      <a16:colId xmlns:a16="http://schemas.microsoft.com/office/drawing/2014/main" val="4202027118"/>
                    </a:ext>
                  </a:extLst>
                </a:gridCol>
                <a:gridCol w="695355">
                  <a:extLst>
                    <a:ext uri="{9D8B030D-6E8A-4147-A177-3AD203B41FA5}">
                      <a16:colId xmlns:a16="http://schemas.microsoft.com/office/drawing/2014/main" val="4194806955"/>
                    </a:ext>
                  </a:extLst>
                </a:gridCol>
              </a:tblGrid>
              <a:tr h="389612">
                <a:tc>
                  <a:txBody>
                    <a:bodyPr/>
                    <a:lstStyle/>
                    <a:p>
                      <a:pPr algn="ctr"/>
                      <a:r>
                        <a:rPr lang="en-US" sz="850" b="1" dirty="0">
                          <a:solidFill>
                            <a:schemeClr val="tx1"/>
                          </a:solidFill>
                          <a:latin typeface="+mj-lt"/>
                        </a:rPr>
                        <a:t>Indicator short name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Indicator Name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50" b="1" dirty="0">
                          <a:solidFill>
                            <a:schemeClr val="tx1"/>
                          </a:solidFill>
                          <a:latin typeface="+mj-lt"/>
                        </a:rPr>
                        <a:t>Definition</a:t>
                      </a:r>
                    </a:p>
                    <a:p>
                      <a:pPr algn="ctr"/>
                      <a:endParaRPr lang="en-US" sz="850" b="1"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Numerator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Denominator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Disaggregation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WHO variables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27484274"/>
                  </a:ext>
                </a:extLst>
              </a:tr>
              <a:tr h="850668">
                <a:tc>
                  <a:txBody>
                    <a:bodyPr/>
                    <a:lstStyle/>
                    <a:p>
                      <a:pPr algn="ctr" fontAlgn="t"/>
                      <a:r>
                        <a:rPr lang="en-US" sz="850" b="1" i="0" u="none" strike="noStrike" dirty="0">
                          <a:solidFill>
                            <a:srgbClr val="000000"/>
                          </a:solidFill>
                          <a:effectLst/>
                          <a:latin typeface="+mj-lt"/>
                        </a:rPr>
                        <a:t>CON_TBI_POS</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contacts tested positive for TBI</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contacts of people with new/relapse pulmonary TB who tested positive for TB infection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contacts of people with new/relapse pulmonary TB who tested positive for TB infection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a:solidFill>
                            <a:srgbClr val="000000"/>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Age (0–4, 5–14, 15+), sex</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7485884"/>
                  </a:ext>
                </a:extLst>
              </a:tr>
              <a:tr h="1636423">
                <a:tc>
                  <a:txBody>
                    <a:bodyPr/>
                    <a:lstStyle/>
                    <a:p>
                      <a:pPr algn="ctr" fontAlgn="t"/>
                      <a:r>
                        <a:rPr lang="en-US" sz="850" b="1" i="0" u="none" strike="noStrike">
                          <a:solidFill>
                            <a:srgbClr val="000000"/>
                          </a:solidFill>
                          <a:effectLst/>
                          <a:latin typeface="+mj-lt"/>
                        </a:rPr>
                        <a:t>HCW_SCRN</a:t>
                      </a:r>
                      <a:endParaRPr lang="en-US" sz="850" b="1" i="0" u="none" strike="noStrike" dirty="0">
                        <a:solidFill>
                          <a:srgbClr val="000000"/>
                        </a:solidFill>
                        <a:effectLst/>
                        <a:latin typeface="+mj-lt"/>
                      </a:endParaRP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Percent of HCWs screened for TB</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a:solidFill>
                            <a:srgbClr val="222222"/>
                          </a:solidFill>
                          <a:effectLst/>
                          <a:latin typeface="+mj-lt"/>
                        </a:rPr>
                        <a:t>Percent of healthcare workers (HCWs) screened for active TB disease during the reporting period, in line with national policies for HCWs.</a:t>
                      </a:r>
                      <a:br>
                        <a:rPr lang="en-US" sz="850" b="0" i="0" u="none" strike="noStrike">
                          <a:solidFill>
                            <a:srgbClr val="222222"/>
                          </a:solidFill>
                          <a:effectLst/>
                          <a:latin typeface="+mj-lt"/>
                        </a:rPr>
                      </a:br>
                      <a:br>
                        <a:rPr lang="en-US" sz="850" b="0" i="0" u="none" strike="noStrike">
                          <a:solidFill>
                            <a:srgbClr val="222222"/>
                          </a:solidFill>
                          <a:effectLst/>
                          <a:latin typeface="+mj-lt"/>
                        </a:rPr>
                      </a:br>
                      <a:r>
                        <a:rPr lang="en-US" sz="850" b="0" i="0" u="none" strike="noStrike">
                          <a:solidFill>
                            <a:srgbClr val="222222"/>
                          </a:solidFill>
                          <a:effectLst/>
                          <a:latin typeface="+mj-lt"/>
                        </a:rPr>
                        <a:t>National policy for screening of HCWs may include specific high risk settings, e.g., TB clinics, outpatient departments (OPDs), emergency room (ER), staff providing inpatient care, laboratory workers, community health workers, or community-based volunteers (CBVs) involved with mobile outreach or TBCIs.</a:t>
                      </a:r>
                      <a:br>
                        <a:rPr lang="en-US" sz="850" b="0" i="0" u="none" strike="noStrike">
                          <a:solidFill>
                            <a:srgbClr val="222222"/>
                          </a:solidFill>
                          <a:effectLst/>
                          <a:latin typeface="+mj-lt"/>
                        </a:rPr>
                      </a:br>
                      <a:br>
                        <a:rPr lang="en-US" sz="850" b="0" i="0" u="none" strike="noStrike">
                          <a:solidFill>
                            <a:srgbClr val="222222"/>
                          </a:solidFill>
                          <a:effectLst/>
                          <a:latin typeface="+mj-lt"/>
                        </a:rPr>
                      </a:br>
                      <a:r>
                        <a:rPr lang="en-US" sz="850" b="0" i="0" u="none" strike="noStrike">
                          <a:solidFill>
                            <a:srgbClr val="222222"/>
                          </a:solidFill>
                          <a:effectLst/>
                          <a:latin typeface="+mj-lt"/>
                        </a:rPr>
                        <a:t>HCW: A frontline HCW who is providing direct services including TB screening, contact evaluation, diagnosis, treatment, and patient care or support</a:t>
                      </a:r>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000000"/>
                          </a:solidFill>
                          <a:effectLst/>
                          <a:latin typeface="+mj-lt"/>
                        </a:rPr>
                        <a:t>Number of HCWs screened for active TB disease in line with national policy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000000"/>
                          </a:solidFill>
                          <a:effectLst/>
                          <a:latin typeface="+mj-lt"/>
                        </a:rPr>
                        <a:t>Number of HCWs who were working in the country in the clinical or community settings in line with national policy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000000"/>
                          </a:solidFill>
                          <a:effectLst/>
                          <a:latin typeface="+mj-lt"/>
                        </a:rPr>
                        <a:t>Sex, workplace setting (hospital, TB clinic, TBCI staff, OPD, ER, other clinical or community setting), type of HCW (e.g., nurse, doctor, CHW/CBV), type of facility (private or public)</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1515177"/>
                  </a:ext>
                </a:extLst>
              </a:tr>
              <a:tr h="1385383">
                <a:tc>
                  <a:txBody>
                    <a:bodyPr/>
                    <a:lstStyle/>
                    <a:p>
                      <a:pPr algn="ctr" fontAlgn="t"/>
                      <a:r>
                        <a:rPr lang="en-US" sz="850" b="1" i="0" u="none" strike="noStrike" dirty="0">
                          <a:solidFill>
                            <a:srgbClr val="000000"/>
                          </a:solidFill>
                          <a:effectLst/>
                          <a:latin typeface="+mj-lt"/>
                        </a:rPr>
                        <a:t>HCW_TBI_POS</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a:solidFill>
                            <a:srgbClr val="222222"/>
                          </a:solidFill>
                          <a:effectLst/>
                          <a:latin typeface="+mj-lt"/>
                        </a:rPr>
                        <a:t>Percent of HCWs diagnosed with TBI</a:t>
                      </a:r>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a:solidFill>
                            <a:srgbClr val="222222"/>
                          </a:solidFill>
                          <a:effectLst/>
                          <a:latin typeface="+mj-lt"/>
                        </a:rPr>
                        <a:t>Percent of healthcare workers (HCWs) tested positive for TB infection (TBI) during the reporting period, among those who were tested for TBI.</a:t>
                      </a:r>
                      <a:br>
                        <a:rPr lang="en-US" sz="850" b="0" i="0" u="none" strike="noStrike">
                          <a:solidFill>
                            <a:srgbClr val="222222"/>
                          </a:solidFill>
                          <a:effectLst/>
                          <a:latin typeface="+mj-lt"/>
                        </a:rPr>
                      </a:br>
                      <a:br>
                        <a:rPr lang="en-US" sz="850" b="0" i="0" u="none" strike="noStrike">
                          <a:solidFill>
                            <a:srgbClr val="222222"/>
                          </a:solidFill>
                          <a:effectLst/>
                          <a:latin typeface="+mj-lt"/>
                        </a:rPr>
                      </a:br>
                      <a:r>
                        <a:rPr lang="en-US" sz="850" b="0" i="0" u="none" strike="noStrike">
                          <a:solidFill>
                            <a:srgbClr val="222222"/>
                          </a:solidFill>
                          <a:effectLst/>
                          <a:latin typeface="+mj-lt"/>
                        </a:rPr>
                        <a:t>HCW: A frontline HCW who is providing direct services including TB screening, contact evaluation, diagnosis, treatment, and patient care or support.</a:t>
                      </a:r>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a:solidFill>
                            <a:srgbClr val="000000"/>
                          </a:solidFill>
                          <a:effectLst/>
                          <a:latin typeface="+mj-lt"/>
                        </a:rPr>
                        <a:t>Number of HCWs who tested positive for TBI during the reporting period</a:t>
                      </a:r>
                      <a:endParaRPr lang="en-US" sz="850" b="0" i="0" u="none" strike="noStrike" dirty="0">
                        <a:solidFill>
                          <a:srgbClr val="000000"/>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000000"/>
                          </a:solidFill>
                          <a:effectLst/>
                          <a:latin typeface="+mj-lt"/>
                        </a:rPr>
                        <a:t>Number of HCWs who were tested for TBI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000000"/>
                          </a:solidFill>
                          <a:effectLst/>
                          <a:latin typeface="+mj-lt"/>
                        </a:rPr>
                        <a:t>Sex, type of HCW (e.g., nurse, doctor, community outreach worker), type of facility (private or public), TBI diagnostic method, (e.g., TST or IGRA)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4385611"/>
                  </a:ext>
                </a:extLst>
              </a:tr>
            </a:tbl>
          </a:graphicData>
        </a:graphic>
      </p:graphicFrame>
      <p:grpSp>
        <p:nvGrpSpPr>
          <p:cNvPr id="6" name="Group 5">
            <a:extLst>
              <a:ext uri="{FF2B5EF4-FFF2-40B4-BE49-F238E27FC236}">
                <a16:creationId xmlns:a16="http://schemas.microsoft.com/office/drawing/2014/main" id="{56A3B161-6A86-3EA8-4F07-0A07613124C6}"/>
              </a:ext>
              <a:ext uri="{C183D7F6-B498-43B3-948B-1728B52AA6E4}">
                <adec:decorative xmlns:adec="http://schemas.microsoft.com/office/drawing/2017/decorative" val="1"/>
              </a:ext>
            </a:extLst>
          </p:cNvPr>
          <p:cNvGrpSpPr/>
          <p:nvPr/>
        </p:nvGrpSpPr>
        <p:grpSpPr>
          <a:xfrm>
            <a:off x="187105" y="87462"/>
            <a:ext cx="1258005" cy="384048"/>
            <a:chOff x="227554" y="79230"/>
            <a:chExt cx="1258005" cy="384048"/>
          </a:xfrm>
        </p:grpSpPr>
        <p:sp>
          <p:nvSpPr>
            <p:cNvPr id="7" name="TextBox 6">
              <a:extLst>
                <a:ext uri="{FF2B5EF4-FFF2-40B4-BE49-F238E27FC236}">
                  <a16:creationId xmlns:a16="http://schemas.microsoft.com/office/drawing/2014/main" id="{C59583CD-6A1A-CBD6-18F7-B5B6877D7256}"/>
                </a:ext>
              </a:extLst>
            </p:cNvPr>
            <p:cNvSpPr txBox="1"/>
            <p:nvPr/>
          </p:nvSpPr>
          <p:spPr>
            <a:xfrm>
              <a:off x="611602" y="121684"/>
              <a:ext cx="873957" cy="261610"/>
            </a:xfrm>
            <a:prstGeom prst="rect">
              <a:avLst/>
            </a:prstGeom>
            <a:noFill/>
          </p:spPr>
          <p:txBody>
            <a:bodyPr wrap="none" rtlCol="0">
              <a:spAutoFit/>
            </a:bodyPr>
            <a:lstStyle/>
            <a:p>
              <a:r>
                <a:rPr lang="en-US" sz="1100" b="1" dirty="0">
                  <a:solidFill>
                    <a:schemeClr val="bg1"/>
                  </a:solidFill>
                </a:rPr>
                <a:t>PREVENT</a:t>
              </a:r>
            </a:p>
          </p:txBody>
        </p:sp>
        <p:pic>
          <p:nvPicPr>
            <p:cNvPr id="8" name="Google Shape;532;p34">
              <a:extLst>
                <a:ext uri="{FF2B5EF4-FFF2-40B4-BE49-F238E27FC236}">
                  <a16:creationId xmlns:a16="http://schemas.microsoft.com/office/drawing/2014/main" id="{0A70B271-3F6D-93FA-6E5B-79E4A44A6965}"/>
                </a:ext>
              </a:extLst>
            </p:cNvPr>
            <p:cNvPicPr preferRelativeResize="0"/>
            <p:nvPr/>
          </p:nvPicPr>
          <p:blipFill rotWithShape="1">
            <a:blip r:embed="rId4">
              <a:alphaModFix/>
            </a:blip>
            <a:srcRect l="3698" t="9468" r="6106" b="9460"/>
            <a:stretch/>
          </p:blipFill>
          <p:spPr>
            <a:xfrm>
              <a:off x="227554" y="79230"/>
              <a:ext cx="384048" cy="384048"/>
            </a:xfrm>
            <a:prstGeom prst="ellipse">
              <a:avLst/>
            </a:prstGeom>
            <a:noFill/>
            <a:ln w="12700" cap="flat" cmpd="sng">
              <a:solidFill>
                <a:schemeClr val="dk2"/>
              </a:solidFill>
              <a:prstDash val="solid"/>
              <a:round/>
              <a:headEnd type="none" w="sm" len="sm"/>
              <a:tailEnd type="none" w="sm" len="sm"/>
            </a:ln>
          </p:spPr>
        </p:pic>
      </p:grpSp>
    </p:spTree>
    <p:custDataLst>
      <p:tags r:id="rId1"/>
    </p:custDataLst>
    <p:extLst>
      <p:ext uri="{BB962C8B-B14F-4D97-AF65-F5344CB8AC3E}">
        <p14:creationId xmlns:p14="http://schemas.microsoft.com/office/powerpoint/2010/main" val="81160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A24C4312-DEF9-88C8-BF22-8CB76D951850}"/>
              </a:ext>
            </a:extLst>
          </p:cNvPr>
          <p:cNvSpPr>
            <a:spLocks noGrp="1"/>
          </p:cNvSpPr>
          <p:nvPr>
            <p:ph type="title" idx="4294967295"/>
          </p:nvPr>
        </p:nvSpPr>
        <p:spPr>
          <a:xfrm>
            <a:off x="8353425" y="4948238"/>
            <a:ext cx="638175" cy="18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600"/>
                </a:spcAft>
                <a:buClrTx/>
                <a:buSzTx/>
                <a:buFontTx/>
                <a:buNone/>
                <a:tabLst/>
                <a:defRPr/>
              </a:pPr>
              <a:t>36</a:t>
            </a:fld>
            <a:endParaRPr kumimoji="0" lang="en-US" sz="600" b="0" i="0" u="none" strike="noStrike" kern="1200" cap="none" spc="0" normalizeH="0" baseline="0" noProof="0" dirty="0">
              <a:ln>
                <a:noFill/>
              </a:ln>
              <a:solidFill>
                <a:srgbClr val="6C6463"/>
              </a:solidFill>
              <a:effectLst/>
              <a:uLnTx/>
              <a:uFillTx/>
              <a:latin typeface="Gill Sans MT"/>
              <a:ea typeface="+mn-ea"/>
              <a:cs typeface="Gill Sans MT"/>
            </a:endParaRPr>
          </a:p>
        </p:txBody>
      </p:sp>
      <p:sp>
        <p:nvSpPr>
          <p:cNvPr id="2" name="Text Placeholder 1">
            <a:extLst>
              <a:ext uri="{FF2B5EF4-FFF2-40B4-BE49-F238E27FC236}">
                <a16:creationId xmlns:a16="http://schemas.microsoft.com/office/drawing/2014/main" id="{6BE3B409-75D6-358D-7B3B-AD28C33945BA}"/>
              </a:ext>
            </a:extLst>
          </p:cNvPr>
          <p:cNvSpPr>
            <a:spLocks noGrp="1"/>
          </p:cNvSpPr>
          <p:nvPr>
            <p:ph type="body" sz="quarter" idx="4294967295"/>
          </p:nvPr>
        </p:nvSpPr>
        <p:spPr>
          <a:xfrm>
            <a:off x="594783" y="1377950"/>
            <a:ext cx="7454900" cy="2963863"/>
          </a:xfrm>
        </p:spPr>
        <p:txBody>
          <a:bodyPr/>
          <a:lstStyle/>
          <a:p>
            <a:endParaRPr lang="en-US"/>
          </a:p>
        </p:txBody>
      </p:sp>
      <p:graphicFrame>
        <p:nvGraphicFramePr>
          <p:cNvPr id="9" name="Table 8">
            <a:extLst>
              <a:ext uri="{FF2B5EF4-FFF2-40B4-BE49-F238E27FC236}">
                <a16:creationId xmlns:a16="http://schemas.microsoft.com/office/drawing/2014/main" id="{156FC16E-3B91-7D20-A50C-78786B6472AF}"/>
              </a:ext>
            </a:extLst>
          </p:cNvPr>
          <p:cNvGraphicFramePr>
            <a:graphicFrameLocks noGrp="1"/>
          </p:cNvGraphicFramePr>
          <p:nvPr>
            <p:extLst>
              <p:ext uri="{D42A27DB-BD31-4B8C-83A1-F6EECF244321}">
                <p14:modId xmlns:p14="http://schemas.microsoft.com/office/powerpoint/2010/main" val="305071752"/>
              </p:ext>
            </p:extLst>
          </p:nvPr>
        </p:nvGraphicFramePr>
        <p:xfrm>
          <a:off x="122100" y="493180"/>
          <a:ext cx="8967534" cy="4468848"/>
        </p:xfrm>
        <a:graphic>
          <a:graphicData uri="http://schemas.openxmlformats.org/drawingml/2006/table">
            <a:tbl>
              <a:tblPr firstRow="1" bandRow="1">
                <a:tableStyleId>{5C22544A-7EE6-4342-B048-85BDC9FD1C3A}</a:tableStyleId>
              </a:tblPr>
              <a:tblGrid>
                <a:gridCol w="859067">
                  <a:extLst>
                    <a:ext uri="{9D8B030D-6E8A-4147-A177-3AD203B41FA5}">
                      <a16:colId xmlns:a16="http://schemas.microsoft.com/office/drawing/2014/main" val="2619902928"/>
                    </a:ext>
                  </a:extLst>
                </a:gridCol>
                <a:gridCol w="1158227">
                  <a:extLst>
                    <a:ext uri="{9D8B030D-6E8A-4147-A177-3AD203B41FA5}">
                      <a16:colId xmlns:a16="http://schemas.microsoft.com/office/drawing/2014/main" val="1186907187"/>
                    </a:ext>
                  </a:extLst>
                </a:gridCol>
                <a:gridCol w="2747210">
                  <a:extLst>
                    <a:ext uri="{9D8B030D-6E8A-4147-A177-3AD203B41FA5}">
                      <a16:colId xmlns:a16="http://schemas.microsoft.com/office/drawing/2014/main" val="23414078"/>
                    </a:ext>
                  </a:extLst>
                </a:gridCol>
                <a:gridCol w="1314848">
                  <a:extLst>
                    <a:ext uri="{9D8B030D-6E8A-4147-A177-3AD203B41FA5}">
                      <a16:colId xmlns:a16="http://schemas.microsoft.com/office/drawing/2014/main" val="3700225451"/>
                    </a:ext>
                  </a:extLst>
                </a:gridCol>
                <a:gridCol w="909562">
                  <a:extLst>
                    <a:ext uri="{9D8B030D-6E8A-4147-A177-3AD203B41FA5}">
                      <a16:colId xmlns:a16="http://schemas.microsoft.com/office/drawing/2014/main" val="3290239786"/>
                    </a:ext>
                  </a:extLst>
                </a:gridCol>
                <a:gridCol w="1283265">
                  <a:extLst>
                    <a:ext uri="{9D8B030D-6E8A-4147-A177-3AD203B41FA5}">
                      <a16:colId xmlns:a16="http://schemas.microsoft.com/office/drawing/2014/main" val="4202027118"/>
                    </a:ext>
                  </a:extLst>
                </a:gridCol>
                <a:gridCol w="695355">
                  <a:extLst>
                    <a:ext uri="{9D8B030D-6E8A-4147-A177-3AD203B41FA5}">
                      <a16:colId xmlns:a16="http://schemas.microsoft.com/office/drawing/2014/main" val="4194806955"/>
                    </a:ext>
                  </a:extLst>
                </a:gridCol>
              </a:tblGrid>
              <a:tr h="410678">
                <a:tc>
                  <a:txBody>
                    <a:bodyPr/>
                    <a:lstStyle/>
                    <a:p>
                      <a:pPr algn="ctr"/>
                      <a:r>
                        <a:rPr lang="en-US" sz="850" b="1" dirty="0">
                          <a:solidFill>
                            <a:schemeClr val="tx1"/>
                          </a:solidFill>
                          <a:latin typeface="+mj-lt"/>
                        </a:rPr>
                        <a:t>Indicator short name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Indicator Name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50" b="1" dirty="0">
                          <a:solidFill>
                            <a:schemeClr val="tx1"/>
                          </a:solidFill>
                          <a:latin typeface="+mj-lt"/>
                        </a:rPr>
                        <a:t>Definition</a:t>
                      </a:r>
                    </a:p>
                    <a:p>
                      <a:pPr algn="ctr"/>
                      <a:endParaRPr lang="en-US" sz="850" b="1"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Numerator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Denominator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Disaggregation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WHO variables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27484274"/>
                  </a:ext>
                </a:extLst>
              </a:tr>
              <a:tr h="1595357">
                <a:tc>
                  <a:txBody>
                    <a:bodyPr/>
                    <a:lstStyle/>
                    <a:p>
                      <a:pPr algn="ctr" fontAlgn="t"/>
                      <a:r>
                        <a:rPr lang="en-US" sz="850" b="1" i="0" u="none" strike="noStrike" dirty="0">
                          <a:solidFill>
                            <a:srgbClr val="000000"/>
                          </a:solidFill>
                          <a:effectLst/>
                          <a:latin typeface="+mj-lt"/>
                        </a:rPr>
                        <a:t>TPT_ADR</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adverse reactions to TPT</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on TB preventive treatment (TPT) who develop at least one adverse drug reaction (ADR) to treatment during the reporting period.</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An ADR (often referred to as an “adverse event”) is any negative medical occurrence that presents in a person during TB preventive treatment with a WHO approved regimen that may or may not have a causal relationship with the prescribed treatment. More information on ADR and grading ADRs can be found here. </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on TPT who developed at least one ADR to treatment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a:solidFill>
                            <a:srgbClr val="000000"/>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Age (0–4, 5–14, 15+), sex, type of adverse reaction (e.g., rash, nausea, vomiting, dizziness, reduced appetite, gastritis, jaundice), severity (1 = mild, 2 = moderate, 3 = severe (requiring hospitalization), 4 = life threatening, 5 = death), TPT regimen (1HP, 3HP, 3HR, 4R, 6H)</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7485884"/>
                  </a:ext>
                </a:extLst>
              </a:tr>
              <a:tr h="2462813">
                <a:tc>
                  <a:txBody>
                    <a:bodyPr/>
                    <a:lstStyle/>
                    <a:p>
                      <a:pPr algn="ctr" fontAlgn="t"/>
                      <a:r>
                        <a:rPr lang="en-US" sz="850" b="1" i="0" u="none" strike="noStrike" dirty="0">
                          <a:solidFill>
                            <a:srgbClr val="000000"/>
                          </a:solidFill>
                          <a:effectLst/>
                          <a:latin typeface="+mj-lt"/>
                        </a:rPr>
                        <a:t>SN_IPC</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Congregate settings with IPC</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Percent of congregate settings with infection prevention and control (IPC) measures in place.</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Congregate settings: A mix of institutional (non-healthcare) settings where people reside in close proximity to each other. Congregate settings include correctional facilities (prisons and jails), homeless shelters, refugee camps, army barracks, dormitories and nursing homes; data may be reported on these individual settings based on country prioritization and availability of data (WHO guidelines on TB IPC, 2019 update)</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IPC measures include designated IPC focal person, IPC facility committee and plan, regularly scheduled meetings, monitoring of HCWs for TB and TBI through annual screening with TST, IGRAs, or CXR. </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Calculation: (Numerator/Denominator) x 100</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000000"/>
                          </a:solidFill>
                          <a:effectLst/>
                          <a:latin typeface="+mj-lt"/>
                        </a:rPr>
                        <a:t>Number of congregate settings with IPC measures in place</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000000"/>
                          </a:solidFill>
                          <a:effectLst/>
                          <a:latin typeface="+mj-lt"/>
                        </a:rPr>
                        <a:t>Number of congregate settings in the given area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Congregate setting type where data is coming from (jails/prisons, homeless shelters, refugee camps, etc.)</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1515177"/>
                  </a:ext>
                </a:extLst>
              </a:tr>
            </a:tbl>
          </a:graphicData>
        </a:graphic>
      </p:graphicFrame>
      <p:grpSp>
        <p:nvGrpSpPr>
          <p:cNvPr id="4" name="Group 3">
            <a:extLst>
              <a:ext uri="{FF2B5EF4-FFF2-40B4-BE49-F238E27FC236}">
                <a16:creationId xmlns:a16="http://schemas.microsoft.com/office/drawing/2014/main" id="{A5AEA01A-414B-141A-0021-76D7AE93603A}"/>
              </a:ext>
              <a:ext uri="{C183D7F6-B498-43B3-948B-1728B52AA6E4}">
                <adec:decorative xmlns:adec="http://schemas.microsoft.com/office/drawing/2017/decorative" val="1"/>
              </a:ext>
            </a:extLst>
          </p:cNvPr>
          <p:cNvGrpSpPr/>
          <p:nvPr/>
        </p:nvGrpSpPr>
        <p:grpSpPr>
          <a:xfrm>
            <a:off x="187105" y="87462"/>
            <a:ext cx="1258005" cy="384048"/>
            <a:chOff x="227554" y="79230"/>
            <a:chExt cx="1258005" cy="384048"/>
          </a:xfrm>
        </p:grpSpPr>
        <p:sp>
          <p:nvSpPr>
            <p:cNvPr id="5" name="TextBox 4">
              <a:extLst>
                <a:ext uri="{FF2B5EF4-FFF2-40B4-BE49-F238E27FC236}">
                  <a16:creationId xmlns:a16="http://schemas.microsoft.com/office/drawing/2014/main" id="{9C3CB635-A049-BF68-89E8-92DB6E2F42E2}"/>
                </a:ext>
              </a:extLst>
            </p:cNvPr>
            <p:cNvSpPr txBox="1"/>
            <p:nvPr/>
          </p:nvSpPr>
          <p:spPr>
            <a:xfrm>
              <a:off x="611602" y="121684"/>
              <a:ext cx="873957" cy="261610"/>
            </a:xfrm>
            <a:prstGeom prst="rect">
              <a:avLst/>
            </a:prstGeom>
            <a:noFill/>
          </p:spPr>
          <p:txBody>
            <a:bodyPr wrap="none" rtlCol="0">
              <a:spAutoFit/>
            </a:bodyPr>
            <a:lstStyle/>
            <a:p>
              <a:r>
                <a:rPr lang="en-US" sz="1100" b="1" dirty="0">
                  <a:solidFill>
                    <a:schemeClr val="bg1"/>
                  </a:solidFill>
                </a:rPr>
                <a:t>PREVENT</a:t>
              </a:r>
            </a:p>
          </p:txBody>
        </p:sp>
        <p:pic>
          <p:nvPicPr>
            <p:cNvPr id="10" name="Google Shape;532;p34">
              <a:extLst>
                <a:ext uri="{FF2B5EF4-FFF2-40B4-BE49-F238E27FC236}">
                  <a16:creationId xmlns:a16="http://schemas.microsoft.com/office/drawing/2014/main" id="{8071176F-48CC-467E-3700-15FBC179AA14}"/>
                </a:ext>
              </a:extLst>
            </p:cNvPr>
            <p:cNvPicPr preferRelativeResize="0"/>
            <p:nvPr/>
          </p:nvPicPr>
          <p:blipFill rotWithShape="1">
            <a:blip r:embed="rId4">
              <a:alphaModFix/>
            </a:blip>
            <a:srcRect l="3698" t="9468" r="6106" b="9460"/>
            <a:stretch/>
          </p:blipFill>
          <p:spPr>
            <a:xfrm>
              <a:off x="227554" y="79230"/>
              <a:ext cx="384048" cy="384048"/>
            </a:xfrm>
            <a:prstGeom prst="ellipse">
              <a:avLst/>
            </a:prstGeom>
            <a:noFill/>
            <a:ln w="12700" cap="flat" cmpd="sng">
              <a:solidFill>
                <a:schemeClr val="dk2"/>
              </a:solidFill>
              <a:prstDash val="solid"/>
              <a:round/>
              <a:headEnd type="none" w="sm" len="sm"/>
              <a:tailEnd type="none" w="sm" len="sm"/>
            </a:ln>
          </p:spPr>
        </p:pic>
      </p:grpSp>
    </p:spTree>
    <p:custDataLst>
      <p:tags r:id="rId1"/>
    </p:custDataLst>
    <p:extLst>
      <p:ext uri="{BB962C8B-B14F-4D97-AF65-F5344CB8AC3E}">
        <p14:creationId xmlns:p14="http://schemas.microsoft.com/office/powerpoint/2010/main" val="15190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7E3640-655E-3FCC-182C-E05535E78C13}"/>
              </a:ext>
            </a:extLst>
          </p:cNvPr>
          <p:cNvSpPr>
            <a:spLocks noGrp="1"/>
          </p:cNvSpPr>
          <p:nvPr>
            <p:ph type="title" idx="4294967295"/>
          </p:nvPr>
        </p:nvSpPr>
        <p:spPr>
          <a:xfrm>
            <a:off x="8353425" y="4948238"/>
            <a:ext cx="638175" cy="18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600" b="0" i="0" u="none" strike="noStrike" kern="1200" cap="none" spc="0" normalizeH="0" baseline="0" noProof="0" dirty="0">
              <a:ln>
                <a:noFill/>
              </a:ln>
              <a:solidFill>
                <a:srgbClr val="6C6463"/>
              </a:solidFill>
              <a:effectLst/>
              <a:uLnTx/>
              <a:uFillTx/>
              <a:latin typeface="Gill Sans MT"/>
              <a:ea typeface="+mn-ea"/>
              <a:cs typeface="Gill Sans MT"/>
            </a:endParaRPr>
          </a:p>
        </p:txBody>
      </p:sp>
      <p:grpSp>
        <p:nvGrpSpPr>
          <p:cNvPr id="6" name="Group 5">
            <a:extLst>
              <a:ext uri="{FF2B5EF4-FFF2-40B4-BE49-F238E27FC236}">
                <a16:creationId xmlns:a16="http://schemas.microsoft.com/office/drawing/2014/main" id="{E022DCB9-8156-F124-22C8-5493E33C49EB}"/>
              </a:ext>
              <a:ext uri="{C183D7F6-B498-43B3-948B-1728B52AA6E4}">
                <adec:decorative xmlns:adec="http://schemas.microsoft.com/office/drawing/2017/decorative" val="1"/>
              </a:ext>
            </a:extLst>
          </p:cNvPr>
          <p:cNvGrpSpPr/>
          <p:nvPr/>
        </p:nvGrpSpPr>
        <p:grpSpPr>
          <a:xfrm>
            <a:off x="199696" y="113272"/>
            <a:ext cx="1206473" cy="384048"/>
            <a:chOff x="273369" y="113272"/>
            <a:chExt cx="1206473" cy="384048"/>
          </a:xfrm>
        </p:grpSpPr>
        <p:sp>
          <p:nvSpPr>
            <p:cNvPr id="7" name="TextBox 6">
              <a:extLst>
                <a:ext uri="{FF2B5EF4-FFF2-40B4-BE49-F238E27FC236}">
                  <a16:creationId xmlns:a16="http://schemas.microsoft.com/office/drawing/2014/main" id="{02C03F61-A49E-052C-C48F-DEFDC4EDA0E9}"/>
                </a:ext>
              </a:extLst>
            </p:cNvPr>
            <p:cNvSpPr txBox="1"/>
            <p:nvPr/>
          </p:nvSpPr>
          <p:spPr>
            <a:xfrm>
              <a:off x="596267" y="174491"/>
              <a:ext cx="883575" cy="261610"/>
            </a:xfrm>
            <a:prstGeom prst="rect">
              <a:avLst/>
            </a:prstGeom>
            <a:noFill/>
          </p:spPr>
          <p:txBody>
            <a:bodyPr wrap="none" rtlCol="0">
              <a:spAutoFit/>
            </a:bodyPr>
            <a:lstStyle/>
            <a:p>
              <a:r>
                <a:rPr lang="en-US" sz="1050" b="1" dirty="0">
                  <a:solidFill>
                    <a:schemeClr val="bg1"/>
                  </a:solidFill>
                </a:rPr>
                <a:t> </a:t>
              </a:r>
              <a:r>
                <a:rPr lang="en-US" sz="1100" b="1" dirty="0">
                  <a:solidFill>
                    <a:schemeClr val="bg1"/>
                  </a:solidFill>
                </a:rPr>
                <a:t>SUSTAIN</a:t>
              </a:r>
              <a:endParaRPr lang="en-US" sz="1050" b="1" dirty="0">
                <a:solidFill>
                  <a:schemeClr val="bg1"/>
                </a:solidFill>
              </a:endParaRPr>
            </a:p>
          </p:txBody>
        </p:sp>
        <p:pic>
          <p:nvPicPr>
            <p:cNvPr id="8" name="Google Shape;531;p34">
              <a:extLst>
                <a:ext uri="{FF2B5EF4-FFF2-40B4-BE49-F238E27FC236}">
                  <a16:creationId xmlns:a16="http://schemas.microsoft.com/office/drawing/2014/main" id="{D854988F-614C-E3B2-E294-B56637795ED7}"/>
                </a:ext>
              </a:extLst>
            </p:cNvPr>
            <p:cNvPicPr preferRelativeResize="0"/>
            <p:nvPr/>
          </p:nvPicPr>
          <p:blipFill rotWithShape="1">
            <a:blip r:embed="rId3">
              <a:alphaModFix/>
            </a:blip>
            <a:srcRect l="3938" t="6755" b="3048"/>
            <a:stretch/>
          </p:blipFill>
          <p:spPr>
            <a:xfrm>
              <a:off x="273369" y="113272"/>
              <a:ext cx="384048" cy="384048"/>
            </a:xfrm>
            <a:prstGeom prst="ellipse">
              <a:avLst/>
            </a:prstGeom>
            <a:noFill/>
            <a:ln w="12700" cap="flat" cmpd="sng">
              <a:solidFill>
                <a:schemeClr val="accent3"/>
              </a:solidFill>
              <a:prstDash val="solid"/>
              <a:round/>
              <a:headEnd type="none" w="sm" len="sm"/>
              <a:tailEnd type="none" w="sm" len="sm"/>
            </a:ln>
          </p:spPr>
        </p:pic>
      </p:grpSp>
      <p:graphicFrame>
        <p:nvGraphicFramePr>
          <p:cNvPr id="9" name="Table 8">
            <a:extLst>
              <a:ext uri="{FF2B5EF4-FFF2-40B4-BE49-F238E27FC236}">
                <a16:creationId xmlns:a16="http://schemas.microsoft.com/office/drawing/2014/main" id="{2A399CBA-9C56-1A60-22E1-32165D50C70E}"/>
              </a:ext>
            </a:extLst>
          </p:cNvPr>
          <p:cNvGraphicFramePr>
            <a:graphicFrameLocks noGrp="1"/>
          </p:cNvGraphicFramePr>
          <p:nvPr>
            <p:extLst>
              <p:ext uri="{D42A27DB-BD31-4B8C-83A1-F6EECF244321}">
                <p14:modId xmlns:p14="http://schemas.microsoft.com/office/powerpoint/2010/main" val="3514386101"/>
              </p:ext>
            </p:extLst>
          </p:nvPr>
        </p:nvGraphicFramePr>
        <p:xfrm>
          <a:off x="88233" y="659150"/>
          <a:ext cx="8967534" cy="3866473"/>
        </p:xfrm>
        <a:graphic>
          <a:graphicData uri="http://schemas.openxmlformats.org/drawingml/2006/table">
            <a:tbl>
              <a:tblPr firstRow="1" bandRow="1">
                <a:tableStyleId>{5C22544A-7EE6-4342-B048-85BDC9FD1C3A}</a:tableStyleId>
              </a:tblPr>
              <a:tblGrid>
                <a:gridCol w="859067">
                  <a:extLst>
                    <a:ext uri="{9D8B030D-6E8A-4147-A177-3AD203B41FA5}">
                      <a16:colId xmlns:a16="http://schemas.microsoft.com/office/drawing/2014/main" val="2619902928"/>
                    </a:ext>
                  </a:extLst>
                </a:gridCol>
                <a:gridCol w="1158227">
                  <a:extLst>
                    <a:ext uri="{9D8B030D-6E8A-4147-A177-3AD203B41FA5}">
                      <a16:colId xmlns:a16="http://schemas.microsoft.com/office/drawing/2014/main" val="1186907187"/>
                    </a:ext>
                  </a:extLst>
                </a:gridCol>
                <a:gridCol w="2747210">
                  <a:extLst>
                    <a:ext uri="{9D8B030D-6E8A-4147-A177-3AD203B41FA5}">
                      <a16:colId xmlns:a16="http://schemas.microsoft.com/office/drawing/2014/main" val="23414078"/>
                    </a:ext>
                  </a:extLst>
                </a:gridCol>
                <a:gridCol w="1228467">
                  <a:extLst>
                    <a:ext uri="{9D8B030D-6E8A-4147-A177-3AD203B41FA5}">
                      <a16:colId xmlns:a16="http://schemas.microsoft.com/office/drawing/2014/main" val="3700225451"/>
                    </a:ext>
                  </a:extLst>
                </a:gridCol>
                <a:gridCol w="897112">
                  <a:extLst>
                    <a:ext uri="{9D8B030D-6E8A-4147-A177-3AD203B41FA5}">
                      <a16:colId xmlns:a16="http://schemas.microsoft.com/office/drawing/2014/main" val="3290239786"/>
                    </a:ext>
                  </a:extLst>
                </a:gridCol>
                <a:gridCol w="1065180">
                  <a:extLst>
                    <a:ext uri="{9D8B030D-6E8A-4147-A177-3AD203B41FA5}">
                      <a16:colId xmlns:a16="http://schemas.microsoft.com/office/drawing/2014/main" val="4202027118"/>
                    </a:ext>
                  </a:extLst>
                </a:gridCol>
                <a:gridCol w="1012271">
                  <a:extLst>
                    <a:ext uri="{9D8B030D-6E8A-4147-A177-3AD203B41FA5}">
                      <a16:colId xmlns:a16="http://schemas.microsoft.com/office/drawing/2014/main" val="4194806955"/>
                    </a:ext>
                  </a:extLst>
                </a:gridCol>
              </a:tblGrid>
              <a:tr h="478652">
                <a:tc>
                  <a:txBody>
                    <a:bodyPr/>
                    <a:lstStyle/>
                    <a:p>
                      <a:pPr algn="ctr"/>
                      <a:r>
                        <a:rPr lang="en-US" sz="850" b="1" dirty="0">
                          <a:solidFill>
                            <a:schemeClr val="tx1"/>
                          </a:solidFill>
                          <a:latin typeface="+mj-lt"/>
                        </a:rPr>
                        <a:t>Indicator short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Indicator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50" b="1" dirty="0">
                          <a:solidFill>
                            <a:schemeClr val="tx1"/>
                          </a:solidFill>
                          <a:latin typeface="+mj-lt"/>
                        </a:rPr>
                        <a:t>Definition</a:t>
                      </a:r>
                    </a:p>
                    <a:p>
                      <a:pPr algn="ctr"/>
                      <a:endParaRPr lang="en-US" sz="850" b="1" dirty="0">
                        <a:solidFill>
                          <a:schemeClr val="tx1"/>
                        </a:solidFill>
                        <a:latin typeface="+mj-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Numerator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Denominator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Disaggregation</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WHO variables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27484274"/>
                  </a:ext>
                </a:extLst>
              </a:tr>
              <a:tr h="3387821">
                <a:tc>
                  <a:txBody>
                    <a:bodyPr/>
                    <a:lstStyle/>
                    <a:p>
                      <a:pPr algn="ctr" fontAlgn="t"/>
                      <a:r>
                        <a:rPr lang="en-US" sz="850" b="1" i="0" u="none" strike="noStrike" dirty="0">
                          <a:solidFill>
                            <a:srgbClr val="000000"/>
                          </a:solidFill>
                          <a:effectLst/>
                          <a:latin typeface="+mj-lt"/>
                        </a:rPr>
                        <a:t>HCW_TRN</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Percent of HCWs who received TB-related training</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Percent of healthcare workers (HCWs) trained on the use of new TB diagnostic tools (e.g., Point of care testing, TST, IGRAs, digital X-rays), new treatment therapies as they become available, or approaches to expand TB active case finding, contact investigations, and patient support during the reporting period.</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HCW: A frontline HCW who is providing direct services including TB screening, contact evaluation, diagnosis, treatment, and patient care or support.</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Trained: This can refer to in-service training or continuous professional development in TB. “In-service training” refers to any training provided to HCWs who are currently employed in the health workforce to develop or update skills relevant to their job. “Continuous professional development” refers to the requirement by licensing bodies as a condition of renewing licensure that HCWs accumulate professional credits to keep their skills updated and perform to current standards.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HCWs trained on the use of new TB diagnostic tools and treatment therapies, expanded TB active case finding, contact tracing, and patient support.</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HCWs who were working in the country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000000"/>
                          </a:solidFill>
                          <a:effectLst/>
                          <a:latin typeface="+mj-lt"/>
                        </a:rPr>
                        <a:t>Sex, type of HCW (e.g., nurse, doctor, community outreach worker), training topic, type of facility (public or private)</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850" b="0" i="0" u="none" strike="noStrike" dirty="0">
                        <a:solidFill>
                          <a:srgbClr val="000000"/>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7485884"/>
                  </a:ext>
                </a:extLst>
              </a:tr>
            </a:tbl>
          </a:graphicData>
        </a:graphic>
      </p:graphicFrame>
    </p:spTree>
    <p:custDataLst>
      <p:tags r:id="rId1"/>
    </p:custDataLst>
    <p:extLst>
      <p:ext uri="{BB962C8B-B14F-4D97-AF65-F5344CB8AC3E}">
        <p14:creationId xmlns:p14="http://schemas.microsoft.com/office/powerpoint/2010/main" val="12296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7E3640-655E-3FCC-182C-E05535E78C13}"/>
              </a:ext>
            </a:extLst>
          </p:cNvPr>
          <p:cNvSpPr>
            <a:spLocks noGrp="1"/>
          </p:cNvSpPr>
          <p:nvPr>
            <p:ph type="title" idx="4294967295"/>
          </p:nvPr>
        </p:nvSpPr>
        <p:spPr>
          <a:xfrm>
            <a:off x="8353425" y="4948238"/>
            <a:ext cx="638175" cy="18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600" b="0" i="0" u="none" strike="noStrike" kern="1200" cap="none" spc="0" normalizeH="0" baseline="0" noProof="0" dirty="0">
              <a:ln>
                <a:noFill/>
              </a:ln>
              <a:solidFill>
                <a:srgbClr val="6C6463"/>
              </a:solidFill>
              <a:effectLst/>
              <a:uLnTx/>
              <a:uFillTx/>
              <a:latin typeface="Gill Sans MT"/>
              <a:ea typeface="+mn-ea"/>
              <a:cs typeface="Gill Sans MT"/>
            </a:endParaRPr>
          </a:p>
        </p:txBody>
      </p:sp>
      <p:graphicFrame>
        <p:nvGraphicFramePr>
          <p:cNvPr id="9" name="Table 8">
            <a:extLst>
              <a:ext uri="{FF2B5EF4-FFF2-40B4-BE49-F238E27FC236}">
                <a16:creationId xmlns:a16="http://schemas.microsoft.com/office/drawing/2014/main" id="{2A399CBA-9C56-1A60-22E1-32165D50C70E}"/>
              </a:ext>
            </a:extLst>
          </p:cNvPr>
          <p:cNvGraphicFramePr>
            <a:graphicFrameLocks noGrp="1"/>
          </p:cNvGraphicFramePr>
          <p:nvPr>
            <p:extLst>
              <p:ext uri="{D42A27DB-BD31-4B8C-83A1-F6EECF244321}">
                <p14:modId xmlns:p14="http://schemas.microsoft.com/office/powerpoint/2010/main" val="2367215266"/>
              </p:ext>
            </p:extLst>
          </p:nvPr>
        </p:nvGraphicFramePr>
        <p:xfrm>
          <a:off x="152401" y="558035"/>
          <a:ext cx="8967534" cy="4539347"/>
        </p:xfrm>
        <a:graphic>
          <a:graphicData uri="http://schemas.openxmlformats.org/drawingml/2006/table">
            <a:tbl>
              <a:tblPr firstRow="1" bandRow="1">
                <a:tableStyleId>{5C22544A-7EE6-4342-B048-85BDC9FD1C3A}</a:tableStyleId>
              </a:tblPr>
              <a:tblGrid>
                <a:gridCol w="859067">
                  <a:extLst>
                    <a:ext uri="{9D8B030D-6E8A-4147-A177-3AD203B41FA5}">
                      <a16:colId xmlns:a16="http://schemas.microsoft.com/office/drawing/2014/main" val="2619902928"/>
                    </a:ext>
                  </a:extLst>
                </a:gridCol>
                <a:gridCol w="956009">
                  <a:extLst>
                    <a:ext uri="{9D8B030D-6E8A-4147-A177-3AD203B41FA5}">
                      <a16:colId xmlns:a16="http://schemas.microsoft.com/office/drawing/2014/main" val="1186907187"/>
                    </a:ext>
                  </a:extLst>
                </a:gridCol>
                <a:gridCol w="2734532">
                  <a:extLst>
                    <a:ext uri="{9D8B030D-6E8A-4147-A177-3AD203B41FA5}">
                      <a16:colId xmlns:a16="http://schemas.microsoft.com/office/drawing/2014/main" val="23414078"/>
                    </a:ext>
                  </a:extLst>
                </a:gridCol>
                <a:gridCol w="1680614">
                  <a:extLst>
                    <a:ext uri="{9D8B030D-6E8A-4147-A177-3AD203B41FA5}">
                      <a16:colId xmlns:a16="http://schemas.microsoft.com/office/drawing/2014/main" val="3700225451"/>
                    </a:ext>
                  </a:extLst>
                </a:gridCol>
                <a:gridCol w="915242">
                  <a:extLst>
                    <a:ext uri="{9D8B030D-6E8A-4147-A177-3AD203B41FA5}">
                      <a16:colId xmlns:a16="http://schemas.microsoft.com/office/drawing/2014/main" val="3290239786"/>
                    </a:ext>
                  </a:extLst>
                </a:gridCol>
                <a:gridCol w="1055601">
                  <a:extLst>
                    <a:ext uri="{9D8B030D-6E8A-4147-A177-3AD203B41FA5}">
                      <a16:colId xmlns:a16="http://schemas.microsoft.com/office/drawing/2014/main" val="4202027118"/>
                    </a:ext>
                  </a:extLst>
                </a:gridCol>
                <a:gridCol w="766469">
                  <a:extLst>
                    <a:ext uri="{9D8B030D-6E8A-4147-A177-3AD203B41FA5}">
                      <a16:colId xmlns:a16="http://schemas.microsoft.com/office/drawing/2014/main" val="4194806955"/>
                    </a:ext>
                  </a:extLst>
                </a:gridCol>
              </a:tblGrid>
              <a:tr h="332002">
                <a:tc>
                  <a:txBody>
                    <a:bodyPr/>
                    <a:lstStyle/>
                    <a:p>
                      <a:pPr algn="ctr"/>
                      <a:r>
                        <a:rPr lang="en-US" sz="850" b="1" dirty="0">
                          <a:solidFill>
                            <a:schemeClr val="tx1"/>
                          </a:solidFill>
                          <a:latin typeface="+mj-lt"/>
                        </a:rPr>
                        <a:t>Indicator short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Indicator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50" b="1" dirty="0">
                          <a:solidFill>
                            <a:schemeClr val="tx1"/>
                          </a:solidFill>
                          <a:latin typeface="+mj-lt"/>
                        </a:rPr>
                        <a:t>Definition</a:t>
                      </a:r>
                    </a:p>
                    <a:p>
                      <a:pPr algn="ctr"/>
                      <a:endParaRPr lang="en-US" sz="850" b="1" dirty="0">
                        <a:solidFill>
                          <a:schemeClr val="tx1"/>
                        </a:solidFill>
                        <a:latin typeface="+mj-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Numerator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Denominator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Disaggregation</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WHO variables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27484274"/>
                  </a:ext>
                </a:extLst>
              </a:tr>
              <a:tr h="1249332">
                <a:tc>
                  <a:txBody>
                    <a:bodyPr/>
                    <a:lstStyle/>
                    <a:p>
                      <a:pPr algn="ctr" fontAlgn="t"/>
                      <a:r>
                        <a:rPr lang="en-US" sz="850" b="1" i="0" u="none" strike="noStrike" dirty="0">
                          <a:solidFill>
                            <a:srgbClr val="000000"/>
                          </a:solidFill>
                          <a:effectLst/>
                          <a:latin typeface="+mj-lt"/>
                        </a:rPr>
                        <a:t>STKOUT_FLD</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Stockout of any first-line TB treatment drugs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Occurrence of stockout of one or more first-line drugs (FLDs) for TB treatment at any TB treatment site (i.e., Basic Management Unit) or drug storage facility during the reporting period (quarter/annual).</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WHO defines a stockout as the complete absence of a required drug at a storage point or delivery point for at least one day.</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This is a Yes/No response for the initial part of the indicator.</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Only if Yes, then detailed disaggregated data should be provided:</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*Generic names of TB treatment drugs</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*Geographic locations</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*Treatment site/drug storage facility</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*Central/regional/ district level</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a:solidFill>
                            <a:srgbClr val="222222"/>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a:solidFill>
                            <a:srgbClr val="222222"/>
                          </a:solidFill>
                          <a:effectLst/>
                          <a:latin typeface="+mj-lt"/>
                        </a:rPr>
                        <a:t>Generic names of TB treatment drugs, treatment site/drug storage facility,</a:t>
                      </a:r>
                      <a:br>
                        <a:rPr lang="en-US" sz="850" b="0" i="0" u="none" strike="noStrike">
                          <a:solidFill>
                            <a:srgbClr val="222222"/>
                          </a:solidFill>
                          <a:effectLst/>
                          <a:latin typeface="+mj-lt"/>
                        </a:rPr>
                      </a:br>
                      <a:r>
                        <a:rPr lang="en-US" sz="850" b="0" i="0" u="none" strike="noStrike">
                          <a:solidFill>
                            <a:srgbClr val="222222"/>
                          </a:solidFill>
                          <a:effectLst/>
                          <a:latin typeface="+mj-lt"/>
                        </a:rPr>
                        <a:t>central/regional/district level</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850" b="0" i="0" u="none" strike="noStrike" dirty="0">
                        <a:solidFill>
                          <a:srgbClr val="000000"/>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7485884"/>
                  </a:ext>
                </a:extLst>
              </a:tr>
              <a:tr h="1110998">
                <a:tc>
                  <a:txBody>
                    <a:bodyPr/>
                    <a:lstStyle/>
                    <a:p>
                      <a:pPr algn="ctr" fontAlgn="t"/>
                      <a:r>
                        <a:rPr lang="en-US" sz="850" b="1" i="0" u="none" strike="noStrike">
                          <a:solidFill>
                            <a:srgbClr val="000000"/>
                          </a:solidFill>
                          <a:effectLst/>
                          <a:latin typeface="+mj-lt"/>
                        </a:rPr>
                        <a:t>STKOUT_SLD</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a:solidFill>
                            <a:srgbClr val="222222"/>
                          </a:solidFill>
                          <a:effectLst/>
                          <a:latin typeface="+mj-lt"/>
                        </a:rPr>
                        <a:t>Stockout of any second-line TB treatment drugs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Occurrence of stockout of one or more second-line drug (SLD) for TB treatment at any TB treatment site or drug storage facility during the reporting period (quarter/annual).</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WHO defines a stockout as the complete absence of a required drug at a storage point or delivery point for at least one day.</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This is a Yes/No response for the initial part of the indicator.</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Only if Yes, then detailed disaggregated data should be provided:</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*Generic names of TB treatment drugs</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*Geographic locations</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*Treatment site/drug storage facility</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Generic names of TB treatment drugs, treatment site/drug storage facility,</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central/regional/district level</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850" b="0" i="0" u="none" strike="noStrike" dirty="0">
                        <a:solidFill>
                          <a:srgbClr val="000000"/>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062727"/>
                  </a:ext>
                </a:extLst>
              </a:tr>
              <a:tr h="1458961">
                <a:tc>
                  <a:txBody>
                    <a:bodyPr/>
                    <a:lstStyle/>
                    <a:p>
                      <a:pPr algn="ctr" fontAlgn="t"/>
                      <a:r>
                        <a:rPr lang="en-US" sz="850" b="1" i="0" u="none" strike="noStrike" dirty="0">
                          <a:solidFill>
                            <a:srgbClr val="000000"/>
                          </a:solidFill>
                          <a:effectLst/>
                          <a:latin typeface="+mj-lt"/>
                        </a:rPr>
                        <a:t>STKOUT_WRD</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Stockout of TB rapid molecular tests and related commodities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a:solidFill>
                            <a:srgbClr val="222222"/>
                          </a:solidFill>
                          <a:effectLst/>
                          <a:latin typeface="+mj-lt"/>
                        </a:rPr>
                        <a:t>Occurrence of stockout of one or more WHO-recommended rapid diagnostic tests or related testing commodities at any facility (e.g., Basic Management Unit) or storage facility (central or subnational) at the end of reporting period (quarter/annual).</a:t>
                      </a:r>
                      <a:br>
                        <a:rPr lang="en-US" sz="850" b="0" i="0" u="none" strike="noStrike">
                          <a:solidFill>
                            <a:srgbClr val="222222"/>
                          </a:solidFill>
                          <a:effectLst/>
                          <a:latin typeface="+mj-lt"/>
                        </a:rPr>
                      </a:br>
                      <a:br>
                        <a:rPr lang="en-US" sz="850" b="0" i="0" u="none" strike="noStrike">
                          <a:solidFill>
                            <a:srgbClr val="222222"/>
                          </a:solidFill>
                          <a:effectLst/>
                          <a:latin typeface="+mj-lt"/>
                        </a:rPr>
                      </a:br>
                      <a:r>
                        <a:rPr lang="en-US" sz="850" b="0" i="0" u="none" strike="noStrike">
                          <a:solidFill>
                            <a:srgbClr val="222222"/>
                          </a:solidFill>
                          <a:effectLst/>
                          <a:latin typeface="+mj-lt"/>
                        </a:rPr>
                        <a:t>WHO defines a stockout as the complete absence of a required commodity at a storage point or delivery point for at least one day.</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This is a Yes/No response for the initial part of the indicator</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Only if Yes, then detailed disaggregated data should be provided:</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*Names of TB diagnosis commodities</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*Geographic locations</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*Diagnostic site/commodity storage facility</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*Central/regional/ district level</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Names of TB diagnosis commodities, locations, diagnostic site/commodity storage facility, central/regional/district level</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850" b="0" i="0" u="none" strike="noStrike" dirty="0">
                        <a:solidFill>
                          <a:srgbClr val="000000"/>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1515177"/>
                  </a:ext>
                </a:extLst>
              </a:tr>
            </a:tbl>
          </a:graphicData>
        </a:graphic>
      </p:graphicFrame>
      <p:grpSp>
        <p:nvGrpSpPr>
          <p:cNvPr id="3" name="Group 2">
            <a:extLst>
              <a:ext uri="{FF2B5EF4-FFF2-40B4-BE49-F238E27FC236}">
                <a16:creationId xmlns:a16="http://schemas.microsoft.com/office/drawing/2014/main" id="{7459662D-4343-A9C2-1C08-6F4B3581F757}"/>
              </a:ext>
              <a:ext uri="{C183D7F6-B498-43B3-948B-1728B52AA6E4}">
                <adec:decorative xmlns:adec="http://schemas.microsoft.com/office/drawing/2017/decorative" val="1"/>
              </a:ext>
            </a:extLst>
          </p:cNvPr>
          <p:cNvGrpSpPr/>
          <p:nvPr/>
        </p:nvGrpSpPr>
        <p:grpSpPr>
          <a:xfrm>
            <a:off x="199696" y="113272"/>
            <a:ext cx="1206473" cy="384048"/>
            <a:chOff x="273369" y="113272"/>
            <a:chExt cx="1206473" cy="384048"/>
          </a:xfrm>
        </p:grpSpPr>
        <p:sp>
          <p:nvSpPr>
            <p:cNvPr id="4" name="TextBox 3">
              <a:extLst>
                <a:ext uri="{FF2B5EF4-FFF2-40B4-BE49-F238E27FC236}">
                  <a16:creationId xmlns:a16="http://schemas.microsoft.com/office/drawing/2014/main" id="{651A5A0B-94F3-9AFC-7AEA-7C877FAB7158}"/>
                </a:ext>
              </a:extLst>
            </p:cNvPr>
            <p:cNvSpPr txBox="1"/>
            <p:nvPr/>
          </p:nvSpPr>
          <p:spPr>
            <a:xfrm>
              <a:off x="596267" y="174491"/>
              <a:ext cx="883575" cy="261610"/>
            </a:xfrm>
            <a:prstGeom prst="rect">
              <a:avLst/>
            </a:prstGeom>
            <a:noFill/>
          </p:spPr>
          <p:txBody>
            <a:bodyPr wrap="none" rtlCol="0">
              <a:spAutoFit/>
            </a:bodyPr>
            <a:lstStyle/>
            <a:p>
              <a:r>
                <a:rPr lang="en-US" sz="1050" b="1" dirty="0">
                  <a:solidFill>
                    <a:schemeClr val="bg1"/>
                  </a:solidFill>
                </a:rPr>
                <a:t> </a:t>
              </a:r>
              <a:r>
                <a:rPr lang="en-US" sz="1100" b="1" dirty="0">
                  <a:solidFill>
                    <a:schemeClr val="bg1"/>
                  </a:solidFill>
                </a:rPr>
                <a:t>SUSTAIN</a:t>
              </a:r>
              <a:endParaRPr lang="en-US" sz="1050" b="1" dirty="0">
                <a:solidFill>
                  <a:schemeClr val="bg1"/>
                </a:solidFill>
              </a:endParaRPr>
            </a:p>
          </p:txBody>
        </p:sp>
        <p:pic>
          <p:nvPicPr>
            <p:cNvPr id="10" name="Google Shape;531;p34">
              <a:extLst>
                <a:ext uri="{FF2B5EF4-FFF2-40B4-BE49-F238E27FC236}">
                  <a16:creationId xmlns:a16="http://schemas.microsoft.com/office/drawing/2014/main" id="{11C7EF68-75DB-9265-1B85-D11B3959BF13}"/>
                </a:ext>
              </a:extLst>
            </p:cNvPr>
            <p:cNvPicPr preferRelativeResize="0"/>
            <p:nvPr/>
          </p:nvPicPr>
          <p:blipFill rotWithShape="1">
            <a:blip r:embed="rId3">
              <a:alphaModFix/>
            </a:blip>
            <a:srcRect l="3938" t="6755" b="3048"/>
            <a:stretch/>
          </p:blipFill>
          <p:spPr>
            <a:xfrm>
              <a:off x="273369" y="113272"/>
              <a:ext cx="384048" cy="384048"/>
            </a:xfrm>
            <a:prstGeom prst="ellipse">
              <a:avLst/>
            </a:prstGeom>
            <a:noFill/>
            <a:ln w="12700" cap="flat" cmpd="sng">
              <a:solidFill>
                <a:schemeClr val="accent3"/>
              </a:solidFill>
              <a:prstDash val="solid"/>
              <a:round/>
              <a:headEnd type="none" w="sm" len="sm"/>
              <a:tailEnd type="none" w="sm" len="sm"/>
            </a:ln>
          </p:spPr>
        </p:pic>
      </p:grpSp>
    </p:spTree>
    <p:custDataLst>
      <p:tags r:id="rId1"/>
    </p:custDataLst>
    <p:extLst>
      <p:ext uri="{BB962C8B-B14F-4D97-AF65-F5344CB8AC3E}">
        <p14:creationId xmlns:p14="http://schemas.microsoft.com/office/powerpoint/2010/main" val="313208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7E3640-655E-3FCC-182C-E05535E78C13}"/>
              </a:ext>
            </a:extLst>
          </p:cNvPr>
          <p:cNvSpPr>
            <a:spLocks noGrp="1"/>
          </p:cNvSpPr>
          <p:nvPr>
            <p:ph type="title" idx="4294967295"/>
          </p:nvPr>
        </p:nvSpPr>
        <p:spPr>
          <a:xfrm>
            <a:off x="8353425" y="4948238"/>
            <a:ext cx="638175" cy="18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600" b="0" i="0" u="none" strike="noStrike" kern="1200" cap="none" spc="0" normalizeH="0" baseline="0" noProof="0" dirty="0">
              <a:ln>
                <a:noFill/>
              </a:ln>
              <a:solidFill>
                <a:srgbClr val="6C6463"/>
              </a:solidFill>
              <a:effectLst/>
              <a:uLnTx/>
              <a:uFillTx/>
              <a:latin typeface="Gill Sans MT"/>
              <a:ea typeface="+mn-ea"/>
              <a:cs typeface="Gill Sans MT"/>
            </a:endParaRPr>
          </a:p>
        </p:txBody>
      </p:sp>
      <p:graphicFrame>
        <p:nvGraphicFramePr>
          <p:cNvPr id="9" name="Table 8">
            <a:extLst>
              <a:ext uri="{FF2B5EF4-FFF2-40B4-BE49-F238E27FC236}">
                <a16:creationId xmlns:a16="http://schemas.microsoft.com/office/drawing/2014/main" id="{2A399CBA-9C56-1A60-22E1-32165D50C70E}"/>
              </a:ext>
            </a:extLst>
          </p:cNvPr>
          <p:cNvGraphicFramePr>
            <a:graphicFrameLocks noGrp="1"/>
          </p:cNvGraphicFramePr>
          <p:nvPr>
            <p:extLst>
              <p:ext uri="{D42A27DB-BD31-4B8C-83A1-F6EECF244321}">
                <p14:modId xmlns:p14="http://schemas.microsoft.com/office/powerpoint/2010/main" val="2450446876"/>
              </p:ext>
            </p:extLst>
          </p:nvPr>
        </p:nvGraphicFramePr>
        <p:xfrm>
          <a:off x="135067" y="625975"/>
          <a:ext cx="8967534" cy="3987166"/>
        </p:xfrm>
        <a:graphic>
          <a:graphicData uri="http://schemas.openxmlformats.org/drawingml/2006/table">
            <a:tbl>
              <a:tblPr firstRow="1" bandRow="1">
                <a:tableStyleId>{5C22544A-7EE6-4342-B048-85BDC9FD1C3A}</a:tableStyleId>
              </a:tblPr>
              <a:tblGrid>
                <a:gridCol w="859067">
                  <a:extLst>
                    <a:ext uri="{9D8B030D-6E8A-4147-A177-3AD203B41FA5}">
                      <a16:colId xmlns:a16="http://schemas.microsoft.com/office/drawing/2014/main" val="2619902928"/>
                    </a:ext>
                  </a:extLst>
                </a:gridCol>
                <a:gridCol w="956009">
                  <a:extLst>
                    <a:ext uri="{9D8B030D-6E8A-4147-A177-3AD203B41FA5}">
                      <a16:colId xmlns:a16="http://schemas.microsoft.com/office/drawing/2014/main" val="1186907187"/>
                    </a:ext>
                  </a:extLst>
                </a:gridCol>
                <a:gridCol w="2734532">
                  <a:extLst>
                    <a:ext uri="{9D8B030D-6E8A-4147-A177-3AD203B41FA5}">
                      <a16:colId xmlns:a16="http://schemas.microsoft.com/office/drawing/2014/main" val="23414078"/>
                    </a:ext>
                  </a:extLst>
                </a:gridCol>
                <a:gridCol w="1565205">
                  <a:extLst>
                    <a:ext uri="{9D8B030D-6E8A-4147-A177-3AD203B41FA5}">
                      <a16:colId xmlns:a16="http://schemas.microsoft.com/office/drawing/2014/main" val="3700225451"/>
                    </a:ext>
                  </a:extLst>
                </a:gridCol>
                <a:gridCol w="1030651">
                  <a:extLst>
                    <a:ext uri="{9D8B030D-6E8A-4147-A177-3AD203B41FA5}">
                      <a16:colId xmlns:a16="http://schemas.microsoft.com/office/drawing/2014/main" val="3290239786"/>
                    </a:ext>
                  </a:extLst>
                </a:gridCol>
                <a:gridCol w="1126622">
                  <a:extLst>
                    <a:ext uri="{9D8B030D-6E8A-4147-A177-3AD203B41FA5}">
                      <a16:colId xmlns:a16="http://schemas.microsoft.com/office/drawing/2014/main" val="4202027118"/>
                    </a:ext>
                  </a:extLst>
                </a:gridCol>
                <a:gridCol w="695448">
                  <a:extLst>
                    <a:ext uri="{9D8B030D-6E8A-4147-A177-3AD203B41FA5}">
                      <a16:colId xmlns:a16="http://schemas.microsoft.com/office/drawing/2014/main" val="4194806955"/>
                    </a:ext>
                  </a:extLst>
                </a:gridCol>
              </a:tblGrid>
              <a:tr h="332002">
                <a:tc>
                  <a:txBody>
                    <a:bodyPr/>
                    <a:lstStyle/>
                    <a:p>
                      <a:pPr algn="ctr"/>
                      <a:r>
                        <a:rPr lang="en-US" sz="850" b="1" dirty="0">
                          <a:solidFill>
                            <a:schemeClr val="tx1"/>
                          </a:solidFill>
                          <a:latin typeface="+mj-lt"/>
                        </a:rPr>
                        <a:t>Indicator short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Indicator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50" b="1" dirty="0">
                          <a:solidFill>
                            <a:schemeClr val="tx1"/>
                          </a:solidFill>
                          <a:latin typeface="+mj-lt"/>
                        </a:rPr>
                        <a:t>Definition</a:t>
                      </a:r>
                    </a:p>
                    <a:p>
                      <a:pPr algn="ctr"/>
                      <a:endParaRPr lang="en-US" sz="850" b="1" dirty="0">
                        <a:solidFill>
                          <a:schemeClr val="tx1"/>
                        </a:solidFill>
                        <a:latin typeface="+mj-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Numerator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Denominator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Disaggregation</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WHO variables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27484274"/>
                  </a:ext>
                </a:extLst>
              </a:tr>
              <a:tr h="1249332">
                <a:tc>
                  <a:txBody>
                    <a:bodyPr/>
                    <a:lstStyle/>
                    <a:p>
                      <a:pPr algn="ctr" fontAlgn="t"/>
                      <a:r>
                        <a:rPr lang="en-US" sz="850" b="1" i="0" u="none" strike="noStrike" dirty="0">
                          <a:solidFill>
                            <a:srgbClr val="000000"/>
                          </a:solidFill>
                          <a:effectLst/>
                          <a:latin typeface="+mj-lt"/>
                        </a:rPr>
                        <a:t>SN_STGMA_</a:t>
                      </a:r>
                      <a:br>
                        <a:rPr lang="en-US" sz="850" b="1" i="0" u="none" strike="noStrike" dirty="0">
                          <a:solidFill>
                            <a:srgbClr val="000000"/>
                          </a:solidFill>
                          <a:effectLst/>
                          <a:latin typeface="+mj-lt"/>
                        </a:rPr>
                      </a:br>
                      <a:r>
                        <a:rPr lang="en-US" sz="850" b="1" i="0" u="none" strike="noStrike" dirty="0">
                          <a:solidFill>
                            <a:srgbClr val="000000"/>
                          </a:solidFill>
                          <a:effectLst/>
                          <a:latin typeface="+mj-lt"/>
                        </a:rPr>
                        <a:t>NSP</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TB stigma reduction in NSP</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TB stigma reduction is included in the NTP annual plan and/or national strategic plan (NSP) and includes 3 elements: interventions; indicators; assigned budget line.</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The NTP annual plan and/or NSP state that it is illegal to discriminate against anyone with TB, citing law where relevant, and includes interventions aimed at reducing stigma as a barrier to TB services; specifically: the NTP/NSP mentions activities to reduce stigma, including stigma against vulnerable populations who may already be stigmatized when accessing the health system; the NTP/NSP provides data from a stigma assessment; appropriate context-specific activities are described to respond to stigma; indicators with targets are included to reduce stigma; and a defined budget is allocated for stigma-reduction activities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Use the following scoring system:</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0 = No mention of any of those 3 elements in the NTP annual plan/NSP</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1 = 1 element (out of 3 elements) is included in the annual plan/NSP</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2 = 2 elements (out of 3 elements) are included in the annual plan/NSP</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3 = All 3 elements are included in the annual plan/NSP</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850" b="0" i="0" u="none" strike="noStrike" dirty="0">
                        <a:solidFill>
                          <a:srgbClr val="000000"/>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7485884"/>
                  </a:ext>
                </a:extLst>
              </a:tr>
              <a:tr h="1110998">
                <a:tc>
                  <a:txBody>
                    <a:bodyPr/>
                    <a:lstStyle/>
                    <a:p>
                      <a:pPr algn="ctr" fontAlgn="t"/>
                      <a:r>
                        <a:rPr lang="en-US" sz="850" b="1" i="0" u="none" strike="noStrike" dirty="0">
                          <a:solidFill>
                            <a:srgbClr val="000000"/>
                          </a:solidFill>
                          <a:effectLst/>
                          <a:latin typeface="+mj-lt"/>
                        </a:rPr>
                        <a:t>SN_STGMA_</a:t>
                      </a:r>
                      <a:br>
                        <a:rPr lang="en-US" sz="850" b="1" i="0" u="none" strike="noStrike" dirty="0">
                          <a:solidFill>
                            <a:srgbClr val="000000"/>
                          </a:solidFill>
                          <a:effectLst/>
                          <a:latin typeface="+mj-lt"/>
                        </a:rPr>
                      </a:br>
                      <a:r>
                        <a:rPr lang="en-US" sz="850" b="1" i="0" u="none" strike="noStrike" dirty="0">
                          <a:solidFill>
                            <a:srgbClr val="000000"/>
                          </a:solidFill>
                          <a:effectLst/>
                          <a:latin typeface="+mj-lt"/>
                        </a:rPr>
                        <a:t>ASSESS</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TB stigma assessment/gap analysis available</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Stigma assessment/gap analysis conducted; the NTP annual plan or national strategic plan (NSP) mentions the findings of stigma assessment and clearly aligns the findings to TB stigma reduction activities and communication strategy.</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Calculation: (Numerator/Denominator) x 100</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Use the following scoring system:</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0 = No assessment conducted </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1= Assessment conducted</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2= Assessment conducted and annual plan/NSP mentions the findings of stigma assessment; communication strategy/interventions align with it and specifically mention stigma as one of the objectives of communication</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endParaRPr lang="en-US" sz="850" b="0" i="0" u="none" strike="noStrike" dirty="0">
                        <a:solidFill>
                          <a:srgbClr val="000000"/>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062727"/>
                  </a:ext>
                </a:extLst>
              </a:tr>
            </a:tbl>
          </a:graphicData>
        </a:graphic>
      </p:graphicFrame>
      <p:grpSp>
        <p:nvGrpSpPr>
          <p:cNvPr id="3" name="Group 2">
            <a:extLst>
              <a:ext uri="{FF2B5EF4-FFF2-40B4-BE49-F238E27FC236}">
                <a16:creationId xmlns:a16="http://schemas.microsoft.com/office/drawing/2014/main" id="{4CE97401-55F8-D38B-FB92-A43B621ECA0F}"/>
              </a:ext>
              <a:ext uri="{C183D7F6-B498-43B3-948B-1728B52AA6E4}">
                <adec:decorative xmlns:adec="http://schemas.microsoft.com/office/drawing/2017/decorative" val="1"/>
              </a:ext>
            </a:extLst>
          </p:cNvPr>
          <p:cNvGrpSpPr/>
          <p:nvPr/>
        </p:nvGrpSpPr>
        <p:grpSpPr>
          <a:xfrm>
            <a:off x="199696" y="113272"/>
            <a:ext cx="1206473" cy="384048"/>
            <a:chOff x="273369" y="113272"/>
            <a:chExt cx="1206473" cy="384048"/>
          </a:xfrm>
        </p:grpSpPr>
        <p:sp>
          <p:nvSpPr>
            <p:cNvPr id="4" name="TextBox 3">
              <a:extLst>
                <a:ext uri="{FF2B5EF4-FFF2-40B4-BE49-F238E27FC236}">
                  <a16:creationId xmlns:a16="http://schemas.microsoft.com/office/drawing/2014/main" id="{20879A7A-64C1-C7CF-BE4D-C9024511CF7B}"/>
                </a:ext>
              </a:extLst>
            </p:cNvPr>
            <p:cNvSpPr txBox="1"/>
            <p:nvPr/>
          </p:nvSpPr>
          <p:spPr>
            <a:xfrm>
              <a:off x="596267" y="174491"/>
              <a:ext cx="883575" cy="261610"/>
            </a:xfrm>
            <a:prstGeom prst="rect">
              <a:avLst/>
            </a:prstGeom>
            <a:noFill/>
          </p:spPr>
          <p:txBody>
            <a:bodyPr wrap="none" rtlCol="0">
              <a:spAutoFit/>
            </a:bodyPr>
            <a:lstStyle/>
            <a:p>
              <a:r>
                <a:rPr lang="en-US" sz="1050" b="1" dirty="0">
                  <a:solidFill>
                    <a:schemeClr val="bg1"/>
                  </a:solidFill>
                </a:rPr>
                <a:t> </a:t>
              </a:r>
              <a:r>
                <a:rPr lang="en-US" sz="1100" b="1" dirty="0">
                  <a:solidFill>
                    <a:schemeClr val="bg1"/>
                  </a:solidFill>
                </a:rPr>
                <a:t>SUSTAIN</a:t>
              </a:r>
              <a:endParaRPr lang="en-US" sz="1050" b="1" dirty="0">
                <a:solidFill>
                  <a:schemeClr val="bg1"/>
                </a:solidFill>
              </a:endParaRPr>
            </a:p>
          </p:txBody>
        </p:sp>
        <p:pic>
          <p:nvPicPr>
            <p:cNvPr id="10" name="Google Shape;531;p34">
              <a:extLst>
                <a:ext uri="{FF2B5EF4-FFF2-40B4-BE49-F238E27FC236}">
                  <a16:creationId xmlns:a16="http://schemas.microsoft.com/office/drawing/2014/main" id="{7E0A51AD-8A84-A2A4-A73B-C0AFE328EBD8}"/>
                </a:ext>
              </a:extLst>
            </p:cNvPr>
            <p:cNvPicPr preferRelativeResize="0"/>
            <p:nvPr/>
          </p:nvPicPr>
          <p:blipFill rotWithShape="1">
            <a:blip r:embed="rId3">
              <a:alphaModFix/>
            </a:blip>
            <a:srcRect l="3938" t="6755" b="3048"/>
            <a:stretch/>
          </p:blipFill>
          <p:spPr>
            <a:xfrm>
              <a:off x="273369" y="113272"/>
              <a:ext cx="384048" cy="384048"/>
            </a:xfrm>
            <a:prstGeom prst="ellipse">
              <a:avLst/>
            </a:prstGeom>
            <a:noFill/>
            <a:ln w="12700" cap="flat" cmpd="sng">
              <a:solidFill>
                <a:schemeClr val="accent3"/>
              </a:solidFill>
              <a:prstDash val="solid"/>
              <a:round/>
              <a:headEnd type="none" w="sm" len="sm"/>
              <a:tailEnd type="none" w="sm" len="sm"/>
            </a:ln>
          </p:spPr>
        </p:pic>
      </p:grpSp>
    </p:spTree>
    <p:custDataLst>
      <p:tags r:id="rId1"/>
    </p:custDataLst>
    <p:extLst>
      <p:ext uri="{BB962C8B-B14F-4D97-AF65-F5344CB8AC3E}">
        <p14:creationId xmlns:p14="http://schemas.microsoft.com/office/powerpoint/2010/main" val="258468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2">
            <a:extLst>
              <a:ext uri="{C183D7F6-B498-43B3-948B-1728B52AA6E4}">
                <adec:decorative xmlns:adec="http://schemas.microsoft.com/office/drawing/2017/decorative" val="1"/>
              </a:ext>
            </a:extLst>
          </p:cNvPr>
          <p:cNvSpPr>
            <a:spLocks/>
          </p:cNvSpPr>
          <p:nvPr/>
        </p:nvSpPr>
        <p:spPr>
          <a:xfrm>
            <a:off x="-7855" y="1"/>
            <a:ext cx="9135000" cy="604010"/>
          </a:xfrm>
          <a:prstGeom prst="rect">
            <a:avLst/>
          </a:prstGeom>
          <a:solidFill>
            <a:srgbClr val="E6E8EA"/>
          </a:solidFill>
          <a:ln>
            <a:noFill/>
          </a:ln>
        </p:spPr>
        <p:txBody>
          <a:bodyPr spcFirstLastPara="1" wrap="square" lIns="91425" tIns="45700" rIns="91425" bIns="45700" anchor="ctr" anchorCtr="0">
            <a:noAutofit/>
          </a:bodyPr>
          <a:lstStyle/>
          <a:p>
            <a:pPr algn="ctr">
              <a:buClr>
                <a:schemeClr val="lt1"/>
              </a:buClr>
              <a:buSzPts val="1350"/>
            </a:pPr>
            <a:endParaRPr sz="1350">
              <a:solidFill>
                <a:srgbClr val="FFFFFF"/>
              </a:solidFill>
              <a:latin typeface="Gill Sans"/>
              <a:ea typeface="Gill Sans"/>
              <a:cs typeface="Gill Sans"/>
              <a:sym typeface="Gill Sans"/>
            </a:endParaRPr>
          </a:p>
        </p:txBody>
      </p:sp>
      <p:sp>
        <p:nvSpPr>
          <p:cNvPr id="414" name="Google Shape;414;p32">
            <a:extLst>
              <a:ext uri="{C183D7F6-B498-43B3-948B-1728B52AA6E4}">
                <adec:decorative xmlns:adec="http://schemas.microsoft.com/office/drawing/2017/decorative" val="1"/>
              </a:ext>
            </a:extLst>
          </p:cNvPr>
          <p:cNvSpPr/>
          <p:nvPr/>
        </p:nvSpPr>
        <p:spPr>
          <a:xfrm>
            <a:off x="8877928" y="-464"/>
            <a:ext cx="265500" cy="5036273"/>
          </a:xfrm>
          <a:prstGeom prst="rect">
            <a:avLst/>
          </a:prstGeom>
          <a:solidFill>
            <a:schemeClr val="dk2"/>
          </a:solidFill>
          <a:ln>
            <a:noFill/>
          </a:ln>
        </p:spPr>
        <p:txBody>
          <a:bodyPr spcFirstLastPara="1" wrap="square" lIns="91425" tIns="45700" rIns="91425" bIns="45700" anchor="ctr" anchorCtr="0">
            <a:noAutofit/>
          </a:bodyPr>
          <a:lstStyle/>
          <a:p>
            <a:pPr algn="ctr">
              <a:buClr>
                <a:schemeClr val="lt1"/>
              </a:buClr>
              <a:buSzPts val="1350"/>
            </a:pPr>
            <a:endParaRPr sz="1350">
              <a:solidFill>
                <a:srgbClr val="FFFFFF"/>
              </a:solidFill>
              <a:latin typeface="Gill Sans"/>
              <a:ea typeface="Gill Sans"/>
              <a:cs typeface="Gill Sans"/>
              <a:sym typeface="Gill Sans"/>
            </a:endParaRPr>
          </a:p>
        </p:txBody>
      </p:sp>
      <p:cxnSp>
        <p:nvCxnSpPr>
          <p:cNvPr id="415" name="Google Shape;415;p32">
            <a:extLst>
              <a:ext uri="{C183D7F6-B498-43B3-948B-1728B52AA6E4}">
                <adec:decorative xmlns:adec="http://schemas.microsoft.com/office/drawing/2017/decorative" val="1"/>
              </a:ext>
            </a:extLst>
          </p:cNvPr>
          <p:cNvCxnSpPr/>
          <p:nvPr/>
        </p:nvCxnSpPr>
        <p:spPr>
          <a:xfrm>
            <a:off x="3104635" y="177095"/>
            <a:ext cx="0" cy="4830600"/>
          </a:xfrm>
          <a:prstGeom prst="straightConnector1">
            <a:avLst/>
          </a:prstGeom>
          <a:noFill/>
          <a:ln w="12700" cap="flat" cmpd="sng">
            <a:solidFill>
              <a:schemeClr val="accent3"/>
            </a:solidFill>
            <a:prstDash val="dot"/>
            <a:round/>
            <a:headEnd type="none" w="sm" len="sm"/>
            <a:tailEnd type="none" w="sm" len="sm"/>
          </a:ln>
        </p:spPr>
      </p:cxnSp>
      <p:cxnSp>
        <p:nvCxnSpPr>
          <p:cNvPr id="416" name="Google Shape;416;p32">
            <a:extLst>
              <a:ext uri="{C183D7F6-B498-43B3-948B-1728B52AA6E4}">
                <adec:decorative xmlns:adec="http://schemas.microsoft.com/office/drawing/2017/decorative" val="1"/>
              </a:ext>
            </a:extLst>
          </p:cNvPr>
          <p:cNvCxnSpPr>
            <a:cxnSpLocks/>
          </p:cNvCxnSpPr>
          <p:nvPr/>
        </p:nvCxnSpPr>
        <p:spPr>
          <a:xfrm>
            <a:off x="5074847" y="177096"/>
            <a:ext cx="0" cy="4834389"/>
          </a:xfrm>
          <a:prstGeom prst="straightConnector1">
            <a:avLst/>
          </a:prstGeom>
          <a:noFill/>
          <a:ln w="12700" cap="flat" cmpd="sng">
            <a:solidFill>
              <a:schemeClr val="accent3"/>
            </a:solidFill>
            <a:prstDash val="dot"/>
            <a:round/>
            <a:headEnd type="none" w="sm" len="sm"/>
            <a:tailEnd type="none" w="sm" len="sm"/>
          </a:ln>
        </p:spPr>
      </p:cxnSp>
      <p:cxnSp>
        <p:nvCxnSpPr>
          <p:cNvPr id="417" name="Google Shape;417;p32">
            <a:extLst>
              <a:ext uri="{C183D7F6-B498-43B3-948B-1728B52AA6E4}">
                <adec:decorative xmlns:adec="http://schemas.microsoft.com/office/drawing/2017/decorative" val="1"/>
              </a:ext>
            </a:extLst>
          </p:cNvPr>
          <p:cNvCxnSpPr>
            <a:cxnSpLocks/>
            <a:stCxn id="471" idx="2"/>
          </p:cNvCxnSpPr>
          <p:nvPr/>
        </p:nvCxnSpPr>
        <p:spPr>
          <a:xfrm>
            <a:off x="6974992" y="316005"/>
            <a:ext cx="0" cy="4713214"/>
          </a:xfrm>
          <a:prstGeom prst="straightConnector1">
            <a:avLst/>
          </a:prstGeom>
          <a:noFill/>
          <a:ln w="12700" cap="flat" cmpd="sng">
            <a:solidFill>
              <a:schemeClr val="accent3"/>
            </a:solidFill>
            <a:prstDash val="dot"/>
            <a:round/>
            <a:headEnd type="none" w="sm" len="sm"/>
            <a:tailEnd type="none" w="sm" len="sm"/>
          </a:ln>
        </p:spPr>
      </p:cxnSp>
      <p:grpSp>
        <p:nvGrpSpPr>
          <p:cNvPr id="418" name="Google Shape;418;p32">
            <a:extLst>
              <a:ext uri="{C183D7F6-B498-43B3-948B-1728B52AA6E4}">
                <adec:decorative xmlns:adec="http://schemas.microsoft.com/office/drawing/2017/decorative" val="1"/>
              </a:ext>
            </a:extLst>
          </p:cNvPr>
          <p:cNvGrpSpPr/>
          <p:nvPr/>
        </p:nvGrpSpPr>
        <p:grpSpPr>
          <a:xfrm>
            <a:off x="1157876" y="3926197"/>
            <a:ext cx="7749031" cy="70457"/>
            <a:chOff x="1648038" y="2805200"/>
            <a:chExt cx="7195690" cy="94700"/>
          </a:xfrm>
        </p:grpSpPr>
        <p:sp>
          <p:nvSpPr>
            <p:cNvPr id="419" name="Google Shape;419;p32"/>
            <p:cNvSpPr/>
            <p:nvPr/>
          </p:nvSpPr>
          <p:spPr>
            <a:xfrm rot="10800000" flipH="1">
              <a:off x="1745728" y="2805200"/>
              <a:ext cx="70980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a:solidFill>
                  <a:srgbClr val="FFFFFF"/>
                </a:solidFill>
                <a:latin typeface="Gill Sans"/>
                <a:ea typeface="Gill Sans"/>
                <a:cs typeface="Gill Sans"/>
                <a:sym typeface="Gill Sans"/>
              </a:endParaRPr>
            </a:p>
          </p:txBody>
        </p:sp>
        <p:sp>
          <p:nvSpPr>
            <p:cNvPr id="420" name="Google Shape;420;p32"/>
            <p:cNvSpPr/>
            <p:nvPr/>
          </p:nvSpPr>
          <p:spPr>
            <a:xfrm rot="10800000" flipH="1">
              <a:off x="4931216" y="2808400"/>
              <a:ext cx="21945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a:solidFill>
                  <a:srgbClr val="FFFFFF"/>
                </a:solidFill>
                <a:latin typeface="Gill Sans"/>
                <a:ea typeface="Gill Sans"/>
                <a:cs typeface="Gill Sans"/>
                <a:sym typeface="Gill Sans"/>
              </a:endParaRPr>
            </a:p>
          </p:txBody>
        </p:sp>
        <p:sp>
          <p:nvSpPr>
            <p:cNvPr id="421" name="Google Shape;421;p32"/>
            <p:cNvSpPr/>
            <p:nvPr/>
          </p:nvSpPr>
          <p:spPr>
            <a:xfrm rot="10800000" flipH="1">
              <a:off x="3355400" y="2808400"/>
              <a:ext cx="19530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a:solidFill>
                  <a:srgbClr val="FFFFFF"/>
                </a:solidFill>
                <a:latin typeface="Gill Sans"/>
                <a:ea typeface="Gill Sans"/>
                <a:cs typeface="Gill Sans"/>
                <a:sym typeface="Gill Sans"/>
              </a:endParaRPr>
            </a:p>
          </p:txBody>
        </p:sp>
        <p:sp>
          <p:nvSpPr>
            <p:cNvPr id="422" name="Google Shape;422;p32"/>
            <p:cNvSpPr/>
            <p:nvPr/>
          </p:nvSpPr>
          <p:spPr>
            <a:xfrm rot="10800000" flipH="1">
              <a:off x="1648038" y="2805200"/>
              <a:ext cx="18288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a:solidFill>
                  <a:srgbClr val="FFFFFF"/>
                </a:solidFill>
                <a:latin typeface="Gill Sans"/>
                <a:ea typeface="Gill Sans"/>
                <a:cs typeface="Gill Sans"/>
                <a:sym typeface="Gill Sans"/>
              </a:endParaRPr>
            </a:p>
          </p:txBody>
        </p:sp>
      </p:grpSp>
      <p:grpSp>
        <p:nvGrpSpPr>
          <p:cNvPr id="423" name="Google Shape;423;p32">
            <a:extLst>
              <a:ext uri="{C183D7F6-B498-43B3-948B-1728B52AA6E4}">
                <adec:decorative xmlns:adec="http://schemas.microsoft.com/office/drawing/2017/decorative" val="1"/>
              </a:ext>
            </a:extLst>
          </p:cNvPr>
          <p:cNvGrpSpPr/>
          <p:nvPr/>
        </p:nvGrpSpPr>
        <p:grpSpPr>
          <a:xfrm>
            <a:off x="1162209" y="4979212"/>
            <a:ext cx="7744696" cy="70457"/>
            <a:chOff x="1652063" y="2805200"/>
            <a:chExt cx="7191665" cy="94700"/>
          </a:xfrm>
        </p:grpSpPr>
        <p:sp>
          <p:nvSpPr>
            <p:cNvPr id="424" name="Google Shape;424;p32"/>
            <p:cNvSpPr/>
            <p:nvPr/>
          </p:nvSpPr>
          <p:spPr>
            <a:xfrm rot="10800000" flipH="1">
              <a:off x="1745728" y="2805200"/>
              <a:ext cx="70980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a:solidFill>
                  <a:srgbClr val="FFFFFF"/>
                </a:solidFill>
                <a:latin typeface="Gill Sans"/>
                <a:ea typeface="Gill Sans"/>
                <a:cs typeface="Gill Sans"/>
                <a:sym typeface="Gill Sans"/>
              </a:endParaRPr>
            </a:p>
          </p:txBody>
        </p:sp>
        <p:sp>
          <p:nvSpPr>
            <p:cNvPr id="425" name="Google Shape;425;p32"/>
            <p:cNvSpPr/>
            <p:nvPr/>
          </p:nvSpPr>
          <p:spPr>
            <a:xfrm rot="10800000" flipH="1">
              <a:off x="4931216" y="2808400"/>
              <a:ext cx="21945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a:solidFill>
                  <a:srgbClr val="FFFFFF"/>
                </a:solidFill>
                <a:latin typeface="Gill Sans"/>
                <a:ea typeface="Gill Sans"/>
                <a:cs typeface="Gill Sans"/>
                <a:sym typeface="Gill Sans"/>
              </a:endParaRPr>
            </a:p>
          </p:txBody>
        </p:sp>
        <p:sp>
          <p:nvSpPr>
            <p:cNvPr id="426" name="Google Shape;426;p32"/>
            <p:cNvSpPr/>
            <p:nvPr/>
          </p:nvSpPr>
          <p:spPr>
            <a:xfrm rot="10800000" flipH="1">
              <a:off x="3355400" y="2808400"/>
              <a:ext cx="19530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a:solidFill>
                  <a:srgbClr val="FFFFFF"/>
                </a:solidFill>
                <a:latin typeface="Gill Sans"/>
                <a:ea typeface="Gill Sans"/>
                <a:cs typeface="Gill Sans"/>
                <a:sym typeface="Gill Sans"/>
              </a:endParaRPr>
            </a:p>
          </p:txBody>
        </p:sp>
        <p:sp>
          <p:nvSpPr>
            <p:cNvPr id="427" name="Google Shape;427;p32"/>
            <p:cNvSpPr/>
            <p:nvPr/>
          </p:nvSpPr>
          <p:spPr>
            <a:xfrm rot="10800000" flipH="1">
              <a:off x="1652063" y="2805200"/>
              <a:ext cx="18288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dirty="0">
                <a:solidFill>
                  <a:srgbClr val="FFFFFF"/>
                </a:solidFill>
                <a:latin typeface="Gill Sans"/>
                <a:ea typeface="Gill Sans"/>
                <a:cs typeface="Gill Sans"/>
                <a:sym typeface="Gill Sans"/>
              </a:endParaRPr>
            </a:p>
          </p:txBody>
        </p:sp>
      </p:grpSp>
      <p:grpSp>
        <p:nvGrpSpPr>
          <p:cNvPr id="428" name="Google Shape;428;p32">
            <a:extLst>
              <a:ext uri="{C183D7F6-B498-43B3-948B-1728B52AA6E4}">
                <adec:decorative xmlns:adec="http://schemas.microsoft.com/office/drawing/2017/decorative" val="1"/>
              </a:ext>
            </a:extLst>
          </p:cNvPr>
          <p:cNvGrpSpPr/>
          <p:nvPr/>
        </p:nvGrpSpPr>
        <p:grpSpPr>
          <a:xfrm>
            <a:off x="1157872" y="2864814"/>
            <a:ext cx="7749048" cy="70457"/>
            <a:chOff x="1648028" y="2805200"/>
            <a:chExt cx="7195700" cy="94700"/>
          </a:xfrm>
        </p:grpSpPr>
        <p:sp>
          <p:nvSpPr>
            <p:cNvPr id="429" name="Google Shape;429;p32"/>
            <p:cNvSpPr/>
            <p:nvPr/>
          </p:nvSpPr>
          <p:spPr>
            <a:xfrm rot="10800000" flipH="1">
              <a:off x="1745728" y="2805200"/>
              <a:ext cx="70980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a:solidFill>
                  <a:srgbClr val="FFFFFF"/>
                </a:solidFill>
                <a:latin typeface="Gill Sans"/>
                <a:ea typeface="Gill Sans"/>
                <a:cs typeface="Gill Sans"/>
                <a:sym typeface="Gill Sans"/>
              </a:endParaRPr>
            </a:p>
          </p:txBody>
        </p:sp>
        <p:sp>
          <p:nvSpPr>
            <p:cNvPr id="430" name="Google Shape;430;p32"/>
            <p:cNvSpPr/>
            <p:nvPr/>
          </p:nvSpPr>
          <p:spPr>
            <a:xfrm rot="10800000" flipH="1">
              <a:off x="4931216" y="2808400"/>
              <a:ext cx="21945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a:solidFill>
                  <a:srgbClr val="FFFFFF"/>
                </a:solidFill>
                <a:latin typeface="Gill Sans"/>
                <a:ea typeface="Gill Sans"/>
                <a:cs typeface="Gill Sans"/>
                <a:sym typeface="Gill Sans"/>
              </a:endParaRPr>
            </a:p>
          </p:txBody>
        </p:sp>
        <p:sp>
          <p:nvSpPr>
            <p:cNvPr id="431" name="Google Shape;431;p32"/>
            <p:cNvSpPr/>
            <p:nvPr/>
          </p:nvSpPr>
          <p:spPr>
            <a:xfrm rot="10800000" flipH="1">
              <a:off x="3355400" y="2808400"/>
              <a:ext cx="19530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a:solidFill>
                  <a:srgbClr val="FFFFFF"/>
                </a:solidFill>
                <a:latin typeface="Gill Sans"/>
                <a:ea typeface="Gill Sans"/>
                <a:cs typeface="Gill Sans"/>
                <a:sym typeface="Gill Sans"/>
              </a:endParaRPr>
            </a:p>
          </p:txBody>
        </p:sp>
        <p:sp>
          <p:nvSpPr>
            <p:cNvPr id="432" name="Google Shape;432;p32"/>
            <p:cNvSpPr/>
            <p:nvPr/>
          </p:nvSpPr>
          <p:spPr>
            <a:xfrm rot="10800000" flipH="1">
              <a:off x="1648028" y="2805200"/>
              <a:ext cx="18288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a:solidFill>
                  <a:srgbClr val="FFFFFF"/>
                </a:solidFill>
                <a:latin typeface="Gill Sans"/>
                <a:ea typeface="Gill Sans"/>
                <a:cs typeface="Gill Sans"/>
                <a:sym typeface="Gill Sans"/>
              </a:endParaRPr>
            </a:p>
          </p:txBody>
        </p:sp>
      </p:grpSp>
      <p:sp>
        <p:nvSpPr>
          <p:cNvPr id="433" name="Google Shape;433;p32"/>
          <p:cNvSpPr txBox="1"/>
          <p:nvPr/>
        </p:nvSpPr>
        <p:spPr>
          <a:xfrm>
            <a:off x="7002702" y="634901"/>
            <a:ext cx="1815955" cy="1120779"/>
          </a:xfrm>
          <a:prstGeom prst="rect">
            <a:avLst/>
          </a:prstGeom>
          <a:noFill/>
          <a:ln>
            <a:noFill/>
          </a:ln>
        </p:spPr>
        <p:txBody>
          <a:bodyPr spcFirstLastPara="1" wrap="square" lIns="91425" tIns="45700" rIns="91425" bIns="45700" anchor="t" anchorCtr="0">
            <a:spAutoFit/>
          </a:bodyPr>
          <a:lstStyle/>
          <a:p>
            <a:pPr>
              <a:spcBef>
                <a:spcPts val="200"/>
              </a:spcBef>
              <a:buClr>
                <a:srgbClr val="002F3C"/>
              </a:buClr>
              <a:buSzPts val="700"/>
            </a:pPr>
            <a:r>
              <a:rPr lang="en" sz="700" dirty="0">
                <a:solidFill>
                  <a:schemeClr val="tx2"/>
                </a:solidFill>
                <a:latin typeface="+mj-lt"/>
                <a:ea typeface="Libre Franklin"/>
                <a:cs typeface="Libre Franklin"/>
                <a:sym typeface="Libre Franklin"/>
              </a:rPr>
              <a:t>DT_SCRN: Number of people screened </a:t>
            </a:r>
          </a:p>
          <a:p>
            <a:pPr>
              <a:spcBef>
                <a:spcPts val="200"/>
              </a:spcBef>
              <a:buClr>
                <a:srgbClr val="002F3C"/>
              </a:buClr>
              <a:buSzPts val="700"/>
            </a:pPr>
            <a:r>
              <a:rPr lang="en" sz="700" dirty="0">
                <a:solidFill>
                  <a:schemeClr val="tx2"/>
                </a:solidFill>
                <a:latin typeface="+mj-lt"/>
                <a:ea typeface="Libre Franklin"/>
                <a:cs typeface="Libre Franklin"/>
                <a:sym typeface="Libre Franklin"/>
              </a:rPr>
              <a:t>for TB </a:t>
            </a:r>
            <a:endParaRPr sz="700" dirty="0">
              <a:solidFill>
                <a:schemeClr val="tx2"/>
              </a:solidFill>
              <a:latin typeface="+mj-lt"/>
              <a:ea typeface="Arial"/>
              <a:cs typeface="Arial"/>
              <a:sym typeface="Arial"/>
            </a:endParaRPr>
          </a:p>
          <a:p>
            <a:pPr>
              <a:spcBef>
                <a:spcPts val="200"/>
              </a:spcBef>
              <a:buClr>
                <a:srgbClr val="002F3C"/>
              </a:buClr>
              <a:buSzPts val="700"/>
            </a:pPr>
            <a:r>
              <a:rPr lang="en" sz="700" dirty="0">
                <a:solidFill>
                  <a:schemeClr val="tx2"/>
                </a:solidFill>
                <a:latin typeface="+mj-lt"/>
                <a:ea typeface="Libre Franklin"/>
                <a:cs typeface="Libre Franklin"/>
                <a:sym typeface="Libre Franklin"/>
              </a:rPr>
              <a:t>DT_SCRN_COMM: Number of people screened for TB disease outside of health facilities </a:t>
            </a:r>
            <a:endParaRPr sz="700" dirty="0">
              <a:solidFill>
                <a:schemeClr val="tx2"/>
              </a:solidFill>
              <a:latin typeface="+mj-lt"/>
              <a:ea typeface="Arial"/>
              <a:cs typeface="Arial"/>
              <a:sym typeface="Arial"/>
            </a:endParaRPr>
          </a:p>
          <a:p>
            <a:pPr>
              <a:spcBef>
                <a:spcPts val="200"/>
              </a:spcBef>
              <a:buClr>
                <a:srgbClr val="002F3C"/>
              </a:buClr>
              <a:buSzPts val="700"/>
            </a:pPr>
            <a:r>
              <a:rPr lang="en" sz="700" dirty="0">
                <a:solidFill>
                  <a:schemeClr val="tx2"/>
                </a:solidFill>
                <a:latin typeface="+mj-lt"/>
                <a:ea typeface="Libre Franklin"/>
                <a:cs typeface="Libre Franklin"/>
                <a:sym typeface="Libre Franklin"/>
              </a:rPr>
              <a:t>DT_PRES: Number of people with presumptive TB</a:t>
            </a:r>
          </a:p>
          <a:p>
            <a:pPr>
              <a:spcBef>
                <a:spcPts val="450"/>
              </a:spcBef>
              <a:buClr>
                <a:srgbClr val="002F3C"/>
              </a:buClr>
              <a:buSzPts val="700"/>
            </a:pPr>
            <a:r>
              <a:rPr lang="en" sz="700" i="1" dirty="0">
                <a:solidFill>
                  <a:schemeClr val="tx2"/>
                </a:solidFill>
                <a:latin typeface="+mj-lt"/>
                <a:ea typeface="Libre Franklin"/>
                <a:cs typeface="Libre Franklin"/>
                <a:sym typeface="Libre Franklin"/>
              </a:rPr>
              <a:t>(more indicators than listed here)</a:t>
            </a:r>
            <a:endParaRPr sz="700" b="1" dirty="0">
              <a:solidFill>
                <a:schemeClr val="tx2"/>
              </a:solidFill>
              <a:latin typeface="+mj-lt"/>
              <a:ea typeface="Libre Franklin"/>
              <a:cs typeface="Libre Franklin"/>
              <a:sym typeface="Libre Franklin"/>
            </a:endParaRPr>
          </a:p>
        </p:txBody>
      </p:sp>
      <p:sp>
        <p:nvSpPr>
          <p:cNvPr id="434" name="Google Shape;434;p32"/>
          <p:cNvSpPr txBox="1"/>
          <p:nvPr/>
        </p:nvSpPr>
        <p:spPr>
          <a:xfrm>
            <a:off x="5087850" y="634901"/>
            <a:ext cx="1867800" cy="1164381"/>
          </a:xfrm>
          <a:prstGeom prst="rect">
            <a:avLst/>
          </a:prstGeom>
          <a:noFill/>
          <a:ln>
            <a:noFill/>
          </a:ln>
        </p:spPr>
        <p:txBody>
          <a:bodyPr spcFirstLastPara="1" wrap="square" lIns="91425" tIns="45700" rIns="91425" bIns="45700" anchor="t" anchorCtr="0">
            <a:spAutoFit/>
          </a:bodyPr>
          <a:lstStyle/>
          <a:p>
            <a:pPr>
              <a:spcAft>
                <a:spcPts val="200"/>
              </a:spcAft>
              <a:buClr>
                <a:srgbClr val="002F3C"/>
              </a:buClr>
              <a:buSzPts val="700"/>
            </a:pPr>
            <a:r>
              <a:rPr lang="en" sz="700" dirty="0">
                <a:solidFill>
                  <a:schemeClr val="accent4"/>
                </a:solidFill>
                <a:latin typeface="+mj-lt"/>
                <a:ea typeface="Libre Franklin"/>
                <a:cs typeface="Libre Franklin"/>
                <a:sym typeface="Libre Franklin"/>
              </a:rPr>
              <a:t>PEDS_BAC_CON: Percent of children and adolescents (0-14 years) with new and relapse pulmonary TB who are bacteriologically confirmed</a:t>
            </a:r>
            <a:endParaRPr sz="700" dirty="0">
              <a:solidFill>
                <a:schemeClr val="accent4"/>
              </a:solidFill>
              <a:latin typeface="+mj-lt"/>
              <a:ea typeface="Arial"/>
              <a:cs typeface="Arial"/>
              <a:sym typeface="Arial"/>
            </a:endParaRPr>
          </a:p>
          <a:p>
            <a:pPr>
              <a:spcAft>
                <a:spcPts val="200"/>
              </a:spcAft>
              <a:buClr>
                <a:srgbClr val="002F3C"/>
              </a:buClr>
              <a:buSzPts val="700"/>
            </a:pPr>
            <a:r>
              <a:rPr lang="en" sz="700" dirty="0">
                <a:solidFill>
                  <a:schemeClr val="accent4"/>
                </a:solidFill>
                <a:latin typeface="+mj-lt"/>
                <a:ea typeface="Libre Franklin"/>
                <a:cs typeface="Libre Franklin"/>
                <a:sym typeface="Libre Franklin"/>
              </a:rPr>
              <a:t>PEDS_MDR_NOTIF: MDR-TB notifications amon children and adolescents (0-14 years)  </a:t>
            </a:r>
            <a:endParaRPr sz="700" dirty="0">
              <a:solidFill>
                <a:schemeClr val="accent4"/>
              </a:solidFill>
              <a:latin typeface="+mj-lt"/>
              <a:ea typeface="Libre Franklin"/>
              <a:cs typeface="Libre Franklin"/>
              <a:sym typeface="Libre Franklin"/>
            </a:endParaRPr>
          </a:p>
          <a:p>
            <a:pPr>
              <a:spcAft>
                <a:spcPts val="200"/>
              </a:spcAft>
              <a:buClr>
                <a:srgbClr val="002F3C"/>
              </a:buClr>
              <a:buSzPts val="700"/>
            </a:pPr>
            <a:r>
              <a:rPr lang="en" sz="700" dirty="0">
                <a:solidFill>
                  <a:schemeClr val="accent4"/>
                </a:solidFill>
                <a:latin typeface="+mj-lt"/>
                <a:ea typeface="Libre Franklin"/>
                <a:cs typeface="Libre Franklin"/>
                <a:sym typeface="Libre Franklin"/>
              </a:rPr>
              <a:t>DT_CI_INIT: Percent of people with notified TB with a contact investigation initiated</a:t>
            </a:r>
            <a:endParaRPr sz="700" dirty="0">
              <a:solidFill>
                <a:schemeClr val="accent4"/>
              </a:solidFill>
              <a:latin typeface="+mj-lt"/>
              <a:ea typeface="Libre Franklin"/>
              <a:cs typeface="Libre Franklin"/>
              <a:sym typeface="Libre Franklin"/>
            </a:endParaRPr>
          </a:p>
          <a:p>
            <a:pPr>
              <a:spcAft>
                <a:spcPts val="200"/>
              </a:spcAft>
              <a:buClr>
                <a:srgbClr val="002F3C"/>
              </a:buClr>
              <a:buSzPts val="700"/>
            </a:pPr>
            <a:r>
              <a:rPr lang="en" sz="700" i="1" dirty="0">
                <a:solidFill>
                  <a:schemeClr val="accent4"/>
                </a:solidFill>
                <a:latin typeface="+mj-lt"/>
                <a:ea typeface="Libre Franklin"/>
                <a:cs typeface="Libre Franklin"/>
                <a:sym typeface="Libre Franklin"/>
              </a:rPr>
              <a:t>(more indicators than listed here)</a:t>
            </a:r>
            <a:endParaRPr sz="700" i="1" dirty="0">
              <a:solidFill>
                <a:schemeClr val="accent4"/>
              </a:solidFill>
              <a:latin typeface="+mj-lt"/>
              <a:ea typeface="Libre Franklin"/>
              <a:cs typeface="Libre Franklin"/>
              <a:sym typeface="Libre Franklin"/>
            </a:endParaRPr>
          </a:p>
        </p:txBody>
      </p:sp>
      <p:cxnSp>
        <p:nvCxnSpPr>
          <p:cNvPr id="435" name="Google Shape;435;p32">
            <a:extLst>
              <a:ext uri="{C183D7F6-B498-43B3-948B-1728B52AA6E4}">
                <adec:decorative xmlns:adec="http://schemas.microsoft.com/office/drawing/2017/decorative" val="1"/>
              </a:ext>
            </a:extLst>
          </p:cNvPr>
          <p:cNvCxnSpPr/>
          <p:nvPr/>
        </p:nvCxnSpPr>
        <p:spPr>
          <a:xfrm>
            <a:off x="1325064" y="118653"/>
            <a:ext cx="0" cy="4830600"/>
          </a:xfrm>
          <a:prstGeom prst="straightConnector1">
            <a:avLst/>
          </a:prstGeom>
          <a:noFill/>
          <a:ln w="12700" cap="flat" cmpd="sng">
            <a:solidFill>
              <a:schemeClr val="accent3"/>
            </a:solidFill>
            <a:prstDash val="dot"/>
            <a:round/>
            <a:headEnd type="none" w="sm" len="sm"/>
            <a:tailEnd type="none" w="sm" len="sm"/>
          </a:ln>
        </p:spPr>
      </p:cxnSp>
      <p:sp>
        <p:nvSpPr>
          <p:cNvPr id="436" name="Google Shape;436;p32"/>
          <p:cNvSpPr txBox="1"/>
          <p:nvPr/>
        </p:nvSpPr>
        <p:spPr>
          <a:xfrm rot="-5400000">
            <a:off x="-310349" y="995157"/>
            <a:ext cx="851400" cy="230700"/>
          </a:xfrm>
          <a:prstGeom prst="rect">
            <a:avLst/>
          </a:prstGeom>
          <a:noFill/>
          <a:ln>
            <a:noFill/>
          </a:ln>
        </p:spPr>
        <p:txBody>
          <a:bodyPr spcFirstLastPara="1" wrap="square" lIns="91425" tIns="45700" rIns="91425" bIns="45700" anchor="t" anchorCtr="0">
            <a:spAutoFit/>
          </a:bodyPr>
          <a:lstStyle/>
          <a:p>
            <a:pPr algn="ctr">
              <a:buClr>
                <a:srgbClr val="002F3C"/>
              </a:buClr>
              <a:buSzPts val="900"/>
            </a:pPr>
            <a:r>
              <a:rPr lang="en" sz="900" dirty="0">
                <a:solidFill>
                  <a:schemeClr val="accent3">
                    <a:lumMod val="75000"/>
                  </a:schemeClr>
                </a:solidFill>
                <a:latin typeface="Libre Franklin Black"/>
                <a:ea typeface="Libre Franklin Black"/>
                <a:cs typeface="Libre Franklin Black"/>
                <a:sym typeface="Libre Franklin Black"/>
              </a:rPr>
              <a:t>REACH</a:t>
            </a:r>
            <a:endParaRPr sz="1400" dirty="0">
              <a:solidFill>
                <a:schemeClr val="accent3">
                  <a:lumMod val="75000"/>
                </a:schemeClr>
              </a:solidFill>
              <a:latin typeface="Arial"/>
              <a:ea typeface="Arial"/>
              <a:cs typeface="Arial"/>
              <a:sym typeface="Arial"/>
            </a:endParaRPr>
          </a:p>
        </p:txBody>
      </p:sp>
      <p:sp>
        <p:nvSpPr>
          <p:cNvPr id="437" name="Google Shape;437;p32"/>
          <p:cNvSpPr txBox="1"/>
          <p:nvPr/>
        </p:nvSpPr>
        <p:spPr>
          <a:xfrm>
            <a:off x="168651" y="650539"/>
            <a:ext cx="1135794" cy="641100"/>
          </a:xfrm>
          <a:prstGeom prst="rect">
            <a:avLst/>
          </a:prstGeom>
          <a:noFill/>
          <a:ln>
            <a:noFill/>
          </a:ln>
        </p:spPr>
        <p:txBody>
          <a:bodyPr spcFirstLastPara="1" wrap="square" lIns="91425" tIns="45700" rIns="91425" bIns="45700" anchor="t" anchorCtr="0">
            <a:noAutofit/>
          </a:bodyPr>
          <a:lstStyle/>
          <a:p>
            <a:pPr algn="ctr">
              <a:buClr>
                <a:srgbClr val="002F3C"/>
              </a:buClr>
              <a:buSzPts val="700"/>
            </a:pPr>
            <a:r>
              <a:rPr lang="en" sz="800" dirty="0">
                <a:latin typeface="+mj-lt"/>
                <a:ea typeface="Libre Franklin"/>
                <a:cs typeface="Libre Franklin"/>
                <a:sym typeface="Libre Franklin"/>
              </a:rPr>
              <a:t>Improve access to high-quality, patient-centered TB, drug-resistant TB (DR-TB) and TB/HIV services</a:t>
            </a:r>
            <a:endParaRPr sz="800" dirty="0">
              <a:latin typeface="+mj-lt"/>
              <a:ea typeface="Arial"/>
              <a:cs typeface="Arial"/>
              <a:sym typeface="Arial"/>
            </a:endParaRPr>
          </a:p>
        </p:txBody>
      </p:sp>
      <p:sp>
        <p:nvSpPr>
          <p:cNvPr id="438" name="Google Shape;438;p32"/>
          <p:cNvSpPr txBox="1"/>
          <p:nvPr/>
        </p:nvSpPr>
        <p:spPr>
          <a:xfrm rot="-5400000">
            <a:off x="-177150" y="2218005"/>
            <a:ext cx="585000" cy="230700"/>
          </a:xfrm>
          <a:prstGeom prst="rect">
            <a:avLst/>
          </a:prstGeom>
          <a:noFill/>
          <a:ln>
            <a:noFill/>
          </a:ln>
        </p:spPr>
        <p:txBody>
          <a:bodyPr spcFirstLastPara="1" wrap="square" lIns="91425" tIns="45700" rIns="91425" bIns="45700" anchor="t" anchorCtr="0">
            <a:spAutoFit/>
          </a:bodyPr>
          <a:lstStyle/>
          <a:p>
            <a:pPr algn="ctr">
              <a:buClr>
                <a:srgbClr val="008C84"/>
              </a:buClr>
              <a:buSzPts val="900"/>
            </a:pPr>
            <a:r>
              <a:rPr lang="en" sz="900" dirty="0">
                <a:solidFill>
                  <a:schemeClr val="accent3">
                    <a:lumMod val="75000"/>
                  </a:schemeClr>
                </a:solidFill>
                <a:latin typeface="Libre Franklin Black"/>
                <a:ea typeface="Libre Franklin Black"/>
                <a:cs typeface="Libre Franklin Black"/>
                <a:sym typeface="Libre Franklin Black"/>
              </a:rPr>
              <a:t>CURE</a:t>
            </a:r>
            <a:endParaRPr sz="1400" dirty="0">
              <a:solidFill>
                <a:schemeClr val="accent3">
                  <a:lumMod val="75000"/>
                </a:schemeClr>
              </a:solidFill>
              <a:latin typeface="Arial"/>
              <a:ea typeface="Arial"/>
              <a:cs typeface="Arial"/>
              <a:sym typeface="Arial"/>
            </a:endParaRPr>
          </a:p>
        </p:txBody>
      </p:sp>
      <p:sp>
        <p:nvSpPr>
          <p:cNvPr id="439" name="Google Shape;439;p32"/>
          <p:cNvSpPr txBox="1"/>
          <p:nvPr/>
        </p:nvSpPr>
        <p:spPr>
          <a:xfrm rot="-5400000" flipH="1">
            <a:off x="-325050" y="3202199"/>
            <a:ext cx="880800" cy="230700"/>
          </a:xfrm>
          <a:prstGeom prst="rect">
            <a:avLst/>
          </a:prstGeom>
          <a:noFill/>
          <a:ln>
            <a:noFill/>
          </a:ln>
        </p:spPr>
        <p:txBody>
          <a:bodyPr spcFirstLastPara="1" wrap="square" lIns="91425" tIns="45700" rIns="91425" bIns="45700" anchor="t" anchorCtr="0">
            <a:spAutoFit/>
          </a:bodyPr>
          <a:lstStyle/>
          <a:p>
            <a:pPr algn="ctr">
              <a:buClr>
                <a:srgbClr val="0E256A"/>
              </a:buClr>
              <a:buSzPts val="900"/>
            </a:pPr>
            <a:r>
              <a:rPr lang="en" sz="900" dirty="0">
                <a:solidFill>
                  <a:schemeClr val="accent3">
                    <a:lumMod val="75000"/>
                  </a:schemeClr>
                </a:solidFill>
                <a:latin typeface="Libre Franklin Black"/>
                <a:ea typeface="Libre Franklin Black"/>
                <a:cs typeface="Libre Franklin Black"/>
                <a:sym typeface="Libre Franklin Black"/>
              </a:rPr>
              <a:t>PREVENT</a:t>
            </a:r>
            <a:endParaRPr sz="1400" dirty="0">
              <a:solidFill>
                <a:schemeClr val="accent3">
                  <a:lumMod val="75000"/>
                </a:schemeClr>
              </a:solidFill>
              <a:latin typeface="Arial"/>
              <a:ea typeface="Arial"/>
              <a:cs typeface="Arial"/>
              <a:sym typeface="Arial"/>
            </a:endParaRPr>
          </a:p>
        </p:txBody>
      </p:sp>
      <p:sp>
        <p:nvSpPr>
          <p:cNvPr id="440" name="Google Shape;440;p32"/>
          <p:cNvSpPr txBox="1"/>
          <p:nvPr/>
        </p:nvSpPr>
        <p:spPr>
          <a:xfrm rot="-5400000" flipH="1">
            <a:off x="-317850" y="4218667"/>
            <a:ext cx="866400" cy="230700"/>
          </a:xfrm>
          <a:prstGeom prst="rect">
            <a:avLst/>
          </a:prstGeom>
          <a:noFill/>
          <a:ln>
            <a:noFill/>
          </a:ln>
        </p:spPr>
        <p:txBody>
          <a:bodyPr spcFirstLastPara="1" wrap="square" lIns="91425" tIns="45700" rIns="91425" bIns="45700" anchor="t" anchorCtr="0">
            <a:spAutoFit/>
          </a:bodyPr>
          <a:lstStyle/>
          <a:p>
            <a:pPr algn="ctr">
              <a:buClr>
                <a:srgbClr val="D44106"/>
              </a:buClr>
              <a:buSzPts val="900"/>
            </a:pPr>
            <a:r>
              <a:rPr lang="en" sz="900" dirty="0">
                <a:solidFill>
                  <a:schemeClr val="accent3">
                    <a:lumMod val="75000"/>
                  </a:schemeClr>
                </a:solidFill>
                <a:latin typeface="Libre Franklin Black"/>
                <a:ea typeface="Libre Franklin Black"/>
                <a:cs typeface="Libre Franklin Black"/>
                <a:sym typeface="Libre Franklin Black"/>
              </a:rPr>
              <a:t>SUSTAIN</a:t>
            </a:r>
            <a:endParaRPr sz="1400" dirty="0">
              <a:solidFill>
                <a:schemeClr val="accent3">
                  <a:lumMod val="75000"/>
                </a:schemeClr>
              </a:solidFill>
              <a:latin typeface="Arial"/>
              <a:ea typeface="Arial"/>
              <a:cs typeface="Arial"/>
              <a:sym typeface="Arial"/>
            </a:endParaRPr>
          </a:p>
        </p:txBody>
      </p:sp>
      <p:sp>
        <p:nvSpPr>
          <p:cNvPr id="441" name="Google Shape;441;p32"/>
          <p:cNvSpPr txBox="1"/>
          <p:nvPr/>
        </p:nvSpPr>
        <p:spPr>
          <a:xfrm>
            <a:off x="224148" y="2020052"/>
            <a:ext cx="1024800" cy="303000"/>
          </a:xfrm>
          <a:prstGeom prst="rect">
            <a:avLst/>
          </a:prstGeom>
          <a:noFill/>
          <a:ln>
            <a:noFill/>
          </a:ln>
        </p:spPr>
        <p:txBody>
          <a:bodyPr spcFirstLastPara="1" wrap="square" lIns="91425" tIns="45700" rIns="91425" bIns="45700" anchor="t" anchorCtr="0">
            <a:noAutofit/>
          </a:bodyPr>
          <a:lstStyle/>
          <a:p>
            <a:pPr algn="ctr">
              <a:buClr>
                <a:srgbClr val="008C84"/>
              </a:buClr>
              <a:buSzPts val="700"/>
            </a:pPr>
            <a:r>
              <a:rPr lang="en" sz="800" dirty="0">
                <a:latin typeface="+mj-lt"/>
                <a:ea typeface="Libre Franklin"/>
                <a:cs typeface="Libre Franklin"/>
                <a:sym typeface="Libre Franklin"/>
              </a:rPr>
              <a:t>Improve TB service delivery</a:t>
            </a:r>
            <a:endParaRPr sz="800" dirty="0">
              <a:latin typeface="+mj-lt"/>
              <a:ea typeface="Arial"/>
              <a:cs typeface="Arial"/>
              <a:sym typeface="Arial"/>
            </a:endParaRPr>
          </a:p>
        </p:txBody>
      </p:sp>
      <p:sp>
        <p:nvSpPr>
          <p:cNvPr id="442" name="Google Shape;442;p32"/>
          <p:cNvSpPr txBox="1"/>
          <p:nvPr/>
        </p:nvSpPr>
        <p:spPr>
          <a:xfrm>
            <a:off x="194024" y="3026237"/>
            <a:ext cx="1085049" cy="298200"/>
          </a:xfrm>
          <a:prstGeom prst="rect">
            <a:avLst/>
          </a:prstGeom>
          <a:noFill/>
          <a:ln>
            <a:noFill/>
          </a:ln>
        </p:spPr>
        <p:txBody>
          <a:bodyPr spcFirstLastPara="1" wrap="square" lIns="91425" tIns="45700" rIns="91425" bIns="45700" anchor="ctr" anchorCtr="0">
            <a:noAutofit/>
          </a:bodyPr>
          <a:lstStyle/>
          <a:p>
            <a:pPr algn="ctr">
              <a:buClr>
                <a:srgbClr val="0E256A"/>
              </a:buClr>
              <a:buSzPts val="700"/>
            </a:pPr>
            <a:r>
              <a:rPr lang="en" sz="800" dirty="0">
                <a:latin typeface="+mj-lt"/>
                <a:ea typeface="Libre Franklin"/>
                <a:cs typeface="Libre Franklin"/>
                <a:sym typeface="Libre Franklin"/>
              </a:rPr>
              <a:t>Increase prevention of TB transmission &amp; disease progression</a:t>
            </a:r>
            <a:endParaRPr sz="800" dirty="0">
              <a:latin typeface="+mj-lt"/>
              <a:ea typeface="Arial"/>
              <a:cs typeface="Arial"/>
              <a:sym typeface="Arial"/>
            </a:endParaRPr>
          </a:p>
        </p:txBody>
      </p:sp>
      <p:sp>
        <p:nvSpPr>
          <p:cNvPr id="443" name="Google Shape;443;p32"/>
          <p:cNvSpPr txBox="1"/>
          <p:nvPr/>
        </p:nvSpPr>
        <p:spPr>
          <a:xfrm>
            <a:off x="247961" y="4071125"/>
            <a:ext cx="977174" cy="377745"/>
          </a:xfrm>
          <a:prstGeom prst="rect">
            <a:avLst/>
          </a:prstGeom>
          <a:noFill/>
          <a:ln>
            <a:noFill/>
          </a:ln>
        </p:spPr>
        <p:txBody>
          <a:bodyPr spcFirstLastPara="1" wrap="square" lIns="51425" tIns="25700" rIns="51425" bIns="25700" anchor="ctr" anchorCtr="0">
            <a:noAutofit/>
          </a:bodyPr>
          <a:lstStyle/>
          <a:p>
            <a:pPr algn="ctr">
              <a:buClr>
                <a:srgbClr val="D44106"/>
              </a:buClr>
              <a:buSzPts val="700"/>
            </a:pPr>
            <a:r>
              <a:rPr lang="en" sz="800" dirty="0">
                <a:latin typeface="+mj-lt"/>
                <a:ea typeface="Libre Franklin"/>
                <a:cs typeface="Libre Franklin"/>
                <a:sym typeface="Libre Franklin"/>
              </a:rPr>
              <a:t>Increase commitment for the sustainability of TB efforts</a:t>
            </a:r>
            <a:endParaRPr sz="800" dirty="0">
              <a:latin typeface="+mj-lt"/>
              <a:ea typeface="Arial"/>
              <a:cs typeface="Arial"/>
              <a:sym typeface="Arial"/>
            </a:endParaRPr>
          </a:p>
        </p:txBody>
      </p:sp>
      <p:sp>
        <p:nvSpPr>
          <p:cNvPr id="444" name="Google Shape;444;p32"/>
          <p:cNvSpPr txBox="1"/>
          <p:nvPr/>
        </p:nvSpPr>
        <p:spPr>
          <a:xfrm>
            <a:off x="1369417" y="342731"/>
            <a:ext cx="1737360" cy="207709"/>
          </a:xfrm>
          <a:prstGeom prst="rect">
            <a:avLst/>
          </a:prstGeom>
          <a:solidFill>
            <a:schemeClr val="accent5"/>
          </a:solidFill>
          <a:ln>
            <a:noFill/>
          </a:ln>
        </p:spPr>
        <p:txBody>
          <a:bodyPr spcFirstLastPara="1" wrap="square" lIns="91425" tIns="45700" rIns="91425" bIns="45700" anchor="t" anchorCtr="0">
            <a:spAutoFit/>
          </a:bodyPr>
          <a:lstStyle/>
          <a:p>
            <a:pPr algn="ctr">
              <a:buClr>
                <a:srgbClr val="636F74"/>
              </a:buClr>
              <a:buSzPts val="750"/>
            </a:pPr>
            <a:r>
              <a:rPr lang="en" sz="750" dirty="0">
                <a:solidFill>
                  <a:schemeClr val="bg1"/>
                </a:solidFill>
                <a:latin typeface="+mj-lt"/>
                <a:ea typeface="Libre Franklin Black"/>
                <a:cs typeface="Libre Franklin Black"/>
                <a:sym typeface="Libre Franklin Black"/>
              </a:rPr>
              <a:t>CORE  INDICATORS (10)</a:t>
            </a:r>
            <a:endParaRPr sz="1400" dirty="0">
              <a:solidFill>
                <a:schemeClr val="bg1"/>
              </a:solidFill>
              <a:latin typeface="+mj-lt"/>
              <a:ea typeface="Arial"/>
              <a:cs typeface="Arial"/>
              <a:sym typeface="Arial"/>
            </a:endParaRPr>
          </a:p>
        </p:txBody>
      </p:sp>
      <p:sp>
        <p:nvSpPr>
          <p:cNvPr id="445" name="Google Shape;445;p32"/>
          <p:cNvSpPr txBox="1"/>
          <p:nvPr/>
        </p:nvSpPr>
        <p:spPr>
          <a:xfrm flipH="1">
            <a:off x="3163907" y="342731"/>
            <a:ext cx="1835952" cy="207709"/>
          </a:xfrm>
          <a:prstGeom prst="rect">
            <a:avLst/>
          </a:prstGeom>
          <a:solidFill>
            <a:schemeClr val="accent6">
              <a:lumMod val="75000"/>
            </a:schemeClr>
          </a:solidFill>
          <a:ln>
            <a:noFill/>
          </a:ln>
        </p:spPr>
        <p:txBody>
          <a:bodyPr spcFirstLastPara="1" wrap="square" lIns="91425" tIns="45700" rIns="91425" bIns="45700" anchor="t" anchorCtr="0">
            <a:spAutoFit/>
          </a:bodyPr>
          <a:lstStyle/>
          <a:p>
            <a:pPr algn="ctr">
              <a:buClr>
                <a:srgbClr val="636F74"/>
              </a:buClr>
              <a:buSzPts val="750"/>
            </a:pPr>
            <a:r>
              <a:rPr lang="en" sz="750">
                <a:solidFill>
                  <a:schemeClr val="bg1"/>
                </a:solidFill>
                <a:latin typeface="+mj-lt"/>
                <a:ea typeface="Libre Franklin Black"/>
                <a:cs typeface="Libre Franklin Black"/>
                <a:sym typeface="Libre Franklin Black"/>
              </a:rPr>
              <a:t>CORE PLUS (11)</a:t>
            </a:r>
            <a:endParaRPr sz="1400">
              <a:solidFill>
                <a:schemeClr val="bg1"/>
              </a:solidFill>
              <a:latin typeface="+mj-lt"/>
              <a:ea typeface="Arial"/>
              <a:cs typeface="Arial"/>
              <a:sym typeface="Arial"/>
            </a:endParaRPr>
          </a:p>
        </p:txBody>
      </p:sp>
      <p:sp>
        <p:nvSpPr>
          <p:cNvPr id="446" name="Google Shape;446;p32"/>
          <p:cNvSpPr txBox="1"/>
          <p:nvPr/>
        </p:nvSpPr>
        <p:spPr>
          <a:xfrm>
            <a:off x="5125792" y="342731"/>
            <a:ext cx="1767149" cy="207709"/>
          </a:xfrm>
          <a:prstGeom prst="rect">
            <a:avLst/>
          </a:prstGeom>
          <a:solidFill>
            <a:schemeClr val="accent4"/>
          </a:solidFill>
          <a:ln>
            <a:noFill/>
          </a:ln>
        </p:spPr>
        <p:txBody>
          <a:bodyPr spcFirstLastPara="1" wrap="square" lIns="91425" tIns="45700" rIns="91425" bIns="45700" anchor="t" anchorCtr="0">
            <a:spAutoFit/>
          </a:bodyPr>
          <a:lstStyle/>
          <a:p>
            <a:pPr algn="ctr">
              <a:buClr>
                <a:srgbClr val="636F74"/>
              </a:buClr>
              <a:buSzPts val="750"/>
            </a:pPr>
            <a:r>
              <a:rPr lang="en" sz="750" dirty="0">
                <a:solidFill>
                  <a:schemeClr val="bg1"/>
                </a:solidFill>
                <a:latin typeface="+mj-lt"/>
                <a:ea typeface="Libre Franklin Black"/>
                <a:cs typeface="Libre Franklin Black"/>
                <a:sym typeface="Libre Franklin Black"/>
              </a:rPr>
              <a:t>NATIONAL LEVEL (16)</a:t>
            </a:r>
            <a:endParaRPr sz="1400" dirty="0">
              <a:solidFill>
                <a:schemeClr val="bg1"/>
              </a:solidFill>
              <a:latin typeface="+mj-lt"/>
              <a:ea typeface="Arial"/>
              <a:cs typeface="Arial"/>
              <a:sym typeface="Arial"/>
            </a:endParaRPr>
          </a:p>
        </p:txBody>
      </p:sp>
      <p:sp>
        <p:nvSpPr>
          <p:cNvPr id="447" name="Google Shape;447;p32"/>
          <p:cNvSpPr txBox="1"/>
          <p:nvPr/>
        </p:nvSpPr>
        <p:spPr>
          <a:xfrm rot="-5400000">
            <a:off x="8408900" y="3386995"/>
            <a:ext cx="1287300" cy="219300"/>
          </a:xfrm>
          <a:prstGeom prst="rect">
            <a:avLst/>
          </a:prstGeom>
          <a:noFill/>
          <a:ln>
            <a:noFill/>
          </a:ln>
        </p:spPr>
        <p:txBody>
          <a:bodyPr spcFirstLastPara="1" wrap="square" lIns="91425" tIns="45700" rIns="91425" bIns="45700" anchor="t" anchorCtr="0">
            <a:spAutoFit/>
          </a:bodyPr>
          <a:lstStyle/>
          <a:p>
            <a:pPr>
              <a:buClr>
                <a:srgbClr val="FFFFFF"/>
              </a:buClr>
              <a:buSzPts val="825"/>
            </a:pPr>
            <a:r>
              <a:rPr lang="en" sz="825">
                <a:solidFill>
                  <a:srgbClr val="FFFFFF"/>
                </a:solidFill>
                <a:latin typeface="Franklin Gothic"/>
                <a:ea typeface="Franklin Gothic"/>
                <a:cs typeface="Franklin Gothic"/>
                <a:sym typeface="Franklin Gothic"/>
              </a:rPr>
              <a:t>Decrease TB Incidence</a:t>
            </a:r>
            <a:endParaRPr sz="1400">
              <a:solidFill>
                <a:srgbClr val="000000"/>
              </a:solidFill>
              <a:latin typeface="Arial"/>
              <a:ea typeface="Arial"/>
              <a:cs typeface="Arial"/>
              <a:sym typeface="Arial"/>
            </a:endParaRPr>
          </a:p>
        </p:txBody>
      </p:sp>
      <p:sp>
        <p:nvSpPr>
          <p:cNvPr id="448" name="Google Shape;448;p32"/>
          <p:cNvSpPr txBox="1"/>
          <p:nvPr/>
        </p:nvSpPr>
        <p:spPr>
          <a:xfrm rot="-5400000">
            <a:off x="8393454" y="1677765"/>
            <a:ext cx="1254600" cy="219300"/>
          </a:xfrm>
          <a:prstGeom prst="rect">
            <a:avLst/>
          </a:prstGeom>
          <a:noFill/>
          <a:ln>
            <a:noFill/>
          </a:ln>
        </p:spPr>
        <p:txBody>
          <a:bodyPr spcFirstLastPara="1" wrap="square" lIns="91425" tIns="45700" rIns="91425" bIns="45700" anchor="t" anchorCtr="0">
            <a:spAutoFit/>
          </a:bodyPr>
          <a:lstStyle/>
          <a:p>
            <a:pPr>
              <a:buClr>
                <a:srgbClr val="FFFFFF"/>
              </a:buClr>
              <a:buSzPts val="825"/>
            </a:pPr>
            <a:r>
              <a:rPr lang="en" sz="825">
                <a:solidFill>
                  <a:srgbClr val="FFFFFF"/>
                </a:solidFill>
                <a:latin typeface="Franklin Gothic"/>
                <a:ea typeface="Franklin Gothic"/>
                <a:cs typeface="Franklin Gothic"/>
                <a:sym typeface="Franklin Gothic"/>
              </a:rPr>
              <a:t>Decrease TB Mortality</a:t>
            </a:r>
            <a:endParaRPr sz="1400">
              <a:solidFill>
                <a:srgbClr val="000000"/>
              </a:solidFill>
              <a:latin typeface="Arial"/>
              <a:ea typeface="Arial"/>
              <a:cs typeface="Arial"/>
              <a:sym typeface="Arial"/>
            </a:endParaRPr>
          </a:p>
        </p:txBody>
      </p:sp>
      <p:sp>
        <p:nvSpPr>
          <p:cNvPr id="449" name="Google Shape;449;p32"/>
          <p:cNvSpPr txBox="1"/>
          <p:nvPr/>
        </p:nvSpPr>
        <p:spPr>
          <a:xfrm>
            <a:off x="7048663" y="342731"/>
            <a:ext cx="1769993" cy="207709"/>
          </a:xfrm>
          <a:prstGeom prst="rect">
            <a:avLst/>
          </a:prstGeom>
          <a:solidFill>
            <a:schemeClr val="tx2"/>
          </a:solidFill>
          <a:ln>
            <a:noFill/>
          </a:ln>
        </p:spPr>
        <p:txBody>
          <a:bodyPr spcFirstLastPara="1" wrap="square" lIns="91425" tIns="45700" rIns="91425" bIns="45700" anchor="t" anchorCtr="0">
            <a:spAutoFit/>
          </a:bodyPr>
          <a:lstStyle/>
          <a:p>
            <a:pPr algn="ctr">
              <a:buClr>
                <a:srgbClr val="636F74"/>
              </a:buClr>
              <a:buSzPts val="750"/>
            </a:pPr>
            <a:r>
              <a:rPr lang="en" sz="750" dirty="0">
                <a:solidFill>
                  <a:schemeClr val="bg1"/>
                </a:solidFill>
                <a:latin typeface="+mj-lt"/>
                <a:ea typeface="Libre Franklin Black"/>
                <a:cs typeface="Libre Franklin Black"/>
                <a:sym typeface="Libre Franklin Black"/>
              </a:rPr>
              <a:t>PROJECT LEVEL (30)</a:t>
            </a:r>
            <a:endParaRPr sz="1400" dirty="0">
              <a:solidFill>
                <a:schemeClr val="bg1"/>
              </a:solidFill>
              <a:latin typeface="+mj-lt"/>
              <a:ea typeface="Arial"/>
              <a:cs typeface="Arial"/>
              <a:sym typeface="Arial"/>
            </a:endParaRPr>
          </a:p>
        </p:txBody>
      </p:sp>
      <p:sp>
        <p:nvSpPr>
          <p:cNvPr id="450" name="Google Shape;450;p32"/>
          <p:cNvSpPr txBox="1"/>
          <p:nvPr/>
        </p:nvSpPr>
        <p:spPr>
          <a:xfrm>
            <a:off x="3106118" y="705693"/>
            <a:ext cx="1937746" cy="1108200"/>
          </a:xfrm>
          <a:prstGeom prst="rect">
            <a:avLst/>
          </a:prstGeom>
          <a:noFill/>
          <a:ln>
            <a:noFill/>
          </a:ln>
        </p:spPr>
        <p:txBody>
          <a:bodyPr spcFirstLastPara="1" wrap="square" lIns="51425" tIns="25700" rIns="51425" bIns="25700" anchor="t" anchorCtr="0">
            <a:noAutofit/>
          </a:bodyPr>
          <a:lstStyle/>
          <a:p>
            <a:pPr>
              <a:buClr>
                <a:srgbClr val="002F3C"/>
              </a:buClr>
              <a:buSzPts val="560"/>
            </a:pPr>
            <a:r>
              <a:rPr lang="en" sz="700" dirty="0">
                <a:solidFill>
                  <a:schemeClr val="accent6">
                    <a:lumMod val="75000"/>
                  </a:schemeClr>
                </a:solidFill>
                <a:latin typeface="+mj-lt"/>
                <a:ea typeface="Libre Franklin"/>
                <a:cs typeface="Libre Franklin"/>
                <a:sym typeface="Libre Franklin"/>
              </a:rPr>
              <a:t>NEWREL_WRD: Rapid diagnostic testing at time of initial diagnosis</a:t>
            </a:r>
            <a:endParaRPr sz="700" dirty="0">
              <a:solidFill>
                <a:schemeClr val="accent6">
                  <a:lumMod val="75000"/>
                </a:schemeClr>
              </a:solidFill>
              <a:latin typeface="+mj-lt"/>
              <a:ea typeface="Arial"/>
              <a:cs typeface="Arial"/>
              <a:sym typeface="Arial"/>
            </a:endParaRPr>
          </a:p>
          <a:p>
            <a:pPr>
              <a:spcBef>
                <a:spcPts val="300"/>
              </a:spcBef>
              <a:buClr>
                <a:srgbClr val="002F3C"/>
              </a:buClr>
              <a:buSzPts val="560"/>
            </a:pPr>
            <a:r>
              <a:rPr lang="en" sz="700" dirty="0">
                <a:solidFill>
                  <a:schemeClr val="accent6">
                    <a:lumMod val="75000"/>
                  </a:schemeClr>
                </a:solidFill>
                <a:latin typeface="+mj-lt"/>
                <a:ea typeface="Libre Franklin"/>
                <a:cs typeface="Libre Franklin"/>
                <a:sym typeface="Libre Franklin"/>
              </a:rPr>
              <a:t>NEWREL_DST: Percent of people with new and relapse TB with drug susceptibility testing (DST) </a:t>
            </a:r>
            <a:endParaRPr sz="700" dirty="0">
              <a:solidFill>
                <a:schemeClr val="accent6">
                  <a:lumMod val="75000"/>
                </a:schemeClr>
              </a:solidFill>
              <a:latin typeface="+mj-lt"/>
              <a:ea typeface="Arial"/>
              <a:cs typeface="Arial"/>
              <a:sym typeface="Arial"/>
            </a:endParaRPr>
          </a:p>
          <a:p>
            <a:pPr>
              <a:spcBef>
                <a:spcPts val="300"/>
              </a:spcBef>
              <a:buClr>
                <a:srgbClr val="002F3C"/>
              </a:buClr>
              <a:buSzPts val="560"/>
            </a:pPr>
            <a:r>
              <a:rPr lang="en" sz="700" dirty="0">
                <a:solidFill>
                  <a:schemeClr val="accent6">
                    <a:lumMod val="75000"/>
                  </a:schemeClr>
                </a:solidFill>
                <a:latin typeface="+mj-lt"/>
                <a:ea typeface="Libre Franklin"/>
                <a:cs typeface="Libre Franklin"/>
                <a:sym typeface="Libre Franklin"/>
              </a:rPr>
              <a:t>RET_DST: Percent of people with previously treated TB with drug susceptibility testing (DST) </a:t>
            </a:r>
            <a:endParaRPr sz="700" dirty="0">
              <a:solidFill>
                <a:schemeClr val="accent6">
                  <a:lumMod val="75000"/>
                </a:schemeClr>
              </a:solidFill>
              <a:latin typeface="+mj-lt"/>
              <a:ea typeface="Libre Franklin"/>
              <a:cs typeface="Libre Franklin"/>
              <a:sym typeface="Libre Franklin"/>
            </a:endParaRPr>
          </a:p>
          <a:p>
            <a:pPr>
              <a:spcBef>
                <a:spcPts val="300"/>
              </a:spcBef>
              <a:buClr>
                <a:srgbClr val="002F3C"/>
              </a:buClr>
              <a:buSzPts val="560"/>
            </a:pPr>
            <a:r>
              <a:rPr lang="en" sz="700" dirty="0">
                <a:solidFill>
                  <a:schemeClr val="accent6">
                    <a:lumMod val="75000"/>
                  </a:schemeClr>
                </a:solidFill>
                <a:latin typeface="+mj-lt"/>
                <a:ea typeface="Libre Franklin"/>
                <a:cs typeface="Libre Franklin"/>
                <a:sym typeface="Libre Franklin"/>
              </a:rPr>
              <a:t>XDR_NOTIF: Pre-XDR/XDR notifications</a:t>
            </a:r>
            <a:endParaRPr sz="700" dirty="0">
              <a:solidFill>
                <a:schemeClr val="accent6">
                  <a:lumMod val="75000"/>
                </a:schemeClr>
              </a:solidFill>
              <a:latin typeface="+mj-lt"/>
              <a:ea typeface="Libre Franklin"/>
              <a:cs typeface="Libre Franklin"/>
              <a:sym typeface="Libre Franklin"/>
            </a:endParaRPr>
          </a:p>
          <a:p>
            <a:pPr>
              <a:spcBef>
                <a:spcPts val="300"/>
              </a:spcBef>
              <a:buClr>
                <a:srgbClr val="002F3C"/>
              </a:buClr>
              <a:buSzPts val="560"/>
            </a:pPr>
            <a:endParaRPr sz="700" dirty="0">
              <a:solidFill>
                <a:schemeClr val="accent6">
                  <a:lumMod val="75000"/>
                </a:schemeClr>
              </a:solidFill>
              <a:latin typeface="+mj-lt"/>
              <a:ea typeface="Libre Franklin"/>
              <a:cs typeface="Libre Franklin"/>
              <a:sym typeface="Libre Franklin"/>
            </a:endParaRPr>
          </a:p>
        </p:txBody>
      </p:sp>
      <p:sp>
        <p:nvSpPr>
          <p:cNvPr id="451" name="Google Shape;451;p32"/>
          <p:cNvSpPr txBox="1"/>
          <p:nvPr/>
        </p:nvSpPr>
        <p:spPr>
          <a:xfrm>
            <a:off x="1371056" y="647167"/>
            <a:ext cx="1820100" cy="1165856"/>
          </a:xfrm>
          <a:prstGeom prst="rect">
            <a:avLst/>
          </a:prstGeom>
          <a:noFill/>
          <a:ln>
            <a:noFill/>
          </a:ln>
        </p:spPr>
        <p:txBody>
          <a:bodyPr spcFirstLastPara="1" wrap="square" lIns="51425" tIns="25700" rIns="51425" bIns="25700" anchor="t" anchorCtr="0">
            <a:noAutofit/>
          </a:bodyPr>
          <a:lstStyle/>
          <a:p>
            <a:pPr>
              <a:buClr>
                <a:srgbClr val="002F3C"/>
              </a:buClr>
              <a:buSzPts val="560"/>
            </a:pPr>
            <a:r>
              <a:rPr lang="en" sz="700" dirty="0">
                <a:solidFill>
                  <a:schemeClr val="accent5"/>
                </a:solidFill>
                <a:latin typeface="+mj-lt"/>
                <a:ea typeface="Libre Franklin"/>
                <a:cs typeface="Libre Franklin"/>
                <a:sym typeface="Libre Franklin"/>
              </a:rPr>
              <a:t>DT_RT: TB Detection Rate  </a:t>
            </a:r>
            <a:endParaRPr sz="700" dirty="0">
              <a:solidFill>
                <a:schemeClr val="accent5"/>
              </a:solidFill>
              <a:latin typeface="+mj-lt"/>
              <a:ea typeface="Arial"/>
              <a:cs typeface="Arial"/>
              <a:sym typeface="Arial"/>
            </a:endParaRPr>
          </a:p>
          <a:p>
            <a:pPr>
              <a:spcBef>
                <a:spcPts val="300"/>
              </a:spcBef>
              <a:buClr>
                <a:srgbClr val="002F3C"/>
              </a:buClr>
              <a:buSzPts val="560"/>
            </a:pPr>
            <a:r>
              <a:rPr lang="en" sz="700" dirty="0">
                <a:solidFill>
                  <a:schemeClr val="accent5"/>
                </a:solidFill>
                <a:latin typeface="+mj-lt"/>
                <a:ea typeface="Libre Franklin"/>
                <a:cs typeface="Libre Franklin"/>
                <a:sym typeface="Libre Franklin"/>
              </a:rPr>
              <a:t>BAC_CON: Percent Bacteriologically Confirmed </a:t>
            </a:r>
            <a:endParaRPr sz="700" dirty="0">
              <a:solidFill>
                <a:schemeClr val="accent5"/>
              </a:solidFill>
              <a:latin typeface="+mj-lt"/>
              <a:ea typeface="Arial"/>
              <a:cs typeface="Arial"/>
              <a:sym typeface="Arial"/>
            </a:endParaRPr>
          </a:p>
          <a:p>
            <a:pPr>
              <a:spcBef>
                <a:spcPts val="300"/>
              </a:spcBef>
              <a:buClr>
                <a:srgbClr val="002F3C"/>
              </a:buClr>
              <a:buSzPts val="560"/>
            </a:pPr>
            <a:r>
              <a:rPr lang="en" sz="700" dirty="0">
                <a:solidFill>
                  <a:schemeClr val="accent5"/>
                </a:solidFill>
                <a:latin typeface="+mj-lt"/>
                <a:ea typeface="Libre Franklin"/>
                <a:cs typeface="Libre Franklin"/>
                <a:sym typeface="Libre Franklin"/>
              </a:rPr>
              <a:t>PEDS_NOTIF: Childhood TB Notifications </a:t>
            </a:r>
            <a:endParaRPr sz="700" dirty="0">
              <a:solidFill>
                <a:schemeClr val="accent5"/>
              </a:solidFill>
              <a:latin typeface="+mj-lt"/>
              <a:ea typeface="Arial"/>
              <a:cs typeface="Arial"/>
              <a:sym typeface="Arial"/>
            </a:endParaRPr>
          </a:p>
          <a:p>
            <a:pPr>
              <a:spcBef>
                <a:spcPts val="300"/>
              </a:spcBef>
              <a:buClr>
                <a:srgbClr val="002F3C"/>
              </a:buClr>
              <a:buSzPts val="560"/>
            </a:pPr>
            <a:r>
              <a:rPr lang="en" sz="700" dirty="0">
                <a:solidFill>
                  <a:schemeClr val="accent5"/>
                </a:solidFill>
                <a:latin typeface="+mj-lt"/>
                <a:ea typeface="Libre Franklin"/>
                <a:cs typeface="Libre Franklin"/>
                <a:sym typeface="Libre Franklin"/>
              </a:rPr>
              <a:t>MDR_NOTIF: RR/MDR Notifications </a:t>
            </a:r>
            <a:endParaRPr sz="700" dirty="0">
              <a:solidFill>
                <a:schemeClr val="accent5"/>
              </a:solidFill>
              <a:latin typeface="+mj-lt"/>
              <a:ea typeface="Arial"/>
              <a:cs typeface="Arial"/>
              <a:sym typeface="Arial"/>
            </a:endParaRPr>
          </a:p>
          <a:p>
            <a:pPr>
              <a:spcBef>
                <a:spcPts val="300"/>
              </a:spcBef>
              <a:buClr>
                <a:srgbClr val="002F3C"/>
              </a:buClr>
              <a:buSzPts val="560"/>
            </a:pPr>
            <a:r>
              <a:rPr lang="en" sz="700" dirty="0">
                <a:solidFill>
                  <a:schemeClr val="accent5"/>
                </a:solidFill>
                <a:latin typeface="+mj-lt"/>
                <a:ea typeface="Libre Franklin"/>
                <a:cs typeface="Libre Franklin"/>
                <a:sym typeface="Libre Franklin"/>
              </a:rPr>
              <a:t>PR_NOTIF: Private Sector TB Notifications </a:t>
            </a:r>
            <a:endParaRPr sz="700" dirty="0">
              <a:solidFill>
                <a:schemeClr val="accent5"/>
              </a:solidFill>
              <a:latin typeface="+mj-lt"/>
              <a:ea typeface="Arial"/>
              <a:cs typeface="Arial"/>
              <a:sym typeface="Arial"/>
            </a:endParaRPr>
          </a:p>
          <a:p>
            <a:pPr>
              <a:spcBef>
                <a:spcPts val="300"/>
              </a:spcBef>
              <a:buClr>
                <a:srgbClr val="002F3C"/>
              </a:buClr>
              <a:buSzPts val="560"/>
            </a:pPr>
            <a:r>
              <a:rPr lang="en" sz="700" dirty="0">
                <a:solidFill>
                  <a:schemeClr val="accent5"/>
                </a:solidFill>
                <a:latin typeface="+mj-lt"/>
                <a:ea typeface="Libre Franklin"/>
                <a:cs typeface="Libre Franklin"/>
                <a:sym typeface="Libre Franklin"/>
              </a:rPr>
              <a:t>CON_SCRN: Percent of Contacts with Contact Investigation Initiated</a:t>
            </a:r>
            <a:br>
              <a:rPr lang="en" sz="700" dirty="0">
                <a:solidFill>
                  <a:schemeClr val="accent5"/>
                </a:solidFill>
                <a:latin typeface="+mj-lt"/>
                <a:ea typeface="Libre Franklin"/>
                <a:cs typeface="Libre Franklin"/>
                <a:sym typeface="Libre Franklin"/>
              </a:rPr>
            </a:br>
            <a:endParaRPr sz="700" dirty="0">
              <a:solidFill>
                <a:schemeClr val="accent5"/>
              </a:solidFill>
              <a:latin typeface="+mj-lt"/>
              <a:ea typeface="Libre Franklin"/>
              <a:cs typeface="Libre Franklin"/>
              <a:sym typeface="Libre Franklin"/>
            </a:endParaRPr>
          </a:p>
        </p:txBody>
      </p:sp>
      <p:sp>
        <p:nvSpPr>
          <p:cNvPr id="452" name="Google Shape;452;p32"/>
          <p:cNvSpPr txBox="1"/>
          <p:nvPr/>
        </p:nvSpPr>
        <p:spPr>
          <a:xfrm>
            <a:off x="1351132" y="2013828"/>
            <a:ext cx="1632600" cy="643200"/>
          </a:xfrm>
          <a:prstGeom prst="rect">
            <a:avLst/>
          </a:prstGeom>
          <a:noFill/>
          <a:ln>
            <a:noFill/>
          </a:ln>
        </p:spPr>
        <p:txBody>
          <a:bodyPr spcFirstLastPara="1" wrap="square" lIns="91425" tIns="45700" rIns="91425" bIns="45700" anchor="t" anchorCtr="0">
            <a:noAutofit/>
          </a:bodyPr>
          <a:lstStyle/>
          <a:p>
            <a:pPr>
              <a:buClr>
                <a:srgbClr val="008C84"/>
              </a:buClr>
              <a:buSzPts val="560"/>
            </a:pPr>
            <a:r>
              <a:rPr lang="en" sz="700" dirty="0">
                <a:solidFill>
                  <a:schemeClr val="accent5"/>
                </a:solidFill>
                <a:latin typeface="+mj-lt"/>
                <a:ea typeface="Libre Franklin"/>
                <a:cs typeface="Libre Franklin"/>
                <a:sym typeface="Libre Franklin"/>
              </a:rPr>
              <a:t>DS_TSR: DS-TB Treatment Success Rate </a:t>
            </a:r>
            <a:endParaRPr sz="700" dirty="0">
              <a:solidFill>
                <a:schemeClr val="accent5"/>
              </a:solidFill>
              <a:latin typeface="+mj-lt"/>
              <a:ea typeface="Arial"/>
              <a:cs typeface="Arial"/>
              <a:sym typeface="Arial"/>
            </a:endParaRPr>
          </a:p>
          <a:p>
            <a:pPr>
              <a:spcBef>
                <a:spcPts val="225"/>
              </a:spcBef>
              <a:buClr>
                <a:srgbClr val="008C84"/>
              </a:buClr>
              <a:buSzPts val="560"/>
            </a:pPr>
            <a:r>
              <a:rPr lang="en" sz="700" dirty="0">
                <a:solidFill>
                  <a:schemeClr val="accent5"/>
                </a:solidFill>
                <a:latin typeface="+mj-lt"/>
                <a:ea typeface="Libre Franklin"/>
                <a:cs typeface="Libre Franklin"/>
                <a:sym typeface="Libre Franklin"/>
              </a:rPr>
              <a:t>DR_TSR: DR-TB Treatment Success Rate </a:t>
            </a:r>
            <a:endParaRPr sz="700" dirty="0">
              <a:solidFill>
                <a:schemeClr val="accent5"/>
              </a:solidFill>
              <a:latin typeface="+mj-lt"/>
              <a:ea typeface="Arial"/>
              <a:cs typeface="Arial"/>
              <a:sym typeface="Arial"/>
            </a:endParaRPr>
          </a:p>
        </p:txBody>
      </p:sp>
      <p:sp>
        <p:nvSpPr>
          <p:cNvPr id="453" name="Google Shape;453;p32"/>
          <p:cNvSpPr txBox="1"/>
          <p:nvPr/>
        </p:nvSpPr>
        <p:spPr>
          <a:xfrm>
            <a:off x="5074848" y="1900512"/>
            <a:ext cx="2001600" cy="908400"/>
          </a:xfrm>
          <a:prstGeom prst="rect">
            <a:avLst/>
          </a:prstGeom>
          <a:noFill/>
          <a:ln>
            <a:noFill/>
          </a:ln>
        </p:spPr>
        <p:txBody>
          <a:bodyPr spcFirstLastPara="1" wrap="square" lIns="91425" tIns="45700" rIns="91425" bIns="45700" anchor="t" anchorCtr="0">
            <a:noAutofit/>
          </a:bodyPr>
          <a:lstStyle/>
          <a:p>
            <a:pPr>
              <a:spcAft>
                <a:spcPts val="200"/>
              </a:spcAft>
              <a:buClr>
                <a:srgbClr val="008C84"/>
              </a:buClr>
              <a:buSzPts val="560"/>
            </a:pPr>
            <a:r>
              <a:rPr lang="en" sz="700" dirty="0">
                <a:solidFill>
                  <a:schemeClr val="accent4"/>
                </a:solidFill>
                <a:latin typeface="+mj-lt"/>
                <a:ea typeface="Libre Franklin"/>
                <a:cs typeface="Libre Franklin"/>
                <a:sym typeface="Libre Franklin"/>
              </a:rPr>
              <a:t>TX_DS_OUT: DS-TB treatment outcomes </a:t>
            </a:r>
            <a:endParaRPr sz="700" dirty="0">
              <a:solidFill>
                <a:schemeClr val="accent4"/>
              </a:solidFill>
              <a:latin typeface="+mj-lt"/>
              <a:ea typeface="Arial"/>
              <a:cs typeface="Arial"/>
              <a:sym typeface="Arial"/>
            </a:endParaRPr>
          </a:p>
          <a:p>
            <a:pPr>
              <a:spcAft>
                <a:spcPts val="200"/>
              </a:spcAft>
              <a:buClr>
                <a:srgbClr val="008C84"/>
              </a:buClr>
              <a:buSzPts val="560"/>
            </a:pPr>
            <a:r>
              <a:rPr lang="en" sz="700" dirty="0">
                <a:solidFill>
                  <a:schemeClr val="accent4"/>
                </a:solidFill>
                <a:latin typeface="+mj-lt"/>
                <a:ea typeface="Libre Franklin"/>
                <a:cs typeface="Libre Franklin"/>
                <a:sym typeface="Libre Franklin"/>
              </a:rPr>
              <a:t>TX_DR_OUT: DR-TB treatment outcomes </a:t>
            </a:r>
            <a:endParaRPr sz="700" dirty="0">
              <a:solidFill>
                <a:schemeClr val="accent4"/>
              </a:solidFill>
              <a:latin typeface="+mj-lt"/>
              <a:ea typeface="Arial"/>
              <a:cs typeface="Arial"/>
              <a:sym typeface="Arial"/>
            </a:endParaRPr>
          </a:p>
          <a:p>
            <a:pPr>
              <a:spcAft>
                <a:spcPts val="200"/>
              </a:spcAft>
              <a:buClr>
                <a:srgbClr val="008C84"/>
              </a:buClr>
              <a:buSzPts val="560"/>
            </a:pPr>
            <a:r>
              <a:rPr lang="en" sz="700" dirty="0">
                <a:solidFill>
                  <a:schemeClr val="accent4"/>
                </a:solidFill>
                <a:latin typeface="+mj-lt"/>
                <a:ea typeface="Libre Franklin"/>
                <a:cs typeface="Libre Franklin"/>
                <a:sym typeface="Libre Franklin"/>
              </a:rPr>
              <a:t>PEDS_TSR: Treatment success rate in children and adolescents (0-14 years) </a:t>
            </a:r>
          </a:p>
          <a:p>
            <a:pPr>
              <a:spcAft>
                <a:spcPts val="200"/>
              </a:spcAft>
              <a:buClr>
                <a:srgbClr val="008C84"/>
              </a:buClr>
              <a:buSzPts val="560"/>
            </a:pPr>
            <a:r>
              <a:rPr lang="en-US" sz="700" dirty="0">
                <a:solidFill>
                  <a:schemeClr val="accent4"/>
                </a:solidFill>
                <a:latin typeface="+mj-lt"/>
                <a:ea typeface="Libre Franklin"/>
                <a:cs typeface="Libre Franklin"/>
                <a:sym typeface="Libre Franklin"/>
              </a:rPr>
              <a:t>PLHIV_TSR: Treatment success rate PLHIV </a:t>
            </a:r>
            <a:endParaRPr lang="en-US" sz="700" dirty="0">
              <a:solidFill>
                <a:schemeClr val="accent4"/>
              </a:solidFill>
              <a:latin typeface="+mj-lt"/>
              <a:ea typeface="Arial"/>
              <a:cs typeface="Arial"/>
              <a:sym typeface="Arial"/>
            </a:endParaRPr>
          </a:p>
          <a:p>
            <a:pPr>
              <a:spcAft>
                <a:spcPts val="200"/>
              </a:spcAft>
              <a:buClr>
                <a:srgbClr val="008C84"/>
              </a:buClr>
              <a:buSzPts val="560"/>
            </a:pPr>
            <a:r>
              <a:rPr lang="en-US" sz="700" dirty="0">
                <a:solidFill>
                  <a:schemeClr val="accent4"/>
                </a:solidFill>
                <a:latin typeface="+mj-lt"/>
                <a:ea typeface="Libre Franklin"/>
                <a:cs typeface="Libre Franklin"/>
                <a:sym typeface="Libre Franklin"/>
              </a:rPr>
              <a:t>TX_DS_ENROLL: DS-TB treatment initiations </a:t>
            </a:r>
          </a:p>
          <a:p>
            <a:pPr>
              <a:spcAft>
                <a:spcPts val="200"/>
              </a:spcAft>
              <a:buClr>
                <a:srgbClr val="008C84"/>
              </a:buClr>
              <a:buSzPts val="560"/>
            </a:pPr>
            <a:endParaRPr sz="700" dirty="0">
              <a:solidFill>
                <a:schemeClr val="accent4"/>
              </a:solidFill>
              <a:latin typeface="+mj-lt"/>
              <a:ea typeface="Arial"/>
              <a:cs typeface="Arial"/>
              <a:sym typeface="Arial"/>
            </a:endParaRPr>
          </a:p>
        </p:txBody>
      </p:sp>
      <p:sp>
        <p:nvSpPr>
          <p:cNvPr id="454" name="Google Shape;454;p32"/>
          <p:cNvSpPr txBox="1"/>
          <p:nvPr/>
        </p:nvSpPr>
        <p:spPr>
          <a:xfrm>
            <a:off x="3106118" y="1885617"/>
            <a:ext cx="2009100" cy="915600"/>
          </a:xfrm>
          <a:prstGeom prst="rect">
            <a:avLst/>
          </a:prstGeom>
          <a:noFill/>
          <a:ln>
            <a:noFill/>
          </a:ln>
        </p:spPr>
        <p:txBody>
          <a:bodyPr spcFirstLastPara="1" wrap="square" lIns="91425" tIns="45700" rIns="91425" bIns="45700" anchor="t" anchorCtr="0">
            <a:noAutofit/>
          </a:bodyPr>
          <a:lstStyle/>
          <a:p>
            <a:pPr>
              <a:buClr>
                <a:schemeClr val="dk1"/>
              </a:buClr>
              <a:buSzPts val="1100"/>
            </a:pPr>
            <a:r>
              <a:rPr lang="en" sz="700" dirty="0">
                <a:solidFill>
                  <a:schemeClr val="accent6">
                    <a:lumMod val="75000"/>
                  </a:schemeClr>
                </a:solidFill>
                <a:latin typeface="+mj-lt"/>
                <a:ea typeface="Libre Franklin"/>
                <a:cs typeface="Libre Franklin"/>
                <a:sym typeface="Libre Franklin"/>
              </a:rPr>
              <a:t>TX_DR_ENROLL: DR-TB enrolled on treatment </a:t>
            </a:r>
            <a:endParaRPr sz="700" dirty="0">
              <a:solidFill>
                <a:schemeClr val="accent6">
                  <a:lumMod val="75000"/>
                </a:schemeClr>
              </a:solidFill>
              <a:latin typeface="+mj-lt"/>
              <a:ea typeface="Libre Franklin"/>
              <a:cs typeface="Libre Franklin"/>
              <a:sym typeface="Libre Franklin"/>
            </a:endParaRPr>
          </a:p>
          <a:p>
            <a:pPr>
              <a:buClr>
                <a:schemeClr val="dk1"/>
              </a:buClr>
              <a:buSzPts val="1100"/>
            </a:pPr>
            <a:r>
              <a:rPr lang="en" sz="700" dirty="0">
                <a:solidFill>
                  <a:schemeClr val="accent6">
                    <a:lumMod val="75000"/>
                  </a:schemeClr>
                </a:solidFill>
                <a:latin typeface="+mj-lt"/>
                <a:ea typeface="Libre Franklin"/>
                <a:cs typeface="Libre Franklin"/>
                <a:sym typeface="Libre Franklin"/>
              </a:rPr>
              <a:t>TX_STR_ENROLL: DR-TB “all oral” short regimen initiations</a:t>
            </a:r>
            <a:endParaRPr sz="700" dirty="0">
              <a:solidFill>
                <a:schemeClr val="accent6">
                  <a:lumMod val="75000"/>
                </a:schemeClr>
              </a:solidFill>
              <a:latin typeface="+mj-lt"/>
              <a:ea typeface="Libre Franklin"/>
              <a:cs typeface="Libre Franklin"/>
              <a:sym typeface="Libre Franklin"/>
            </a:endParaRPr>
          </a:p>
          <a:p>
            <a:pPr>
              <a:buClr>
                <a:schemeClr val="dk1"/>
              </a:buClr>
              <a:buSzPts val="1100"/>
            </a:pPr>
            <a:r>
              <a:rPr lang="en" sz="700" dirty="0">
                <a:solidFill>
                  <a:schemeClr val="accent6">
                    <a:lumMod val="75000"/>
                  </a:schemeClr>
                </a:solidFill>
                <a:latin typeface="+mj-lt"/>
                <a:ea typeface="Libre Franklin"/>
                <a:cs typeface="Libre Franklin"/>
                <a:sym typeface="Libre Franklin"/>
              </a:rPr>
              <a:t>TX_LTR_ENROLL: DR-TB “all oral” longer regimen initiations</a:t>
            </a:r>
            <a:endParaRPr sz="700" dirty="0">
              <a:solidFill>
                <a:schemeClr val="accent6">
                  <a:lumMod val="75000"/>
                </a:schemeClr>
              </a:solidFill>
              <a:latin typeface="+mj-lt"/>
              <a:ea typeface="Libre Franklin"/>
              <a:cs typeface="Libre Franklin"/>
              <a:sym typeface="Libre Franklin"/>
            </a:endParaRPr>
          </a:p>
          <a:p>
            <a:pPr>
              <a:buClr>
                <a:srgbClr val="008C84"/>
              </a:buClr>
              <a:buSzPts val="700"/>
            </a:pPr>
            <a:r>
              <a:rPr lang="en" sz="700" dirty="0">
                <a:solidFill>
                  <a:schemeClr val="accent6">
                    <a:lumMod val="75000"/>
                  </a:schemeClr>
                </a:solidFill>
                <a:latin typeface="+mj-lt"/>
                <a:ea typeface="Libre Franklin"/>
                <a:cs typeface="Libre Franklin"/>
                <a:sym typeface="Libre Franklin"/>
              </a:rPr>
              <a:t>TX_DR_ADR: Number of people with adverse reactions to DR-TB treatment </a:t>
            </a:r>
            <a:endParaRPr sz="700" dirty="0">
              <a:solidFill>
                <a:schemeClr val="accent6">
                  <a:lumMod val="75000"/>
                </a:schemeClr>
              </a:solidFill>
              <a:latin typeface="+mj-lt"/>
              <a:ea typeface="Libre Franklin"/>
              <a:cs typeface="Libre Franklin"/>
              <a:sym typeface="Libre Franklin"/>
            </a:endParaRPr>
          </a:p>
          <a:p>
            <a:pPr>
              <a:buClr>
                <a:srgbClr val="008C84"/>
              </a:buClr>
              <a:buSzPts val="700"/>
            </a:pPr>
            <a:endParaRPr sz="700" dirty="0">
              <a:solidFill>
                <a:schemeClr val="accent6">
                  <a:lumMod val="75000"/>
                </a:schemeClr>
              </a:solidFill>
              <a:latin typeface="+mj-lt"/>
              <a:ea typeface="Libre Franklin"/>
              <a:cs typeface="Libre Franklin"/>
              <a:sym typeface="Libre Franklin"/>
            </a:endParaRPr>
          </a:p>
        </p:txBody>
      </p:sp>
      <p:sp>
        <p:nvSpPr>
          <p:cNvPr id="455" name="Google Shape;455;p32"/>
          <p:cNvSpPr txBox="1"/>
          <p:nvPr/>
        </p:nvSpPr>
        <p:spPr>
          <a:xfrm>
            <a:off x="1337200" y="2979946"/>
            <a:ext cx="1554600" cy="180900"/>
          </a:xfrm>
          <a:prstGeom prst="rect">
            <a:avLst/>
          </a:prstGeom>
          <a:noFill/>
          <a:ln>
            <a:noFill/>
          </a:ln>
        </p:spPr>
        <p:txBody>
          <a:bodyPr spcFirstLastPara="1" wrap="square" lIns="91425" tIns="45700" rIns="91425" bIns="45700" anchor="t" anchorCtr="0">
            <a:noAutofit/>
          </a:bodyPr>
          <a:lstStyle/>
          <a:p>
            <a:pPr>
              <a:buClr>
                <a:srgbClr val="0E256A"/>
              </a:buClr>
              <a:buSzPts val="560"/>
            </a:pPr>
            <a:r>
              <a:rPr lang="en" sz="700" dirty="0">
                <a:solidFill>
                  <a:schemeClr val="accent5"/>
                </a:solidFill>
                <a:latin typeface="+mj-lt"/>
                <a:ea typeface="Libre Franklin"/>
                <a:cs typeface="Libre Franklin"/>
                <a:sym typeface="Libre Franklin"/>
              </a:rPr>
              <a:t>TPT_ENROLL: TPT Initiations</a:t>
            </a:r>
            <a:endParaRPr sz="700" dirty="0">
              <a:solidFill>
                <a:schemeClr val="accent5"/>
              </a:solidFill>
              <a:latin typeface="+mj-lt"/>
              <a:ea typeface="Arial"/>
              <a:cs typeface="Arial"/>
              <a:sym typeface="Arial"/>
            </a:endParaRPr>
          </a:p>
        </p:txBody>
      </p:sp>
      <p:sp>
        <p:nvSpPr>
          <p:cNvPr id="456" name="Google Shape;456;p32"/>
          <p:cNvSpPr txBox="1"/>
          <p:nvPr/>
        </p:nvSpPr>
        <p:spPr>
          <a:xfrm>
            <a:off x="5074848" y="2990996"/>
            <a:ext cx="1849200" cy="746400"/>
          </a:xfrm>
          <a:prstGeom prst="rect">
            <a:avLst/>
          </a:prstGeom>
          <a:noFill/>
          <a:ln>
            <a:noFill/>
          </a:ln>
        </p:spPr>
        <p:txBody>
          <a:bodyPr spcFirstLastPara="1" wrap="square" lIns="91425" tIns="45700" rIns="91425" bIns="45700" anchor="t" anchorCtr="0">
            <a:noAutofit/>
          </a:bodyPr>
          <a:lstStyle/>
          <a:p>
            <a:pPr>
              <a:spcAft>
                <a:spcPts val="400"/>
              </a:spcAft>
              <a:buClr>
                <a:srgbClr val="0E256A"/>
              </a:buClr>
              <a:buSzPts val="560"/>
            </a:pPr>
            <a:r>
              <a:rPr lang="en" sz="800" dirty="0">
                <a:solidFill>
                  <a:schemeClr val="accent4"/>
                </a:solidFill>
                <a:latin typeface="+mj-lt"/>
                <a:ea typeface="Libre Franklin"/>
                <a:cs typeface="Libre Franklin"/>
                <a:sym typeface="Libre Franklin"/>
              </a:rPr>
              <a:t>TPT_CON_04: Number of TPT initiations amon contacts &lt;5</a:t>
            </a:r>
            <a:endParaRPr sz="800" dirty="0">
              <a:solidFill>
                <a:schemeClr val="accent4"/>
              </a:solidFill>
              <a:latin typeface="+mj-lt"/>
              <a:ea typeface="Libre Franklin"/>
              <a:cs typeface="Libre Franklin"/>
              <a:sym typeface="Libre Franklin"/>
            </a:endParaRPr>
          </a:p>
          <a:p>
            <a:pPr>
              <a:spcAft>
                <a:spcPts val="400"/>
              </a:spcAft>
              <a:buClr>
                <a:srgbClr val="0E256A"/>
              </a:buClr>
              <a:buSzPts val="560"/>
            </a:pPr>
            <a:r>
              <a:rPr lang="en" sz="800" dirty="0">
                <a:solidFill>
                  <a:schemeClr val="accent4"/>
                </a:solidFill>
                <a:latin typeface="+mj-lt"/>
                <a:ea typeface="Libre Franklin"/>
                <a:cs typeface="Libre Franklin"/>
                <a:sym typeface="Libre Franklin"/>
              </a:rPr>
              <a:t>TPT_PLHIV_ENROLL: Number of TPT initiations in PLHIV </a:t>
            </a:r>
            <a:endParaRPr sz="800" dirty="0">
              <a:solidFill>
                <a:schemeClr val="accent4"/>
              </a:solidFill>
              <a:latin typeface="+mj-lt"/>
              <a:ea typeface="Libre Franklin"/>
              <a:cs typeface="Libre Franklin"/>
              <a:sym typeface="Libre Franklin"/>
            </a:endParaRPr>
          </a:p>
        </p:txBody>
      </p:sp>
      <p:sp>
        <p:nvSpPr>
          <p:cNvPr id="457" name="Google Shape;457;p32"/>
          <p:cNvSpPr txBox="1"/>
          <p:nvPr/>
        </p:nvSpPr>
        <p:spPr>
          <a:xfrm>
            <a:off x="3106119" y="3002712"/>
            <a:ext cx="1943851" cy="585000"/>
          </a:xfrm>
          <a:prstGeom prst="rect">
            <a:avLst/>
          </a:prstGeom>
          <a:noFill/>
          <a:ln>
            <a:noFill/>
          </a:ln>
        </p:spPr>
        <p:txBody>
          <a:bodyPr spcFirstLastPara="1" wrap="square" lIns="91425" tIns="45700" rIns="91425" bIns="45700" anchor="t" anchorCtr="0">
            <a:noAutofit/>
          </a:bodyPr>
          <a:lstStyle/>
          <a:p>
            <a:pPr>
              <a:spcAft>
                <a:spcPts val="400"/>
              </a:spcAft>
              <a:buClr>
                <a:srgbClr val="0E256A"/>
              </a:buClr>
              <a:buSzPts val="560"/>
            </a:pPr>
            <a:r>
              <a:rPr lang="en" sz="700" dirty="0">
                <a:solidFill>
                  <a:schemeClr val="accent6">
                    <a:lumMod val="75000"/>
                  </a:schemeClr>
                </a:solidFill>
                <a:latin typeface="+mj-lt"/>
                <a:ea typeface="Libre Franklin"/>
                <a:cs typeface="Libre Franklin"/>
                <a:sym typeface="Libre Franklin"/>
              </a:rPr>
              <a:t>TPT_CON_ENROLL: TPT initiations among contacts</a:t>
            </a:r>
          </a:p>
          <a:p>
            <a:pPr>
              <a:spcAft>
                <a:spcPts val="300"/>
              </a:spcAft>
              <a:buClr>
                <a:srgbClr val="0E256A"/>
              </a:buClr>
              <a:buSzPts val="560"/>
            </a:pPr>
            <a:r>
              <a:rPr lang="en" sz="700" dirty="0">
                <a:solidFill>
                  <a:schemeClr val="accent6">
                    <a:lumMod val="75000"/>
                  </a:schemeClr>
                </a:solidFill>
                <a:latin typeface="+mj-lt"/>
                <a:ea typeface="Libre Franklin"/>
                <a:cs typeface="Libre Franklin"/>
                <a:sym typeface="Libre Franklin"/>
              </a:rPr>
              <a:t>TPT_COMPL:  TPT completions  </a:t>
            </a:r>
            <a:endParaRPr sz="700" dirty="0">
              <a:solidFill>
                <a:schemeClr val="accent6">
                  <a:lumMod val="75000"/>
                </a:schemeClr>
              </a:solidFill>
              <a:latin typeface="+mj-lt"/>
              <a:ea typeface="Arial"/>
              <a:cs typeface="Arial"/>
              <a:sym typeface="Arial"/>
            </a:endParaRPr>
          </a:p>
        </p:txBody>
      </p:sp>
      <p:sp>
        <p:nvSpPr>
          <p:cNvPr id="458" name="Google Shape;458;p32"/>
          <p:cNvSpPr txBox="1"/>
          <p:nvPr/>
        </p:nvSpPr>
        <p:spPr>
          <a:xfrm>
            <a:off x="1337200" y="4138260"/>
            <a:ext cx="1554600" cy="409049"/>
          </a:xfrm>
          <a:prstGeom prst="rect">
            <a:avLst/>
          </a:prstGeom>
          <a:noFill/>
          <a:ln>
            <a:noFill/>
          </a:ln>
        </p:spPr>
        <p:txBody>
          <a:bodyPr spcFirstLastPara="1" wrap="square" lIns="91425" tIns="45700" rIns="91425" bIns="45700" anchor="t" anchorCtr="0">
            <a:noAutofit/>
          </a:bodyPr>
          <a:lstStyle/>
          <a:p>
            <a:pPr>
              <a:lnSpc>
                <a:spcPct val="90000"/>
              </a:lnSpc>
              <a:buClr>
                <a:srgbClr val="D44106"/>
              </a:buClr>
              <a:buSzPts val="560"/>
            </a:pPr>
            <a:r>
              <a:rPr lang="en" sz="700" dirty="0">
                <a:solidFill>
                  <a:schemeClr val="accent5"/>
                </a:solidFill>
                <a:latin typeface="+mj-lt"/>
                <a:ea typeface="Libre Franklin"/>
                <a:cs typeface="Libre Franklin"/>
                <a:sym typeface="Libre Franklin"/>
              </a:rPr>
              <a:t>SN_DOMESTICR: Domestic Financing </a:t>
            </a:r>
            <a:endParaRPr sz="700" dirty="0">
              <a:solidFill>
                <a:schemeClr val="accent5"/>
              </a:solidFill>
              <a:latin typeface="+mj-lt"/>
              <a:ea typeface="Arial"/>
              <a:cs typeface="Arial"/>
              <a:sym typeface="Arial"/>
            </a:endParaRPr>
          </a:p>
        </p:txBody>
      </p:sp>
      <p:sp>
        <p:nvSpPr>
          <p:cNvPr id="459" name="Google Shape;459;p32"/>
          <p:cNvSpPr txBox="1"/>
          <p:nvPr/>
        </p:nvSpPr>
        <p:spPr>
          <a:xfrm>
            <a:off x="3106119" y="4083811"/>
            <a:ext cx="1860669" cy="596529"/>
          </a:xfrm>
          <a:prstGeom prst="rect">
            <a:avLst/>
          </a:prstGeom>
          <a:noFill/>
          <a:ln>
            <a:noFill/>
          </a:ln>
        </p:spPr>
        <p:txBody>
          <a:bodyPr spcFirstLastPara="1" wrap="square" lIns="91425" tIns="45700" rIns="91425" bIns="45700" anchor="t" anchorCtr="0">
            <a:noAutofit/>
          </a:bodyPr>
          <a:lstStyle/>
          <a:p>
            <a:pPr>
              <a:buClr>
                <a:srgbClr val="D44106"/>
              </a:buClr>
              <a:buSzPts val="560"/>
            </a:pPr>
            <a:r>
              <a:rPr lang="en" sz="700" dirty="0">
                <a:solidFill>
                  <a:schemeClr val="accent6">
                    <a:lumMod val="75000"/>
                  </a:schemeClr>
                </a:solidFill>
                <a:latin typeface="+mj-lt"/>
                <a:ea typeface="Libre Franklin"/>
                <a:cs typeface="Libre Franklin"/>
                <a:sym typeface="Libre Franklin"/>
              </a:rPr>
              <a:t>SN_TB_INSUR: Existence of national or social health insurance system whose benefit package includes TB clinical services </a:t>
            </a:r>
            <a:endParaRPr sz="700" dirty="0">
              <a:solidFill>
                <a:schemeClr val="accent6">
                  <a:lumMod val="75000"/>
                </a:schemeClr>
              </a:solidFill>
              <a:latin typeface="+mj-lt"/>
              <a:ea typeface="Arial"/>
              <a:cs typeface="Arial"/>
              <a:sym typeface="Arial"/>
            </a:endParaRPr>
          </a:p>
        </p:txBody>
      </p:sp>
      <p:sp>
        <p:nvSpPr>
          <p:cNvPr id="460" name="Google Shape;460;p32"/>
          <p:cNvSpPr txBox="1"/>
          <p:nvPr/>
        </p:nvSpPr>
        <p:spPr>
          <a:xfrm>
            <a:off x="7002701" y="1924759"/>
            <a:ext cx="1731900" cy="908400"/>
          </a:xfrm>
          <a:prstGeom prst="rect">
            <a:avLst/>
          </a:prstGeom>
          <a:noFill/>
          <a:ln>
            <a:noFill/>
          </a:ln>
        </p:spPr>
        <p:txBody>
          <a:bodyPr spcFirstLastPara="1" wrap="square" lIns="91425" tIns="45700" rIns="91425" bIns="45700" anchor="t" anchorCtr="0">
            <a:noAutofit/>
          </a:bodyPr>
          <a:lstStyle/>
          <a:p>
            <a:pPr>
              <a:buClr>
                <a:srgbClr val="008C84"/>
              </a:buClr>
              <a:buSzPct val="100000"/>
            </a:pPr>
            <a:r>
              <a:rPr lang="en-US" sz="700" dirty="0">
                <a:solidFill>
                  <a:schemeClr val="tx2"/>
                </a:solidFill>
                <a:latin typeface="+mj-lt"/>
                <a:ea typeface="Libre Franklin"/>
                <a:cs typeface="Libre Franklin"/>
                <a:sym typeface="Libre Franklin"/>
              </a:rPr>
              <a:t>TX_DS_SUPPORT: Percent of people on DS-TB treatment who received treatment support</a:t>
            </a:r>
            <a:endParaRPr lang="en-US" sz="700" dirty="0">
              <a:solidFill>
                <a:schemeClr val="tx2"/>
              </a:solidFill>
              <a:latin typeface="+mj-lt"/>
              <a:sym typeface="Arial"/>
            </a:endParaRPr>
          </a:p>
          <a:p>
            <a:pPr>
              <a:spcBef>
                <a:spcPts val="200"/>
              </a:spcBef>
              <a:buClr>
                <a:srgbClr val="008C84"/>
              </a:buClr>
              <a:buSzPct val="100000"/>
            </a:pPr>
            <a:r>
              <a:rPr lang="en-US" sz="700" dirty="0">
                <a:solidFill>
                  <a:schemeClr val="tx2"/>
                </a:solidFill>
                <a:latin typeface="+mj-lt"/>
                <a:ea typeface="Libre Franklin"/>
                <a:cs typeface="Libre Franklin"/>
                <a:sym typeface="Libre Franklin"/>
              </a:rPr>
              <a:t>TX_DR_SUPPORT: Percent of people on DR-TB treatment who received treatment support</a:t>
            </a:r>
          </a:p>
          <a:p>
            <a:pPr>
              <a:spcBef>
                <a:spcPts val="450"/>
              </a:spcBef>
              <a:buClr>
                <a:srgbClr val="002F3C"/>
              </a:buClr>
              <a:buSzPts val="700"/>
            </a:pPr>
            <a:r>
              <a:rPr lang="en-US" sz="700" i="1" dirty="0">
                <a:solidFill>
                  <a:schemeClr val="tx2"/>
                </a:solidFill>
                <a:latin typeface="+mj-lt"/>
                <a:ea typeface="Libre Franklin"/>
                <a:cs typeface="Libre Franklin"/>
                <a:sym typeface="Libre Franklin"/>
              </a:rPr>
              <a:t>(more indicators than listed here)</a:t>
            </a:r>
            <a:endParaRPr lang="en-US" sz="700" b="1" dirty="0">
              <a:solidFill>
                <a:schemeClr val="tx2"/>
              </a:solidFill>
              <a:latin typeface="+mj-lt"/>
              <a:ea typeface="Libre Franklin"/>
              <a:cs typeface="Libre Franklin"/>
              <a:sym typeface="Libre Franklin"/>
            </a:endParaRPr>
          </a:p>
        </p:txBody>
      </p:sp>
      <p:sp>
        <p:nvSpPr>
          <p:cNvPr id="461" name="Google Shape;461;p32"/>
          <p:cNvSpPr txBox="1"/>
          <p:nvPr/>
        </p:nvSpPr>
        <p:spPr>
          <a:xfrm>
            <a:off x="7002701" y="3966503"/>
            <a:ext cx="1731900" cy="963900"/>
          </a:xfrm>
          <a:prstGeom prst="rect">
            <a:avLst/>
          </a:prstGeom>
          <a:noFill/>
          <a:ln>
            <a:noFill/>
          </a:ln>
        </p:spPr>
        <p:txBody>
          <a:bodyPr spcFirstLastPara="1" wrap="square" lIns="91425" tIns="45700" rIns="91425" bIns="45700" anchor="t" anchorCtr="0">
            <a:noAutofit/>
          </a:bodyPr>
          <a:lstStyle/>
          <a:p>
            <a:pPr>
              <a:buClr>
                <a:srgbClr val="D44106"/>
              </a:buClr>
              <a:buSzPts val="630"/>
            </a:pPr>
            <a:r>
              <a:rPr lang="en" sz="700" dirty="0">
                <a:solidFill>
                  <a:schemeClr val="tx2"/>
                </a:solidFill>
                <a:latin typeface="+mj-lt"/>
                <a:ea typeface="Libre Franklin"/>
                <a:cs typeface="Libre Franklin"/>
                <a:sym typeface="Libre Franklin"/>
              </a:rPr>
              <a:t>STKOUT_FLD: Stockout of any first-line TB treatment drugs </a:t>
            </a:r>
            <a:endParaRPr sz="700" dirty="0">
              <a:solidFill>
                <a:schemeClr val="tx2"/>
              </a:solidFill>
              <a:latin typeface="+mj-lt"/>
              <a:ea typeface="Arial"/>
              <a:cs typeface="Arial"/>
              <a:sym typeface="Arial"/>
            </a:endParaRPr>
          </a:p>
          <a:p>
            <a:pPr>
              <a:spcBef>
                <a:spcPts val="300"/>
              </a:spcBef>
              <a:buClr>
                <a:srgbClr val="D44106"/>
              </a:buClr>
              <a:buSzPts val="630"/>
            </a:pPr>
            <a:r>
              <a:rPr lang="en" sz="700" dirty="0">
                <a:solidFill>
                  <a:schemeClr val="tx2"/>
                </a:solidFill>
                <a:latin typeface="+mj-lt"/>
                <a:ea typeface="Libre Franklin"/>
                <a:cs typeface="Libre Franklin"/>
                <a:sym typeface="Libre Franklin"/>
              </a:rPr>
              <a:t>STKOUT_SLD: Stockout of any second-line TB treatment drugs </a:t>
            </a:r>
            <a:endParaRPr sz="700" dirty="0">
              <a:solidFill>
                <a:schemeClr val="tx2"/>
              </a:solidFill>
              <a:latin typeface="+mj-lt"/>
              <a:ea typeface="Arial"/>
              <a:cs typeface="Arial"/>
              <a:sym typeface="Arial"/>
            </a:endParaRPr>
          </a:p>
          <a:p>
            <a:pPr>
              <a:spcBef>
                <a:spcPts val="300"/>
              </a:spcBef>
              <a:buClr>
                <a:srgbClr val="D44106"/>
              </a:buClr>
              <a:buSzPts val="630"/>
            </a:pPr>
            <a:r>
              <a:rPr lang="en" sz="700" dirty="0">
                <a:solidFill>
                  <a:schemeClr val="tx2"/>
                </a:solidFill>
                <a:latin typeface="+mj-lt"/>
                <a:ea typeface="Libre Franklin"/>
                <a:cs typeface="Libre Franklin"/>
                <a:sym typeface="Libre Franklin"/>
              </a:rPr>
              <a:t>STKOUT_WRD: Stockout of TB rapid molecular test and related commondities </a:t>
            </a:r>
            <a:endParaRPr sz="700" dirty="0">
              <a:solidFill>
                <a:schemeClr val="tx2"/>
              </a:solidFill>
              <a:latin typeface="+mj-lt"/>
              <a:ea typeface="Arial"/>
              <a:cs typeface="Arial"/>
              <a:sym typeface="Arial"/>
            </a:endParaRPr>
          </a:p>
          <a:p>
            <a:pPr>
              <a:spcBef>
                <a:spcPts val="300"/>
              </a:spcBef>
              <a:buClr>
                <a:srgbClr val="D44106"/>
              </a:buClr>
              <a:buSzPts val="630"/>
            </a:pPr>
            <a:r>
              <a:rPr lang="en" sz="700" i="1" dirty="0">
                <a:solidFill>
                  <a:schemeClr val="tx2"/>
                </a:solidFill>
                <a:latin typeface="+mj-lt"/>
                <a:ea typeface="Libre Franklin"/>
                <a:cs typeface="Libre Franklin"/>
                <a:sym typeface="Libre Franklin"/>
              </a:rPr>
              <a:t>(more indicators than listed here)</a:t>
            </a:r>
            <a:endParaRPr sz="700" dirty="0">
              <a:solidFill>
                <a:schemeClr val="tx2"/>
              </a:solidFill>
              <a:latin typeface="+mj-lt"/>
              <a:ea typeface="Arial"/>
              <a:cs typeface="Arial"/>
              <a:sym typeface="Arial"/>
            </a:endParaRPr>
          </a:p>
        </p:txBody>
      </p:sp>
      <p:sp>
        <p:nvSpPr>
          <p:cNvPr id="462" name="Google Shape;462;p32"/>
          <p:cNvSpPr txBox="1"/>
          <p:nvPr/>
        </p:nvSpPr>
        <p:spPr>
          <a:xfrm>
            <a:off x="7002701" y="2964983"/>
            <a:ext cx="1731900" cy="930000"/>
          </a:xfrm>
          <a:prstGeom prst="rect">
            <a:avLst/>
          </a:prstGeom>
          <a:noFill/>
          <a:ln>
            <a:noFill/>
          </a:ln>
        </p:spPr>
        <p:txBody>
          <a:bodyPr spcFirstLastPara="1" wrap="square" lIns="91425" tIns="45700" rIns="91425" bIns="45700" anchor="t" anchorCtr="0">
            <a:noAutofit/>
          </a:bodyPr>
          <a:lstStyle/>
          <a:p>
            <a:pPr>
              <a:buClr>
                <a:srgbClr val="0E256A"/>
              </a:buClr>
              <a:buSzPts val="630"/>
            </a:pPr>
            <a:r>
              <a:rPr lang="en" sz="700" dirty="0">
                <a:solidFill>
                  <a:schemeClr val="tx2"/>
                </a:solidFill>
                <a:latin typeface="+mj-lt"/>
                <a:ea typeface="Libre Franklin"/>
                <a:cs typeface="Libre Franklin"/>
                <a:sym typeface="Libre Franklin"/>
              </a:rPr>
              <a:t>HCW_SCRN: Percent of HCWs screened for TB </a:t>
            </a:r>
            <a:endParaRPr sz="700" dirty="0">
              <a:solidFill>
                <a:schemeClr val="tx2"/>
              </a:solidFill>
              <a:latin typeface="+mj-lt"/>
              <a:ea typeface="Arial"/>
              <a:cs typeface="Arial"/>
              <a:sym typeface="Arial"/>
            </a:endParaRPr>
          </a:p>
          <a:p>
            <a:pPr>
              <a:spcBef>
                <a:spcPts val="200"/>
              </a:spcBef>
              <a:buClr>
                <a:srgbClr val="0E256A"/>
              </a:buClr>
              <a:buSzPts val="630"/>
            </a:pPr>
            <a:r>
              <a:rPr lang="en" sz="700" dirty="0">
                <a:solidFill>
                  <a:schemeClr val="tx2"/>
                </a:solidFill>
                <a:latin typeface="+mj-lt"/>
                <a:ea typeface="Libre Franklin"/>
                <a:cs typeface="Libre Franklin"/>
                <a:sym typeface="Libre Franklin"/>
              </a:rPr>
              <a:t>HCW_TBI_POS: Percent of HCWs diagnosed with TBI </a:t>
            </a:r>
            <a:endParaRPr sz="700" dirty="0">
              <a:solidFill>
                <a:schemeClr val="tx2"/>
              </a:solidFill>
              <a:latin typeface="+mj-lt"/>
              <a:ea typeface="Arial"/>
              <a:cs typeface="Arial"/>
              <a:sym typeface="Arial"/>
            </a:endParaRPr>
          </a:p>
          <a:p>
            <a:pPr>
              <a:spcBef>
                <a:spcPts val="200"/>
              </a:spcBef>
              <a:buClr>
                <a:srgbClr val="0E256A"/>
              </a:buClr>
              <a:buSzPts val="630"/>
            </a:pPr>
            <a:r>
              <a:rPr lang="en" sz="700" dirty="0">
                <a:solidFill>
                  <a:schemeClr val="tx2"/>
                </a:solidFill>
                <a:latin typeface="+mj-lt"/>
                <a:ea typeface="Libre Franklin"/>
                <a:cs typeface="Libre Franklin"/>
                <a:sym typeface="Libre Franklin"/>
              </a:rPr>
              <a:t>TPT_ADR: Number of people with adverse reations to TPT</a:t>
            </a:r>
            <a:endParaRPr sz="700" dirty="0">
              <a:solidFill>
                <a:schemeClr val="tx2"/>
              </a:solidFill>
              <a:latin typeface="+mj-lt"/>
              <a:ea typeface="Arial"/>
              <a:cs typeface="Arial"/>
              <a:sym typeface="Arial"/>
            </a:endParaRPr>
          </a:p>
          <a:p>
            <a:pPr>
              <a:spcBef>
                <a:spcPts val="200"/>
              </a:spcBef>
              <a:buClr>
                <a:srgbClr val="0E256A"/>
              </a:buClr>
              <a:buSzPts val="630"/>
            </a:pPr>
            <a:r>
              <a:rPr lang="en" sz="700" i="1" dirty="0">
                <a:solidFill>
                  <a:schemeClr val="tx2"/>
                </a:solidFill>
                <a:latin typeface="+mj-lt"/>
                <a:ea typeface="Libre Franklin"/>
                <a:cs typeface="Libre Franklin"/>
                <a:sym typeface="Libre Franklin"/>
              </a:rPr>
              <a:t>(more indicators than listed here)</a:t>
            </a:r>
            <a:endParaRPr sz="700" dirty="0">
              <a:solidFill>
                <a:schemeClr val="tx2"/>
              </a:solidFill>
              <a:latin typeface="+mj-lt"/>
              <a:ea typeface="Arial"/>
              <a:cs typeface="Arial"/>
              <a:sym typeface="Arial"/>
            </a:endParaRPr>
          </a:p>
        </p:txBody>
      </p:sp>
      <p:sp>
        <p:nvSpPr>
          <p:cNvPr id="463" name="Google Shape;463;p32"/>
          <p:cNvSpPr txBox="1"/>
          <p:nvPr/>
        </p:nvSpPr>
        <p:spPr>
          <a:xfrm>
            <a:off x="119627" y="167340"/>
            <a:ext cx="1084200" cy="323100"/>
          </a:xfrm>
          <a:prstGeom prst="rect">
            <a:avLst/>
          </a:prstGeom>
          <a:noFill/>
          <a:ln>
            <a:noFill/>
          </a:ln>
        </p:spPr>
        <p:txBody>
          <a:bodyPr spcFirstLastPara="1" wrap="square" lIns="91425" tIns="45700" rIns="91425" bIns="45700" anchor="t" anchorCtr="0">
            <a:spAutoFit/>
          </a:bodyPr>
          <a:lstStyle/>
          <a:p>
            <a:pPr algn="ctr">
              <a:buClr>
                <a:srgbClr val="636F74"/>
              </a:buClr>
              <a:buSzPts val="750"/>
            </a:pPr>
            <a:r>
              <a:rPr lang="en" sz="750" b="1" dirty="0">
                <a:solidFill>
                  <a:srgbClr val="636F74"/>
                </a:solidFill>
                <a:latin typeface="+mj-lt"/>
                <a:ea typeface="Libre Franklin Black"/>
                <a:cs typeface="Libre Franklin Black"/>
                <a:sym typeface="Libre Franklin Black"/>
              </a:rPr>
              <a:t>OBJECTIVES</a:t>
            </a:r>
            <a:endParaRPr sz="1400" b="1" dirty="0">
              <a:solidFill>
                <a:srgbClr val="000000"/>
              </a:solidFill>
              <a:latin typeface="+mj-lt"/>
              <a:ea typeface="Arial"/>
              <a:cs typeface="Arial"/>
              <a:sym typeface="Arial"/>
            </a:endParaRPr>
          </a:p>
          <a:p>
            <a:pPr algn="ctr">
              <a:buClr>
                <a:srgbClr val="636F74"/>
              </a:buClr>
              <a:buSzPts val="750"/>
            </a:pPr>
            <a:r>
              <a:rPr lang="en" sz="750" b="1" dirty="0">
                <a:solidFill>
                  <a:srgbClr val="636F74"/>
                </a:solidFill>
                <a:latin typeface="+mj-lt"/>
                <a:ea typeface="Libre Franklin Black"/>
                <a:cs typeface="Libre Franklin Black"/>
                <a:sym typeface="Libre Franklin Black"/>
              </a:rPr>
              <a:t>&amp; TARGETS</a:t>
            </a:r>
            <a:endParaRPr sz="1400" b="1" dirty="0">
              <a:solidFill>
                <a:srgbClr val="000000"/>
              </a:solidFill>
              <a:latin typeface="+mj-lt"/>
              <a:ea typeface="Arial"/>
              <a:cs typeface="Arial"/>
              <a:sym typeface="Arial"/>
            </a:endParaRPr>
          </a:p>
        </p:txBody>
      </p:sp>
      <p:grpSp>
        <p:nvGrpSpPr>
          <p:cNvPr id="464" name="Google Shape;464;p32">
            <a:extLst>
              <a:ext uri="{C183D7F6-B498-43B3-948B-1728B52AA6E4}">
                <adec:decorative xmlns:adec="http://schemas.microsoft.com/office/drawing/2017/decorative" val="1"/>
              </a:ext>
            </a:extLst>
          </p:cNvPr>
          <p:cNvGrpSpPr/>
          <p:nvPr/>
        </p:nvGrpSpPr>
        <p:grpSpPr>
          <a:xfrm>
            <a:off x="1162209" y="1839375"/>
            <a:ext cx="7744696" cy="70457"/>
            <a:chOff x="1652063" y="2805200"/>
            <a:chExt cx="7191665" cy="94700"/>
          </a:xfrm>
        </p:grpSpPr>
        <p:sp>
          <p:nvSpPr>
            <p:cNvPr id="465" name="Google Shape;465;p32"/>
            <p:cNvSpPr/>
            <p:nvPr/>
          </p:nvSpPr>
          <p:spPr>
            <a:xfrm rot="10800000" flipH="1">
              <a:off x="1745728" y="2805200"/>
              <a:ext cx="70980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a:solidFill>
                  <a:srgbClr val="FFFFFF"/>
                </a:solidFill>
                <a:latin typeface="Gill Sans"/>
                <a:ea typeface="Gill Sans"/>
                <a:cs typeface="Gill Sans"/>
                <a:sym typeface="Gill Sans"/>
              </a:endParaRPr>
            </a:p>
          </p:txBody>
        </p:sp>
        <p:sp>
          <p:nvSpPr>
            <p:cNvPr id="466" name="Google Shape;466;p32"/>
            <p:cNvSpPr/>
            <p:nvPr/>
          </p:nvSpPr>
          <p:spPr>
            <a:xfrm rot="10800000" flipH="1">
              <a:off x="4931216" y="2808400"/>
              <a:ext cx="21945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a:solidFill>
                  <a:srgbClr val="FFFFFF"/>
                </a:solidFill>
                <a:latin typeface="Gill Sans"/>
                <a:ea typeface="Gill Sans"/>
                <a:cs typeface="Gill Sans"/>
                <a:sym typeface="Gill Sans"/>
              </a:endParaRPr>
            </a:p>
          </p:txBody>
        </p:sp>
        <p:sp>
          <p:nvSpPr>
            <p:cNvPr id="467" name="Google Shape;467;p32"/>
            <p:cNvSpPr/>
            <p:nvPr/>
          </p:nvSpPr>
          <p:spPr>
            <a:xfrm rot="10800000" flipH="1">
              <a:off x="3355400" y="2808400"/>
              <a:ext cx="19530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a:solidFill>
                  <a:srgbClr val="FFFFFF"/>
                </a:solidFill>
                <a:latin typeface="Gill Sans"/>
                <a:ea typeface="Gill Sans"/>
                <a:cs typeface="Gill Sans"/>
                <a:sym typeface="Gill Sans"/>
              </a:endParaRPr>
            </a:p>
          </p:txBody>
        </p:sp>
        <p:sp>
          <p:nvSpPr>
            <p:cNvPr id="468" name="Google Shape;468;p32"/>
            <p:cNvSpPr/>
            <p:nvPr/>
          </p:nvSpPr>
          <p:spPr>
            <a:xfrm rot="10800000" flipH="1">
              <a:off x="1652063" y="2805200"/>
              <a:ext cx="18288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a:solidFill>
                  <a:srgbClr val="FFFFFF"/>
                </a:solidFill>
                <a:latin typeface="Gill Sans"/>
                <a:ea typeface="Gill Sans"/>
                <a:cs typeface="Gill Sans"/>
                <a:sym typeface="Gill Sans"/>
              </a:endParaRPr>
            </a:p>
          </p:txBody>
        </p:sp>
      </p:grpSp>
      <p:sp>
        <p:nvSpPr>
          <p:cNvPr id="469" name="Google Shape;469;p32"/>
          <p:cNvSpPr txBox="1"/>
          <p:nvPr/>
        </p:nvSpPr>
        <p:spPr>
          <a:xfrm>
            <a:off x="1485382" y="100605"/>
            <a:ext cx="1364100" cy="215400"/>
          </a:xfrm>
          <a:prstGeom prst="rect">
            <a:avLst/>
          </a:prstGeom>
          <a:solidFill>
            <a:srgbClr val="E6E8EA"/>
          </a:solidFill>
          <a:ln>
            <a:noFill/>
          </a:ln>
        </p:spPr>
        <p:txBody>
          <a:bodyPr spcFirstLastPara="1" wrap="square" lIns="91425" tIns="45700" rIns="91425" bIns="45700" anchor="t" anchorCtr="0">
            <a:spAutoFit/>
          </a:bodyPr>
          <a:lstStyle/>
          <a:p>
            <a:pPr algn="ctr">
              <a:buClr>
                <a:srgbClr val="0E256A"/>
              </a:buClr>
              <a:buSzPts val="800"/>
            </a:pPr>
            <a:r>
              <a:rPr lang="en" sz="800" b="1" dirty="0">
                <a:solidFill>
                  <a:srgbClr val="0E256A"/>
                </a:solidFill>
                <a:latin typeface="+mj-lt"/>
                <a:ea typeface="Libre Franklin Medium"/>
                <a:cs typeface="Libre Franklin Medium"/>
                <a:sym typeface="Libre Franklin Medium"/>
              </a:rPr>
              <a:t>PPR/ACCELERATOR</a:t>
            </a:r>
            <a:endParaRPr sz="1400" dirty="0">
              <a:solidFill>
                <a:srgbClr val="000000"/>
              </a:solidFill>
              <a:latin typeface="+mj-lt"/>
              <a:ea typeface="Arial"/>
              <a:cs typeface="Arial"/>
              <a:sym typeface="Arial"/>
            </a:endParaRPr>
          </a:p>
        </p:txBody>
      </p:sp>
      <p:sp>
        <p:nvSpPr>
          <p:cNvPr id="470" name="Google Shape;470;p32"/>
          <p:cNvSpPr txBox="1">
            <a:spLocks noGrp="1" noRot="1" noMove="1" noResize="1" noEditPoints="1" noAdjustHandles="1" noChangeArrowheads="1" noChangeShapeType="1"/>
          </p:cNvSpPr>
          <p:nvPr>
            <p:ph type="title" idx="4294967295"/>
          </p:nvPr>
        </p:nvSpPr>
        <p:spPr>
          <a:xfrm>
            <a:off x="3082449" y="100605"/>
            <a:ext cx="1898820" cy="215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
                <a:srgbClr val="0E256A"/>
              </a:buClr>
              <a:buSzPts val="800"/>
              <a:buFontTx/>
              <a:buNone/>
              <a:tabLst/>
              <a:defRPr/>
            </a:pPr>
            <a:r>
              <a:rPr kumimoji="0" lang="en-US" sz="800" b="1" i="0" u="none" strike="noStrike" kern="1200" cap="none" spc="0" normalizeH="0" baseline="0" noProof="0" dirty="0">
                <a:ln>
                  <a:noFill/>
                </a:ln>
                <a:solidFill>
                  <a:srgbClr val="0E256A"/>
                </a:solidFill>
                <a:effectLst/>
                <a:uLnTx/>
                <a:uFillTx/>
                <a:latin typeface="+mj-lt"/>
                <a:ea typeface="Libre Franklin Medium"/>
                <a:cs typeface="Libre Franklin Medium"/>
                <a:sym typeface="Libre Franklin Medium"/>
              </a:rPr>
              <a:t>ACCELERATOR</a:t>
            </a:r>
            <a:endParaRPr kumimoji="0" lang="en-US" sz="1400" b="0" i="0" u="none" strike="noStrike" kern="1200" cap="none" spc="0" normalizeH="0" baseline="0" noProof="0" dirty="0">
              <a:ln>
                <a:noFill/>
              </a:ln>
              <a:solidFill>
                <a:srgbClr val="000000"/>
              </a:solidFill>
              <a:effectLst/>
              <a:uLnTx/>
              <a:uFillTx/>
              <a:latin typeface="+mj-lt"/>
              <a:ea typeface="Arial"/>
              <a:cs typeface="Arial"/>
              <a:sym typeface="Arial"/>
            </a:endParaRPr>
          </a:p>
        </p:txBody>
      </p:sp>
      <p:sp>
        <p:nvSpPr>
          <p:cNvPr id="471" name="Google Shape;471;p32"/>
          <p:cNvSpPr txBox="1"/>
          <p:nvPr/>
        </p:nvSpPr>
        <p:spPr>
          <a:xfrm>
            <a:off x="5182942" y="100605"/>
            <a:ext cx="3584100" cy="215400"/>
          </a:xfrm>
          <a:prstGeom prst="rect">
            <a:avLst/>
          </a:prstGeom>
          <a:solidFill>
            <a:srgbClr val="E6E8EA"/>
          </a:solidFill>
          <a:ln>
            <a:noFill/>
          </a:ln>
        </p:spPr>
        <p:txBody>
          <a:bodyPr spcFirstLastPara="1" wrap="square" lIns="91425" tIns="45700" rIns="91425" bIns="45700" anchor="t" anchorCtr="0">
            <a:spAutoFit/>
          </a:bodyPr>
          <a:lstStyle/>
          <a:p>
            <a:pPr algn="ctr">
              <a:buClr>
                <a:srgbClr val="0E256A"/>
              </a:buClr>
              <a:buSzPts val="800"/>
            </a:pPr>
            <a:r>
              <a:rPr lang="en" sz="800" b="1" dirty="0">
                <a:solidFill>
                  <a:srgbClr val="0E256A"/>
                </a:solidFill>
                <a:latin typeface="+mj-lt"/>
                <a:ea typeface="Libre Franklin Medium"/>
                <a:cs typeface="Libre Franklin Medium"/>
                <a:sym typeface="Libre Franklin Medium"/>
              </a:rPr>
              <a:t>MISSION REPORTING</a:t>
            </a:r>
            <a:endParaRPr sz="1400" dirty="0">
              <a:solidFill>
                <a:srgbClr val="000000"/>
              </a:solidFill>
              <a:latin typeface="+mj-lt"/>
              <a:ea typeface="Arial"/>
              <a:cs typeface="Arial"/>
              <a:sym typeface="Arial"/>
            </a:endParaRPr>
          </a:p>
        </p:txBody>
      </p:sp>
      <p:cxnSp>
        <p:nvCxnSpPr>
          <p:cNvPr id="474" name="Google Shape;474;p32">
            <a:extLst>
              <a:ext uri="{C183D7F6-B498-43B3-948B-1728B52AA6E4}">
                <adec:decorative xmlns:adec="http://schemas.microsoft.com/office/drawing/2017/decorative" val="1"/>
              </a:ext>
            </a:extLst>
          </p:cNvPr>
          <p:cNvCxnSpPr/>
          <p:nvPr/>
        </p:nvCxnSpPr>
        <p:spPr>
          <a:xfrm>
            <a:off x="5945" y="619144"/>
            <a:ext cx="9121200" cy="0"/>
          </a:xfrm>
          <a:prstGeom prst="straightConnector1">
            <a:avLst/>
          </a:prstGeom>
          <a:noFill/>
          <a:ln w="9525" cap="flat" cmpd="sng">
            <a:solidFill>
              <a:schemeClr val="dk2"/>
            </a:solidFill>
            <a:prstDash val="solid"/>
            <a:round/>
            <a:headEnd type="none" w="sm" len="sm"/>
            <a:tailEnd type="none" w="sm" len="sm"/>
          </a:ln>
        </p:spPr>
      </p:cxnSp>
      <p:cxnSp>
        <p:nvCxnSpPr>
          <p:cNvPr id="475" name="Google Shape;475;p32">
            <a:extLst>
              <a:ext uri="{C183D7F6-B498-43B3-948B-1728B52AA6E4}">
                <adec:decorative xmlns:adec="http://schemas.microsoft.com/office/drawing/2017/decorative" val="1"/>
              </a:ext>
            </a:extLst>
          </p:cNvPr>
          <p:cNvCxnSpPr>
            <a:cxnSpLocks/>
          </p:cNvCxnSpPr>
          <p:nvPr/>
        </p:nvCxnSpPr>
        <p:spPr>
          <a:xfrm>
            <a:off x="5961" y="603086"/>
            <a:ext cx="9121200" cy="0"/>
          </a:xfrm>
          <a:prstGeom prst="straightConnector1">
            <a:avLst/>
          </a:prstGeom>
          <a:noFill/>
          <a:ln w="9525" cap="flat" cmpd="sng">
            <a:solidFill>
              <a:schemeClr val="dk2"/>
            </a:solidFill>
            <a:prstDash val="solid"/>
            <a:round/>
            <a:headEnd type="none" w="sm" len="sm"/>
            <a:tailEnd type="none" w="sm" len="sm"/>
          </a:ln>
        </p:spPr>
      </p:cxnSp>
      <p:sp>
        <p:nvSpPr>
          <p:cNvPr id="479" name="Google Shape;479;p32"/>
          <p:cNvSpPr/>
          <p:nvPr/>
        </p:nvSpPr>
        <p:spPr>
          <a:xfrm>
            <a:off x="2818" y="1686193"/>
            <a:ext cx="1371600" cy="272100"/>
          </a:xfrm>
          <a:prstGeom prst="homePlate">
            <a:avLst>
              <a:gd name="adj" fmla="val 26719"/>
            </a:avLst>
          </a:prstGeom>
          <a:solidFill>
            <a:schemeClr val="accent3">
              <a:lumMod val="75000"/>
            </a:schemeClr>
          </a:solidFill>
          <a:ln w="25400" cap="flat" cmpd="sng">
            <a:solidFill>
              <a:schemeClr val="accent3">
                <a:lumMod val="75000"/>
              </a:schemeClr>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675"/>
            </a:pPr>
            <a:r>
              <a:rPr lang="en" sz="800" dirty="0">
                <a:solidFill>
                  <a:schemeClr val="bg1"/>
                </a:solidFill>
                <a:latin typeface="+mj-lt"/>
                <a:ea typeface="Gill Sans"/>
                <a:cs typeface="Gill Sans"/>
                <a:sym typeface="Gill Sans"/>
              </a:rPr>
              <a:t>90% diagnosed and on treatment</a:t>
            </a:r>
            <a:endParaRPr sz="800" dirty="0">
              <a:solidFill>
                <a:schemeClr val="bg1"/>
              </a:solidFill>
              <a:latin typeface="+mj-lt"/>
              <a:ea typeface="Arial"/>
              <a:cs typeface="Arial"/>
              <a:sym typeface="Arial"/>
            </a:endParaRPr>
          </a:p>
        </p:txBody>
      </p:sp>
      <p:sp>
        <p:nvSpPr>
          <p:cNvPr id="481" name="Google Shape;481;p32"/>
          <p:cNvSpPr/>
          <p:nvPr/>
        </p:nvSpPr>
        <p:spPr>
          <a:xfrm>
            <a:off x="1930" y="2657512"/>
            <a:ext cx="1371600" cy="297750"/>
          </a:xfrm>
          <a:prstGeom prst="homePlate">
            <a:avLst>
              <a:gd name="adj" fmla="val 26819"/>
            </a:avLst>
          </a:prstGeom>
          <a:solidFill>
            <a:schemeClr val="accent3">
              <a:lumMod val="75000"/>
            </a:schemeClr>
          </a:solidFill>
          <a:ln w="9525" cap="flat" cmpd="sng">
            <a:solidFill>
              <a:schemeClr val="accent3">
                <a:lumMod val="75000"/>
              </a:schemeClr>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675"/>
            </a:pPr>
            <a:r>
              <a:rPr lang="en" sz="800" dirty="0">
                <a:solidFill>
                  <a:srgbClr val="FFFFFF"/>
                </a:solidFill>
                <a:latin typeface="+mj-lt"/>
                <a:ea typeface="Gill Sans"/>
                <a:cs typeface="Gill Sans"/>
                <a:sym typeface="Gill Sans"/>
              </a:rPr>
              <a:t>90% DS and DR-TB treatment success rate </a:t>
            </a:r>
            <a:endParaRPr sz="1600" dirty="0">
              <a:solidFill>
                <a:srgbClr val="000000"/>
              </a:solidFill>
              <a:latin typeface="+mj-lt"/>
              <a:ea typeface="Arial"/>
              <a:cs typeface="Arial"/>
              <a:sym typeface="Arial"/>
            </a:endParaRPr>
          </a:p>
        </p:txBody>
      </p:sp>
      <p:sp>
        <p:nvSpPr>
          <p:cNvPr id="486" name="Google Shape;486;p32"/>
          <p:cNvSpPr/>
          <p:nvPr/>
        </p:nvSpPr>
        <p:spPr>
          <a:xfrm>
            <a:off x="547" y="3696190"/>
            <a:ext cx="1371600" cy="297600"/>
          </a:xfrm>
          <a:prstGeom prst="homePlate">
            <a:avLst>
              <a:gd name="adj" fmla="val 22553"/>
            </a:avLst>
          </a:prstGeom>
          <a:solidFill>
            <a:schemeClr val="accent3">
              <a:lumMod val="75000"/>
            </a:schemeClr>
          </a:solidFill>
          <a:ln w="9525" cap="flat" cmpd="sng">
            <a:solidFill>
              <a:schemeClr val="accent3">
                <a:lumMod val="75000"/>
              </a:schemeClr>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675"/>
            </a:pPr>
            <a:r>
              <a:rPr lang="en" sz="800" dirty="0">
                <a:solidFill>
                  <a:schemeClr val="bg1"/>
                </a:solidFill>
                <a:latin typeface="+mj-lt"/>
                <a:ea typeface="Gill Sans"/>
                <a:cs typeface="Gill Sans"/>
                <a:sym typeface="Gill Sans"/>
              </a:rPr>
              <a:t>30 million on TB preventive treatment</a:t>
            </a:r>
            <a:endParaRPr sz="1600" dirty="0">
              <a:solidFill>
                <a:schemeClr val="bg1"/>
              </a:solidFill>
              <a:latin typeface="+mj-lt"/>
              <a:ea typeface="Arial"/>
              <a:cs typeface="Arial"/>
              <a:sym typeface="Arial"/>
            </a:endParaRPr>
          </a:p>
        </p:txBody>
      </p:sp>
      <p:sp>
        <p:nvSpPr>
          <p:cNvPr id="491" name="Google Shape;491;p32"/>
          <p:cNvSpPr/>
          <p:nvPr/>
        </p:nvSpPr>
        <p:spPr>
          <a:xfrm>
            <a:off x="-2680" y="4741660"/>
            <a:ext cx="1371600" cy="297749"/>
          </a:xfrm>
          <a:prstGeom prst="homePlate">
            <a:avLst>
              <a:gd name="adj" fmla="val 23414"/>
            </a:avLst>
          </a:prstGeom>
          <a:solidFill>
            <a:schemeClr val="accent3">
              <a:lumMod val="75000"/>
            </a:schemeClr>
          </a:solidFill>
          <a:ln w="9525" cap="flat" cmpd="sng">
            <a:solidFill>
              <a:schemeClr val="accent3">
                <a:lumMod val="75000"/>
              </a:schemeClr>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675"/>
            </a:pPr>
            <a:r>
              <a:rPr lang="en" sz="800">
                <a:solidFill>
                  <a:schemeClr val="bg1"/>
                </a:solidFill>
                <a:latin typeface="+mj-lt"/>
                <a:ea typeface="Gill Sans"/>
                <a:cs typeface="Gill Sans"/>
                <a:sym typeface="Gill Sans"/>
              </a:rPr>
              <a:t>Global investments </a:t>
            </a:r>
            <a:br>
              <a:rPr lang="en" sz="800">
                <a:solidFill>
                  <a:schemeClr val="bg1"/>
                </a:solidFill>
                <a:latin typeface="+mj-lt"/>
                <a:ea typeface="Gill Sans"/>
                <a:cs typeface="Gill Sans"/>
                <a:sym typeface="Gill Sans"/>
              </a:rPr>
            </a:br>
            <a:r>
              <a:rPr lang="en" sz="800">
                <a:solidFill>
                  <a:schemeClr val="bg1"/>
                </a:solidFill>
                <a:latin typeface="+mj-lt"/>
                <a:ea typeface="Gill Sans"/>
                <a:cs typeface="Gill Sans"/>
                <a:sym typeface="Gill Sans"/>
              </a:rPr>
              <a:t>reach $22 billion by 2027</a:t>
            </a:r>
            <a:endParaRPr sz="1600">
              <a:solidFill>
                <a:schemeClr val="bg1"/>
              </a:solidFill>
              <a:latin typeface="+mj-lt"/>
              <a:ea typeface="Arial"/>
              <a:cs typeface="Arial"/>
              <a:sym typeface="Arial"/>
            </a:endParaRPr>
          </a:p>
        </p:txBody>
      </p:sp>
      <p:sp>
        <p:nvSpPr>
          <p:cNvPr id="497" name="Google Shape;497;p32"/>
          <p:cNvSpPr txBox="1"/>
          <p:nvPr/>
        </p:nvSpPr>
        <p:spPr>
          <a:xfrm>
            <a:off x="5074848" y="4041762"/>
            <a:ext cx="1820100" cy="828600"/>
          </a:xfrm>
          <a:prstGeom prst="rect">
            <a:avLst/>
          </a:prstGeom>
          <a:noFill/>
          <a:ln>
            <a:noFill/>
          </a:ln>
        </p:spPr>
        <p:txBody>
          <a:bodyPr spcFirstLastPara="1" wrap="square" lIns="91425" tIns="45700" rIns="91425" bIns="45700" anchor="t" anchorCtr="0">
            <a:noAutofit/>
          </a:bodyPr>
          <a:lstStyle/>
          <a:p>
            <a:pPr>
              <a:buClr>
                <a:srgbClr val="D44106"/>
              </a:buClr>
              <a:buSzPts val="560"/>
            </a:pPr>
            <a:r>
              <a:rPr lang="en" sz="700" dirty="0">
                <a:solidFill>
                  <a:schemeClr val="accent4"/>
                </a:solidFill>
                <a:latin typeface="+mj-lt"/>
                <a:ea typeface="Libre Franklin"/>
                <a:cs typeface="Libre Franklin"/>
                <a:sym typeface="Libre Franklin"/>
              </a:rPr>
              <a:t>SN_MQS: TB drugs meeting international minimum quality standards </a:t>
            </a:r>
            <a:endParaRPr sz="700" dirty="0">
              <a:solidFill>
                <a:schemeClr val="accent4"/>
              </a:solidFill>
              <a:latin typeface="+mj-lt"/>
              <a:ea typeface="Arial"/>
              <a:cs typeface="Arial"/>
              <a:sym typeface="Arial"/>
            </a:endParaRPr>
          </a:p>
          <a:p>
            <a:pPr>
              <a:spcBef>
                <a:spcPts val="300"/>
              </a:spcBef>
              <a:buClr>
                <a:srgbClr val="D44106"/>
              </a:buClr>
              <a:buSzPts val="560"/>
            </a:pPr>
            <a:r>
              <a:rPr lang="en" sz="700" dirty="0">
                <a:solidFill>
                  <a:schemeClr val="accent4"/>
                </a:solidFill>
                <a:latin typeface="+mj-lt"/>
                <a:ea typeface="Libre Franklin"/>
                <a:cs typeface="Libre Franklin"/>
                <a:sym typeface="Libre Franklin"/>
              </a:rPr>
              <a:t>SN_CQI: Continuous Quality Improvement (CQI) program in place</a:t>
            </a:r>
            <a:endParaRPr sz="700" dirty="0">
              <a:solidFill>
                <a:schemeClr val="accent4"/>
              </a:solidFill>
              <a:latin typeface="+mj-lt"/>
              <a:ea typeface="Arial"/>
              <a:cs typeface="Arial"/>
              <a:sym typeface="Arial"/>
            </a:endParaRPr>
          </a:p>
          <a:p>
            <a:pPr>
              <a:spcBef>
                <a:spcPts val="300"/>
              </a:spcBef>
              <a:buClr>
                <a:schemeClr val="dk1"/>
              </a:buClr>
              <a:buSzPts val="560"/>
            </a:pPr>
            <a:endParaRPr sz="700" dirty="0">
              <a:solidFill>
                <a:schemeClr val="accent4"/>
              </a:solidFill>
              <a:latin typeface="+mj-lt"/>
              <a:ea typeface="Libre Franklin"/>
              <a:cs typeface="Libre Franklin"/>
              <a:sym typeface="Libre Franklin"/>
            </a:endParaRPr>
          </a:p>
        </p:txBody>
      </p:sp>
      <p:pic>
        <p:nvPicPr>
          <p:cNvPr id="2" name="Google Shape;514;p33">
            <a:extLst>
              <a:ext uri="{FF2B5EF4-FFF2-40B4-BE49-F238E27FC236}">
                <a16:creationId xmlns:a16="http://schemas.microsoft.com/office/drawing/2014/main" id="{767C6E94-97BB-7BCF-5E0D-ECF731B1425A}"/>
              </a:ext>
              <a:ext uri="{C183D7F6-B498-43B3-948B-1728B52AA6E4}">
                <adec:decorative xmlns:adec="http://schemas.microsoft.com/office/drawing/2017/decorative" val="1"/>
              </a:ext>
            </a:extLst>
          </p:cNvPr>
          <p:cNvPicPr preferRelativeResize="0"/>
          <p:nvPr/>
        </p:nvPicPr>
        <p:blipFill rotWithShape="1">
          <a:blip r:embed="rId4">
            <a:alphaModFix/>
          </a:blip>
          <a:srcRect l="11089" t="9111" r="5777" b="9242"/>
          <a:stretch/>
        </p:blipFill>
        <p:spPr>
          <a:xfrm>
            <a:off x="527266" y="2389729"/>
            <a:ext cx="274320" cy="274320"/>
          </a:xfrm>
          <a:prstGeom prst="ellipse">
            <a:avLst/>
          </a:prstGeom>
          <a:noFill/>
          <a:ln w="12700" cap="flat" cmpd="sng">
            <a:solidFill>
              <a:schemeClr val="accent3">
                <a:lumMod val="75000"/>
              </a:schemeClr>
            </a:solidFill>
            <a:prstDash val="solid"/>
            <a:round/>
            <a:headEnd type="none" w="sm" len="sm"/>
            <a:tailEnd type="none" w="sm" len="sm"/>
          </a:ln>
        </p:spPr>
      </p:pic>
      <p:pic>
        <p:nvPicPr>
          <p:cNvPr id="3" name="Google Shape;515;p33">
            <a:extLst>
              <a:ext uri="{FF2B5EF4-FFF2-40B4-BE49-F238E27FC236}">
                <a16:creationId xmlns:a16="http://schemas.microsoft.com/office/drawing/2014/main" id="{16577358-F59B-E4C6-3CE5-572EEE3E37A4}"/>
              </a:ext>
              <a:ext uri="{C183D7F6-B498-43B3-948B-1728B52AA6E4}">
                <adec:decorative xmlns:adec="http://schemas.microsoft.com/office/drawing/2017/decorative" val="1"/>
              </a:ext>
            </a:extLst>
          </p:cNvPr>
          <p:cNvPicPr preferRelativeResize="0"/>
          <p:nvPr/>
        </p:nvPicPr>
        <p:blipFill rotWithShape="1">
          <a:blip r:embed="rId5">
            <a:alphaModFix/>
          </a:blip>
          <a:srcRect l="3938" t="6755" b="3048"/>
          <a:stretch/>
        </p:blipFill>
        <p:spPr>
          <a:xfrm>
            <a:off x="527266" y="4514252"/>
            <a:ext cx="274320" cy="274320"/>
          </a:xfrm>
          <a:prstGeom prst="ellipse">
            <a:avLst/>
          </a:prstGeom>
          <a:noFill/>
          <a:ln w="12700" cap="flat" cmpd="sng">
            <a:solidFill>
              <a:schemeClr val="accent3">
                <a:lumMod val="75000"/>
              </a:schemeClr>
            </a:solidFill>
            <a:prstDash val="solid"/>
            <a:round/>
            <a:headEnd type="none" w="sm" len="sm"/>
            <a:tailEnd type="none" w="sm" len="sm"/>
          </a:ln>
        </p:spPr>
      </p:pic>
      <p:pic>
        <p:nvPicPr>
          <p:cNvPr id="4" name="Google Shape;516;p33">
            <a:extLst>
              <a:ext uri="{FF2B5EF4-FFF2-40B4-BE49-F238E27FC236}">
                <a16:creationId xmlns:a16="http://schemas.microsoft.com/office/drawing/2014/main" id="{0AE64807-E6DC-A89A-AB15-9D28B19F396A}"/>
              </a:ext>
              <a:ext uri="{C183D7F6-B498-43B3-948B-1728B52AA6E4}">
                <adec:decorative xmlns:adec="http://schemas.microsoft.com/office/drawing/2017/decorative" val="1"/>
              </a:ext>
            </a:extLst>
          </p:cNvPr>
          <p:cNvPicPr preferRelativeResize="0"/>
          <p:nvPr/>
        </p:nvPicPr>
        <p:blipFill rotWithShape="1">
          <a:blip r:embed="rId6">
            <a:alphaModFix/>
          </a:blip>
          <a:srcRect l="3698" t="9468" r="6106" b="9460"/>
          <a:stretch/>
        </p:blipFill>
        <p:spPr>
          <a:xfrm>
            <a:off x="527266" y="3450552"/>
            <a:ext cx="274320" cy="274320"/>
          </a:xfrm>
          <a:prstGeom prst="ellipse">
            <a:avLst/>
          </a:prstGeom>
          <a:noFill/>
          <a:ln w="12700" cap="flat" cmpd="sng">
            <a:solidFill>
              <a:schemeClr val="accent3">
                <a:lumMod val="75000"/>
              </a:schemeClr>
            </a:solidFill>
            <a:prstDash val="solid"/>
            <a:round/>
            <a:headEnd type="none" w="sm" len="sm"/>
            <a:tailEnd type="none" w="sm" len="sm"/>
          </a:ln>
        </p:spPr>
      </p:pic>
      <p:pic>
        <p:nvPicPr>
          <p:cNvPr id="9" name="Google Shape;517;p33">
            <a:extLst>
              <a:ext uri="{FF2B5EF4-FFF2-40B4-BE49-F238E27FC236}">
                <a16:creationId xmlns:a16="http://schemas.microsoft.com/office/drawing/2014/main" id="{0CBB8FFB-EC81-1701-0688-62D4CAA3092F}"/>
              </a:ext>
              <a:ext uri="{C183D7F6-B498-43B3-948B-1728B52AA6E4}">
                <adec:decorative xmlns:adec="http://schemas.microsoft.com/office/drawing/2017/decorative" val="1"/>
              </a:ext>
            </a:extLst>
          </p:cNvPr>
          <p:cNvPicPr preferRelativeResize="0"/>
          <p:nvPr/>
        </p:nvPicPr>
        <p:blipFill rotWithShape="1">
          <a:blip r:embed="rId7">
            <a:alphaModFix/>
          </a:blip>
          <a:srcRect l="8376" t="11384" r="5535" b="9225"/>
          <a:stretch/>
        </p:blipFill>
        <p:spPr>
          <a:xfrm>
            <a:off x="527266" y="1437608"/>
            <a:ext cx="274320" cy="274320"/>
          </a:xfrm>
          <a:prstGeom prst="ellipse">
            <a:avLst/>
          </a:prstGeom>
          <a:noFill/>
          <a:ln w="12700" cap="flat" cmpd="sng">
            <a:solidFill>
              <a:schemeClr val="accent3">
                <a:lumMod val="75000"/>
              </a:schemeClr>
            </a:solidFill>
            <a:prstDash val="solid"/>
            <a:round/>
            <a:headEnd type="none" w="sm" len="sm"/>
            <a:tailEnd type="none" w="sm" len="sm"/>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Contents of Indicator Reference Sheets</a:t>
            </a:r>
          </a:p>
        </p:txBody>
      </p:sp>
      <p:sp>
        <p:nvSpPr>
          <p:cNvPr id="7" name="Google Shape;259;p17">
            <a:extLst>
              <a:ext uri="{FF2B5EF4-FFF2-40B4-BE49-F238E27FC236}">
                <a16:creationId xmlns:a16="http://schemas.microsoft.com/office/drawing/2014/main" id="{299F09AA-1AF6-0807-DAEA-83FA332CC926}"/>
              </a:ext>
            </a:extLst>
          </p:cNvPr>
          <p:cNvSpPr txBox="1">
            <a:spLocks/>
          </p:cNvSpPr>
          <p:nvPr/>
        </p:nvSpPr>
        <p:spPr>
          <a:xfrm>
            <a:off x="336042" y="648686"/>
            <a:ext cx="4053078" cy="4170202"/>
          </a:xfrm>
          <a:prstGeom prst="rect">
            <a:avLst/>
          </a:prstGeom>
          <a:noFill/>
          <a:ln>
            <a:noFill/>
          </a:ln>
        </p:spPr>
        <p:txBody>
          <a:bodyPr spcFirstLastPara="1" vert="horz" wrap="square" lIns="58722" tIns="29353" rIns="58722" bIns="29353" numCol="1" rtlCol="0" anchor="t" anchorCtr="0">
            <a:no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1200"/>
              </a:spcAft>
              <a:buSzPts val="1800"/>
            </a:pPr>
            <a:r>
              <a:rPr lang="en-US" sz="1600" dirty="0">
                <a:solidFill>
                  <a:srgbClr val="3E4749"/>
                </a:solidFill>
                <a:highlight>
                  <a:srgbClr val="FFFF00"/>
                </a:highlight>
                <a:latin typeface="+mj-lt"/>
                <a:ea typeface="Source Sans Pro"/>
                <a:cs typeface="Source Sans Pro"/>
                <a:sym typeface="Source Sans Pro"/>
              </a:rPr>
              <a:t>Indicator definition</a:t>
            </a:r>
          </a:p>
          <a:p>
            <a:pPr>
              <a:spcBef>
                <a:spcPts val="1200"/>
              </a:spcBef>
              <a:spcAft>
                <a:spcPts val="1200"/>
              </a:spcAft>
              <a:buSzPts val="1800"/>
            </a:pPr>
            <a:r>
              <a:rPr lang="en-US" sz="1600" dirty="0">
                <a:solidFill>
                  <a:srgbClr val="3E4749"/>
                </a:solidFill>
                <a:highlight>
                  <a:srgbClr val="FFFF00"/>
                </a:highlight>
                <a:latin typeface="+mj-lt"/>
                <a:ea typeface="Source Sans Pro"/>
                <a:cs typeface="Source Sans Pro"/>
                <a:sym typeface="Source Sans Pro"/>
              </a:rPr>
              <a:t>Numerator definition </a:t>
            </a:r>
          </a:p>
          <a:p>
            <a:pPr>
              <a:spcBef>
                <a:spcPts val="1200"/>
              </a:spcBef>
              <a:spcAft>
                <a:spcPts val="1200"/>
              </a:spcAft>
              <a:buSzPts val="1800"/>
            </a:pPr>
            <a:r>
              <a:rPr lang="en-US" sz="1600" dirty="0">
                <a:solidFill>
                  <a:srgbClr val="3E4749"/>
                </a:solidFill>
                <a:highlight>
                  <a:srgbClr val="FFFF00"/>
                </a:highlight>
                <a:latin typeface="+mj-lt"/>
                <a:ea typeface="Source Sans Pro"/>
                <a:cs typeface="Source Sans Pro"/>
                <a:sym typeface="Source Sans Pro"/>
              </a:rPr>
              <a:t>Denominator definition </a:t>
            </a:r>
          </a:p>
          <a:p>
            <a:pPr>
              <a:spcBef>
                <a:spcPts val="1200"/>
              </a:spcBef>
              <a:spcAft>
                <a:spcPts val="1200"/>
              </a:spcAft>
              <a:buSzPts val="1800"/>
            </a:pPr>
            <a:r>
              <a:rPr lang="en-US" sz="1600" dirty="0">
                <a:solidFill>
                  <a:srgbClr val="3E4749"/>
                </a:solidFill>
                <a:latin typeface="+mj-lt"/>
                <a:ea typeface="Source Sans Pro"/>
                <a:cs typeface="Source Sans Pro"/>
                <a:sym typeface="Source Sans Pro"/>
              </a:rPr>
              <a:t>Indicator type</a:t>
            </a:r>
          </a:p>
          <a:p>
            <a:pPr>
              <a:spcBef>
                <a:spcPts val="1200"/>
              </a:spcBef>
              <a:spcAft>
                <a:spcPts val="1200"/>
              </a:spcAft>
              <a:buSzPts val="1800"/>
            </a:pPr>
            <a:r>
              <a:rPr lang="en-US" sz="1600" dirty="0">
                <a:solidFill>
                  <a:srgbClr val="3E4749"/>
                </a:solidFill>
                <a:latin typeface="+mj-lt"/>
                <a:ea typeface="Source Sans Pro"/>
                <a:cs typeface="Source Sans Pro"/>
                <a:sym typeface="Source Sans Pro"/>
              </a:rPr>
              <a:t>Type of data being collected </a:t>
            </a:r>
          </a:p>
          <a:p>
            <a:pPr>
              <a:spcBef>
                <a:spcPts val="1200"/>
              </a:spcBef>
              <a:spcAft>
                <a:spcPts val="1200"/>
              </a:spcAft>
              <a:buSzPts val="1800"/>
            </a:pPr>
            <a:r>
              <a:rPr lang="en-US" sz="1600" dirty="0" err="1">
                <a:solidFill>
                  <a:srgbClr val="3E4749"/>
                </a:solidFill>
                <a:highlight>
                  <a:srgbClr val="FFFF00"/>
                </a:highlight>
                <a:latin typeface="+mj-lt"/>
                <a:ea typeface="Source Sans Pro"/>
                <a:cs typeface="Source Sans Pro"/>
                <a:sym typeface="Source Sans Pro"/>
              </a:rPr>
              <a:t>Disaggregations</a:t>
            </a:r>
            <a:r>
              <a:rPr lang="en-US" sz="1600" dirty="0">
                <a:solidFill>
                  <a:srgbClr val="3E4749"/>
                </a:solidFill>
                <a:highlight>
                  <a:srgbClr val="FFFF00"/>
                </a:highlight>
                <a:latin typeface="+mj-lt"/>
                <a:ea typeface="Source Sans Pro"/>
                <a:cs typeface="Source Sans Pro"/>
                <a:sym typeface="Source Sans Pro"/>
              </a:rPr>
              <a:t> of interest for using the indicator</a:t>
            </a:r>
          </a:p>
        </p:txBody>
      </p:sp>
      <p:sp>
        <p:nvSpPr>
          <p:cNvPr id="8" name="Text Placeholder 1">
            <a:extLst>
              <a:ext uri="{FF2B5EF4-FFF2-40B4-BE49-F238E27FC236}">
                <a16:creationId xmlns:a16="http://schemas.microsoft.com/office/drawing/2014/main" id="{ECDDF739-7406-BBED-17C3-3904539F3EE1}"/>
              </a:ext>
            </a:extLst>
          </p:cNvPr>
          <p:cNvSpPr txBox="1">
            <a:spLocks/>
          </p:cNvSpPr>
          <p:nvPr/>
        </p:nvSpPr>
        <p:spPr>
          <a:xfrm>
            <a:off x="4631557" y="538958"/>
            <a:ext cx="4176401" cy="4279930"/>
          </a:xfrm>
          <a:prstGeom prst="rect">
            <a:avLst/>
          </a:prstGeom>
        </p:spPr>
        <p:txBody>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1200"/>
              </a:spcAft>
            </a:pPr>
            <a:r>
              <a:rPr lang="en-US" sz="1600">
                <a:solidFill>
                  <a:srgbClr val="3E4749"/>
                </a:solidFill>
                <a:latin typeface="+mj-lt"/>
                <a:ea typeface="Source Sans Pro"/>
                <a:cs typeface="Source Sans Pro"/>
                <a:sym typeface="Source Sans Pro"/>
              </a:rPr>
              <a:t>Levels of reporting</a:t>
            </a:r>
          </a:p>
          <a:p>
            <a:pPr>
              <a:spcBef>
                <a:spcPts val="1200"/>
              </a:spcBef>
              <a:spcAft>
                <a:spcPts val="1200"/>
              </a:spcAft>
            </a:pPr>
            <a:r>
              <a:rPr lang="en-US" sz="1600">
                <a:solidFill>
                  <a:srgbClr val="3E4749"/>
                </a:solidFill>
                <a:latin typeface="+mj-lt"/>
                <a:ea typeface="Source Sans Pro"/>
                <a:cs typeface="Source Sans Pro"/>
                <a:sym typeface="Source Sans Pro"/>
              </a:rPr>
              <a:t>Reporting frequency</a:t>
            </a:r>
          </a:p>
          <a:p>
            <a:pPr>
              <a:spcBef>
                <a:spcPts val="1200"/>
              </a:spcBef>
              <a:spcAft>
                <a:spcPts val="1200"/>
              </a:spcAft>
            </a:pPr>
            <a:r>
              <a:rPr lang="en-US" sz="1600">
                <a:solidFill>
                  <a:srgbClr val="3E4749"/>
                </a:solidFill>
                <a:latin typeface="+mj-lt"/>
                <a:ea typeface="Source Sans Pro"/>
                <a:cs typeface="Source Sans Pro"/>
                <a:sym typeface="Source Sans Pro"/>
              </a:rPr>
              <a:t>Data sources</a:t>
            </a:r>
          </a:p>
          <a:p>
            <a:pPr>
              <a:spcBef>
                <a:spcPts val="1200"/>
              </a:spcBef>
              <a:spcAft>
                <a:spcPts val="1200"/>
              </a:spcAft>
            </a:pPr>
            <a:r>
              <a:rPr lang="en-US" sz="1600">
                <a:solidFill>
                  <a:srgbClr val="3E4749"/>
                </a:solidFill>
                <a:latin typeface="+mj-lt"/>
                <a:ea typeface="Source Sans Pro"/>
                <a:cs typeface="Source Sans Pro"/>
                <a:sym typeface="Source Sans Pro"/>
              </a:rPr>
              <a:t>Description of why the indicator is important</a:t>
            </a:r>
          </a:p>
          <a:p>
            <a:pPr>
              <a:spcBef>
                <a:spcPts val="1200"/>
              </a:spcBef>
              <a:spcAft>
                <a:spcPts val="1200"/>
              </a:spcAft>
            </a:pPr>
            <a:r>
              <a:rPr lang="en-US" sz="1600">
                <a:solidFill>
                  <a:srgbClr val="3E4749"/>
                </a:solidFill>
                <a:latin typeface="+mj-lt"/>
                <a:ea typeface="Source Sans Pro"/>
                <a:cs typeface="Source Sans Pro"/>
                <a:sym typeface="Source Sans Pro"/>
              </a:rPr>
              <a:t>Details about how the indicator can be used (alone or in conjunction with other indicators)</a:t>
            </a:r>
          </a:p>
          <a:p>
            <a:pPr>
              <a:spcBef>
                <a:spcPts val="1200"/>
              </a:spcBef>
              <a:spcAft>
                <a:spcPts val="1200"/>
              </a:spcAft>
            </a:pPr>
            <a:r>
              <a:rPr lang="en-US" sz="1600">
                <a:solidFill>
                  <a:srgbClr val="3E4749"/>
                </a:solidFill>
                <a:latin typeface="+mj-lt"/>
                <a:ea typeface="Source Sans Pro"/>
                <a:cs typeface="Source Sans Pro"/>
                <a:sym typeface="Source Sans Pro"/>
              </a:rPr>
              <a:t>Example visualizations</a:t>
            </a:r>
          </a:p>
          <a:p>
            <a:endParaRPr lang="en-US" sz="1600" dirty="0"/>
          </a:p>
        </p:txBody>
      </p:sp>
    </p:spTree>
    <p:custDataLst>
      <p:tags r:id="rId1"/>
    </p:custDataLst>
    <p:extLst>
      <p:ext uri="{BB962C8B-B14F-4D97-AF65-F5344CB8AC3E}">
        <p14:creationId xmlns:p14="http://schemas.microsoft.com/office/powerpoint/2010/main" val="296708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68690A-D8F9-8283-1CB4-0F7CC207268D}"/>
              </a:ext>
            </a:extLst>
          </p:cNvPr>
          <p:cNvSpPr>
            <a:spLocks noGrp="1"/>
          </p:cNvSpPr>
          <p:nvPr>
            <p:ph type="title"/>
          </p:nvPr>
        </p:nvSpPr>
        <p:spPr>
          <a:xfrm>
            <a:off x="1776220" y="1928084"/>
            <a:ext cx="5591561" cy="584775"/>
          </a:xfrm>
        </p:spPr>
        <p:txBody>
          <a:bodyPr/>
          <a:lstStyle/>
          <a:p>
            <a:r>
              <a:rPr lang="en-US" dirty="0"/>
              <a:t>EXTENDED INDICATORS</a:t>
            </a:r>
          </a:p>
        </p:txBody>
      </p:sp>
      <p:sp>
        <p:nvSpPr>
          <p:cNvPr id="2" name="Slide Number Placeholder 1">
            <a:extLst>
              <a:ext uri="{FF2B5EF4-FFF2-40B4-BE49-F238E27FC236}">
                <a16:creationId xmlns:a16="http://schemas.microsoft.com/office/drawing/2014/main" id="{5CCECA12-F72A-E5B1-9137-4E85DE243FF8}"/>
              </a:ext>
            </a:extLst>
          </p:cNvPr>
          <p:cNvSpPr>
            <a:spLocks noGrp="1"/>
          </p:cNvSpPr>
          <p:nvPr>
            <p:ph type="sldNum" sz="quarter" idx="4294967295"/>
          </p:nvPr>
        </p:nvSpPr>
        <p:spPr>
          <a:xfrm>
            <a:off x="8505825" y="4948238"/>
            <a:ext cx="638175" cy="185737"/>
          </a:xfrm>
        </p:spPr>
        <p:txBody>
          <a:bodyPr/>
          <a:lstStyle/>
          <a:p>
            <a:fld id="{42782948-4DBE-204D-AB9E-B65E067054AE}" type="slidenum">
              <a:rPr lang="en-US" smtClean="0"/>
              <a:pPr/>
              <a:t>41</a:t>
            </a:fld>
            <a:endParaRPr lang="en-US"/>
          </a:p>
        </p:txBody>
      </p:sp>
      <p:grpSp>
        <p:nvGrpSpPr>
          <p:cNvPr id="3" name="Google Shape;437;p16" descr="Extended Indicators in indicator cascade">
            <a:extLst>
              <a:ext uri="{FF2B5EF4-FFF2-40B4-BE49-F238E27FC236}">
                <a16:creationId xmlns:a16="http://schemas.microsoft.com/office/drawing/2014/main" id="{E87AFC5E-7EC7-AB6B-3C49-6D33D6E89306}"/>
              </a:ext>
            </a:extLst>
          </p:cNvPr>
          <p:cNvGrpSpPr/>
          <p:nvPr/>
        </p:nvGrpSpPr>
        <p:grpSpPr>
          <a:xfrm>
            <a:off x="3447341" y="2803872"/>
            <a:ext cx="2249319" cy="2103483"/>
            <a:chOff x="6846678" y="2081819"/>
            <a:chExt cx="4122818" cy="3993276"/>
          </a:xfrm>
        </p:grpSpPr>
        <p:grpSp>
          <p:nvGrpSpPr>
            <p:cNvPr id="5" name="Google Shape;438;p16">
              <a:extLst>
                <a:ext uri="{FF2B5EF4-FFF2-40B4-BE49-F238E27FC236}">
                  <a16:creationId xmlns:a16="http://schemas.microsoft.com/office/drawing/2014/main" id="{A834F29E-999C-D8EE-6AC6-A78879B34A36}"/>
                </a:ext>
              </a:extLst>
            </p:cNvPr>
            <p:cNvGrpSpPr/>
            <p:nvPr/>
          </p:nvGrpSpPr>
          <p:grpSpPr>
            <a:xfrm>
              <a:off x="6846678" y="2081819"/>
              <a:ext cx="4122818" cy="3784659"/>
              <a:chOff x="6846678" y="2081819"/>
              <a:chExt cx="4122818" cy="3784659"/>
            </a:xfrm>
          </p:grpSpPr>
          <p:sp>
            <p:nvSpPr>
              <p:cNvPr id="8" name="Google Shape;439;p16">
                <a:extLst>
                  <a:ext uri="{FF2B5EF4-FFF2-40B4-BE49-F238E27FC236}">
                    <a16:creationId xmlns:a16="http://schemas.microsoft.com/office/drawing/2014/main" id="{1C8C97B0-778C-CB31-7D1D-EF5E2BFF3F18}"/>
                  </a:ext>
                </a:extLst>
              </p:cNvPr>
              <p:cNvSpPr/>
              <p:nvPr/>
            </p:nvSpPr>
            <p:spPr>
              <a:xfrm>
                <a:off x="8606007" y="2081819"/>
                <a:ext cx="499211" cy="433403"/>
              </a:xfrm>
              <a:custGeom>
                <a:avLst/>
                <a:gdLst/>
                <a:ahLst/>
                <a:cxnLst/>
                <a:rect l="l" t="t" r="r" b="b"/>
                <a:pathLst>
                  <a:path w="499211" h="433403" extrusionOk="0">
                    <a:moveTo>
                      <a:pt x="0" y="433404"/>
                    </a:moveTo>
                    <a:lnTo>
                      <a:pt x="249549" y="0"/>
                    </a:lnTo>
                    <a:lnTo>
                      <a:pt x="499211" y="433404"/>
                    </a:lnTo>
                    <a:lnTo>
                      <a:pt x="0" y="433404"/>
                    </a:lnTo>
                    <a:close/>
                  </a:path>
                </a:pathLst>
              </a:custGeom>
              <a:solidFill>
                <a:srgbClr val="002F3C">
                  <a:alpha val="34902"/>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grpSp>
            <p:nvGrpSpPr>
              <p:cNvPr id="9" name="Google Shape;440;p16">
                <a:extLst>
                  <a:ext uri="{FF2B5EF4-FFF2-40B4-BE49-F238E27FC236}">
                    <a16:creationId xmlns:a16="http://schemas.microsoft.com/office/drawing/2014/main" id="{9A8EEB82-1F44-352F-F6E7-FF1E56246D14}"/>
                  </a:ext>
                </a:extLst>
              </p:cNvPr>
              <p:cNvGrpSpPr/>
              <p:nvPr/>
            </p:nvGrpSpPr>
            <p:grpSpPr>
              <a:xfrm>
                <a:off x="6846678" y="5151822"/>
                <a:ext cx="4122818" cy="714656"/>
                <a:chOff x="7155584" y="5134183"/>
                <a:chExt cx="4122818" cy="714656"/>
              </a:xfrm>
            </p:grpSpPr>
            <p:sp>
              <p:nvSpPr>
                <p:cNvPr id="22" name="Google Shape;441;p16">
                  <a:extLst>
                    <a:ext uri="{FF2B5EF4-FFF2-40B4-BE49-F238E27FC236}">
                      <a16:creationId xmlns:a16="http://schemas.microsoft.com/office/drawing/2014/main" id="{499BF82E-89C3-4997-0E51-68AC01DBF248}"/>
                    </a:ext>
                  </a:extLst>
                </p:cNvPr>
                <p:cNvSpPr/>
                <p:nvPr/>
              </p:nvSpPr>
              <p:spPr>
                <a:xfrm>
                  <a:off x="7155584" y="5646441"/>
                  <a:ext cx="233719" cy="202398"/>
                </a:xfrm>
                <a:custGeom>
                  <a:avLst/>
                  <a:gdLst/>
                  <a:ahLst/>
                  <a:cxnLst/>
                  <a:rect l="l" t="t" r="r" b="b"/>
                  <a:pathLst>
                    <a:path w="233719" h="202398" extrusionOk="0">
                      <a:moveTo>
                        <a:pt x="116803" y="202399"/>
                      </a:moveTo>
                      <a:lnTo>
                        <a:pt x="0" y="0"/>
                      </a:lnTo>
                      <a:lnTo>
                        <a:pt x="233719" y="113"/>
                      </a:lnTo>
                      <a:lnTo>
                        <a:pt x="116803" y="202399"/>
                      </a:lnTo>
                      <a:close/>
                    </a:path>
                  </a:pathLst>
                </a:custGeom>
                <a:solidFill>
                  <a:srgbClr val="5C676C"/>
                </a:solidFill>
                <a:ln w="11300" cap="flat" cmpd="sng">
                  <a:solidFill>
                    <a:srgbClr val="F2F2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sp>
              <p:nvSpPr>
                <p:cNvPr id="23" name="Google Shape;442;p16">
                  <a:extLst>
                    <a:ext uri="{FF2B5EF4-FFF2-40B4-BE49-F238E27FC236}">
                      <a16:creationId xmlns:a16="http://schemas.microsoft.com/office/drawing/2014/main" id="{95A9DF99-2F2A-5143-61E3-33AD65FB9319}"/>
                    </a:ext>
                  </a:extLst>
                </p:cNvPr>
                <p:cNvSpPr/>
                <p:nvPr/>
              </p:nvSpPr>
              <p:spPr>
                <a:xfrm>
                  <a:off x="7155584" y="5134183"/>
                  <a:ext cx="4122818" cy="564790"/>
                </a:xfrm>
                <a:custGeom>
                  <a:avLst/>
                  <a:gdLst/>
                  <a:ahLst/>
                  <a:cxnLst/>
                  <a:rect l="l" t="t" r="r" b="b"/>
                  <a:pathLst>
                    <a:path w="4122818" h="564792" extrusionOk="0">
                      <a:moveTo>
                        <a:pt x="0" y="564793"/>
                      </a:moveTo>
                      <a:lnTo>
                        <a:pt x="325307" y="0"/>
                      </a:lnTo>
                      <a:lnTo>
                        <a:pt x="3797624" y="0"/>
                      </a:lnTo>
                      <a:lnTo>
                        <a:pt x="4122818" y="564793"/>
                      </a:lnTo>
                      <a:lnTo>
                        <a:pt x="0" y="564793"/>
                      </a:lnTo>
                      <a:close/>
                    </a:path>
                  </a:pathLst>
                </a:custGeom>
                <a:solidFill>
                  <a:srgbClr val="8794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grpSp>
          <p:grpSp>
            <p:nvGrpSpPr>
              <p:cNvPr id="10" name="Google Shape;443;p16">
                <a:extLst>
                  <a:ext uri="{FF2B5EF4-FFF2-40B4-BE49-F238E27FC236}">
                    <a16:creationId xmlns:a16="http://schemas.microsoft.com/office/drawing/2014/main" id="{B79B81CC-6501-6D40-7D6B-7F2BBD6BD61B}"/>
                  </a:ext>
                </a:extLst>
              </p:cNvPr>
              <p:cNvGrpSpPr/>
              <p:nvPr/>
            </p:nvGrpSpPr>
            <p:grpSpPr>
              <a:xfrm>
                <a:off x="7291388" y="4336472"/>
                <a:ext cx="3222315" cy="748116"/>
                <a:chOff x="7600294" y="4318833"/>
                <a:chExt cx="3222315" cy="748116"/>
              </a:xfrm>
            </p:grpSpPr>
            <p:sp>
              <p:nvSpPr>
                <p:cNvPr id="20" name="Google Shape;444;p16">
                  <a:extLst>
                    <a:ext uri="{FF2B5EF4-FFF2-40B4-BE49-F238E27FC236}">
                      <a16:creationId xmlns:a16="http://schemas.microsoft.com/office/drawing/2014/main" id="{33F8B3A8-B915-4F06-AB07-B5841776E620}"/>
                    </a:ext>
                  </a:extLst>
                </p:cNvPr>
                <p:cNvSpPr/>
                <p:nvPr/>
              </p:nvSpPr>
              <p:spPr>
                <a:xfrm>
                  <a:off x="7600294" y="4864551"/>
                  <a:ext cx="233719" cy="202398"/>
                </a:xfrm>
                <a:custGeom>
                  <a:avLst/>
                  <a:gdLst/>
                  <a:ahLst/>
                  <a:cxnLst/>
                  <a:rect l="l" t="t" r="r" b="b"/>
                  <a:pathLst>
                    <a:path w="233719" h="202398" extrusionOk="0">
                      <a:moveTo>
                        <a:pt x="116803" y="202398"/>
                      </a:moveTo>
                      <a:lnTo>
                        <a:pt x="0" y="0"/>
                      </a:lnTo>
                      <a:lnTo>
                        <a:pt x="233719" y="113"/>
                      </a:lnTo>
                      <a:lnTo>
                        <a:pt x="116803" y="202398"/>
                      </a:lnTo>
                      <a:close/>
                    </a:path>
                  </a:pathLst>
                </a:custGeom>
                <a:solidFill>
                  <a:srgbClr val="061235"/>
                </a:solidFill>
                <a:ln w="11300" cap="flat" cmpd="sng">
                  <a:solidFill>
                    <a:srgbClr val="F2F2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sp>
              <p:nvSpPr>
                <p:cNvPr id="21" name="Google Shape;445;p16">
                  <a:extLst>
                    <a:ext uri="{FF2B5EF4-FFF2-40B4-BE49-F238E27FC236}">
                      <a16:creationId xmlns:a16="http://schemas.microsoft.com/office/drawing/2014/main" id="{461FC7D6-9A85-4AF0-4ECD-77155E038D9B}"/>
                    </a:ext>
                  </a:extLst>
                </p:cNvPr>
                <p:cNvSpPr/>
                <p:nvPr/>
              </p:nvSpPr>
              <p:spPr>
                <a:xfrm>
                  <a:off x="7600294" y="4318833"/>
                  <a:ext cx="3222315" cy="583224"/>
                </a:xfrm>
                <a:custGeom>
                  <a:avLst/>
                  <a:gdLst/>
                  <a:ahLst/>
                  <a:cxnLst/>
                  <a:rect l="l" t="t" r="r" b="b"/>
                  <a:pathLst>
                    <a:path w="3222315" h="583223" extrusionOk="0">
                      <a:moveTo>
                        <a:pt x="0" y="583223"/>
                      </a:moveTo>
                      <a:lnTo>
                        <a:pt x="335936" y="0"/>
                      </a:lnTo>
                      <a:lnTo>
                        <a:pt x="2886380" y="0"/>
                      </a:lnTo>
                      <a:lnTo>
                        <a:pt x="3222316" y="583223"/>
                      </a:lnTo>
                      <a:lnTo>
                        <a:pt x="0" y="583223"/>
                      </a:lnTo>
                      <a:close/>
                    </a:path>
                  </a:pathLst>
                </a:custGeom>
                <a:solidFill>
                  <a:srgbClr val="0E256A">
                    <a:alpha val="29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grpSp>
          <p:grpSp>
            <p:nvGrpSpPr>
              <p:cNvPr id="11" name="Google Shape;446;p16">
                <a:extLst>
                  <a:ext uri="{FF2B5EF4-FFF2-40B4-BE49-F238E27FC236}">
                    <a16:creationId xmlns:a16="http://schemas.microsoft.com/office/drawing/2014/main" id="{3D513EFF-FD32-7216-D0CA-2C53222B4535}"/>
                  </a:ext>
                </a:extLst>
              </p:cNvPr>
              <p:cNvGrpSpPr/>
              <p:nvPr/>
            </p:nvGrpSpPr>
            <p:grpSpPr>
              <a:xfrm>
                <a:off x="7752381" y="3531766"/>
                <a:ext cx="2300442" cy="751144"/>
                <a:chOff x="8061287" y="3514127"/>
                <a:chExt cx="2300442" cy="751144"/>
              </a:xfrm>
            </p:grpSpPr>
            <p:sp>
              <p:nvSpPr>
                <p:cNvPr id="18" name="Google Shape;447;p16">
                  <a:extLst>
                    <a:ext uri="{FF2B5EF4-FFF2-40B4-BE49-F238E27FC236}">
                      <a16:creationId xmlns:a16="http://schemas.microsoft.com/office/drawing/2014/main" id="{83AFC165-E196-1CEF-1ACC-4CB46BB106F2}"/>
                    </a:ext>
                  </a:extLst>
                </p:cNvPr>
                <p:cNvSpPr/>
                <p:nvPr/>
              </p:nvSpPr>
              <p:spPr>
                <a:xfrm>
                  <a:off x="8061287" y="3514127"/>
                  <a:ext cx="2300442" cy="555519"/>
                </a:xfrm>
                <a:custGeom>
                  <a:avLst/>
                  <a:gdLst/>
                  <a:ahLst/>
                  <a:cxnLst/>
                  <a:rect l="l" t="t" r="r" b="b"/>
                  <a:pathLst>
                    <a:path w="2300442" h="555520" extrusionOk="0">
                      <a:moveTo>
                        <a:pt x="0" y="555521"/>
                      </a:moveTo>
                      <a:lnTo>
                        <a:pt x="319993" y="0"/>
                      </a:lnTo>
                      <a:lnTo>
                        <a:pt x="1980450" y="0"/>
                      </a:lnTo>
                      <a:lnTo>
                        <a:pt x="2300443" y="555521"/>
                      </a:lnTo>
                      <a:lnTo>
                        <a:pt x="0" y="555521"/>
                      </a:lnTo>
                      <a:close/>
                    </a:path>
                  </a:pathLst>
                </a:custGeom>
                <a:solidFill>
                  <a:srgbClr val="D44106">
                    <a:alpha val="30196"/>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sp>
              <p:nvSpPr>
                <p:cNvPr id="19" name="Google Shape;448;p16">
                  <a:extLst>
                    <a:ext uri="{FF2B5EF4-FFF2-40B4-BE49-F238E27FC236}">
                      <a16:creationId xmlns:a16="http://schemas.microsoft.com/office/drawing/2014/main" id="{F7E9340F-5C26-5673-3F75-490847FBB952}"/>
                    </a:ext>
                  </a:extLst>
                </p:cNvPr>
                <p:cNvSpPr/>
                <p:nvPr/>
              </p:nvSpPr>
              <p:spPr>
                <a:xfrm>
                  <a:off x="8061287" y="4062873"/>
                  <a:ext cx="233605" cy="202398"/>
                </a:xfrm>
                <a:custGeom>
                  <a:avLst/>
                  <a:gdLst/>
                  <a:ahLst/>
                  <a:cxnLst/>
                  <a:rect l="l" t="t" r="r" b="b"/>
                  <a:pathLst>
                    <a:path w="233605" h="202398" extrusionOk="0">
                      <a:moveTo>
                        <a:pt x="116690" y="202398"/>
                      </a:moveTo>
                      <a:lnTo>
                        <a:pt x="0" y="0"/>
                      </a:lnTo>
                      <a:lnTo>
                        <a:pt x="233606" y="226"/>
                      </a:lnTo>
                      <a:lnTo>
                        <a:pt x="116690" y="202398"/>
                      </a:lnTo>
                      <a:close/>
                    </a:path>
                  </a:pathLst>
                </a:custGeom>
                <a:solidFill>
                  <a:schemeClr val="accent4">
                    <a:lumMod val="75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grpSp>
          <p:grpSp>
            <p:nvGrpSpPr>
              <p:cNvPr id="12" name="Google Shape;449;p16">
                <a:extLst>
                  <a:ext uri="{FF2B5EF4-FFF2-40B4-BE49-F238E27FC236}">
                    <a16:creationId xmlns:a16="http://schemas.microsoft.com/office/drawing/2014/main" id="{2E3DF501-36A5-292B-E434-C88DBCBD13A9}"/>
                  </a:ext>
                </a:extLst>
              </p:cNvPr>
              <p:cNvGrpSpPr/>
              <p:nvPr/>
            </p:nvGrpSpPr>
            <p:grpSpPr>
              <a:xfrm>
                <a:off x="8197318" y="2722472"/>
                <a:ext cx="1410455" cy="786859"/>
                <a:chOff x="8506224" y="2707150"/>
                <a:chExt cx="1410455" cy="786859"/>
              </a:xfrm>
            </p:grpSpPr>
            <p:sp>
              <p:nvSpPr>
                <p:cNvPr id="16" name="Google Shape;450;p16">
                  <a:extLst>
                    <a:ext uri="{FF2B5EF4-FFF2-40B4-BE49-F238E27FC236}">
                      <a16:creationId xmlns:a16="http://schemas.microsoft.com/office/drawing/2014/main" id="{D3BD24AE-895F-8496-F925-4B420CABB345}"/>
                    </a:ext>
                  </a:extLst>
                </p:cNvPr>
                <p:cNvSpPr/>
                <p:nvPr/>
              </p:nvSpPr>
              <p:spPr>
                <a:xfrm>
                  <a:off x="8506224" y="3291611"/>
                  <a:ext cx="233719" cy="202398"/>
                </a:xfrm>
                <a:custGeom>
                  <a:avLst/>
                  <a:gdLst/>
                  <a:ahLst/>
                  <a:cxnLst/>
                  <a:rect l="l" t="t" r="r" b="b"/>
                  <a:pathLst>
                    <a:path w="233719" h="202398" extrusionOk="0">
                      <a:moveTo>
                        <a:pt x="116690" y="202398"/>
                      </a:moveTo>
                      <a:lnTo>
                        <a:pt x="0" y="0"/>
                      </a:lnTo>
                      <a:lnTo>
                        <a:pt x="233719" y="113"/>
                      </a:lnTo>
                      <a:lnTo>
                        <a:pt x="116690" y="202398"/>
                      </a:lnTo>
                      <a:close/>
                    </a:path>
                  </a:pathLst>
                </a:custGeom>
                <a:solidFill>
                  <a:schemeClr val="accent6">
                    <a:lumMod val="5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sp>
              <p:nvSpPr>
                <p:cNvPr id="17" name="Google Shape;451;p16">
                  <a:extLst>
                    <a:ext uri="{FF2B5EF4-FFF2-40B4-BE49-F238E27FC236}">
                      <a16:creationId xmlns:a16="http://schemas.microsoft.com/office/drawing/2014/main" id="{9BF30DBE-FAA0-B5D9-5F0E-21DBBF0F6536}"/>
                    </a:ext>
                  </a:extLst>
                </p:cNvPr>
                <p:cNvSpPr/>
                <p:nvPr/>
              </p:nvSpPr>
              <p:spPr>
                <a:xfrm>
                  <a:off x="8506224" y="2707150"/>
                  <a:ext cx="1410455" cy="573951"/>
                </a:xfrm>
                <a:custGeom>
                  <a:avLst/>
                  <a:gdLst/>
                  <a:ahLst/>
                  <a:cxnLst/>
                  <a:rect l="l" t="t" r="r" b="b"/>
                  <a:pathLst>
                    <a:path w="1410455" h="573951" extrusionOk="0">
                      <a:moveTo>
                        <a:pt x="0" y="573952"/>
                      </a:moveTo>
                      <a:lnTo>
                        <a:pt x="330621" y="0"/>
                      </a:lnTo>
                      <a:lnTo>
                        <a:pt x="1079834" y="0"/>
                      </a:lnTo>
                      <a:lnTo>
                        <a:pt x="1410456" y="573952"/>
                      </a:lnTo>
                      <a:lnTo>
                        <a:pt x="0" y="573952"/>
                      </a:lnTo>
                      <a:close/>
                    </a:path>
                  </a:pathLst>
                </a:custGeom>
                <a:solidFill>
                  <a:srgbClr val="008C84">
                    <a:alpha val="32157"/>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dirty="0">
                    <a:solidFill>
                      <a:schemeClr val="dk1"/>
                    </a:solidFill>
                    <a:latin typeface="Gill Sans"/>
                    <a:ea typeface="Gill Sans"/>
                    <a:cs typeface="Gill Sans"/>
                    <a:sym typeface="Gill Sans"/>
                  </a:endParaRPr>
                </a:p>
              </p:txBody>
            </p:sp>
          </p:grpSp>
          <p:sp>
            <p:nvSpPr>
              <p:cNvPr id="13" name="Google Shape;452;p16">
                <a:extLst>
                  <a:ext uri="{FF2B5EF4-FFF2-40B4-BE49-F238E27FC236}">
                    <a16:creationId xmlns:a16="http://schemas.microsoft.com/office/drawing/2014/main" id="{F30F08A0-477C-D524-44B7-F307569DF0BF}"/>
                  </a:ext>
                </a:extLst>
              </p:cNvPr>
              <p:cNvSpPr txBox="1"/>
              <p:nvPr/>
            </p:nvSpPr>
            <p:spPr>
              <a:xfrm>
                <a:off x="8082516" y="2401766"/>
                <a:ext cx="1521326" cy="4381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dirty="0">
                    <a:solidFill>
                      <a:schemeClr val="bg1">
                        <a:lumMod val="65000"/>
                      </a:schemeClr>
                    </a:solidFill>
                    <a:latin typeface="Source Sans Pro" panose="020B0503030403020204" pitchFamily="34" charset="0"/>
                    <a:ea typeface="Gill Sans"/>
                    <a:cs typeface="Arial" panose="020B0604020202020204" pitchFamily="34" charset="0"/>
                    <a:sym typeface="Gill Sans"/>
                  </a:rPr>
                  <a:t>Core</a:t>
                </a:r>
                <a:endParaRPr sz="900" dirty="0">
                  <a:solidFill>
                    <a:schemeClr val="bg1">
                      <a:lumMod val="65000"/>
                    </a:schemeClr>
                  </a:solidFill>
                  <a:latin typeface="Source Sans Pro" panose="020B0503030403020204" pitchFamily="34" charset="0"/>
                  <a:cs typeface="Arial" panose="020B0604020202020204" pitchFamily="34" charset="0"/>
                </a:endParaRPr>
              </a:p>
            </p:txBody>
          </p:sp>
          <p:sp>
            <p:nvSpPr>
              <p:cNvPr id="14" name="Google Shape;453;p16">
                <a:extLst>
                  <a:ext uri="{FF2B5EF4-FFF2-40B4-BE49-F238E27FC236}">
                    <a16:creationId xmlns:a16="http://schemas.microsoft.com/office/drawing/2014/main" id="{112C55FC-B819-51F8-D52A-CF66EE90537B}"/>
                  </a:ext>
                </a:extLst>
              </p:cNvPr>
              <p:cNvSpPr txBox="1"/>
              <p:nvPr/>
            </p:nvSpPr>
            <p:spPr>
              <a:xfrm>
                <a:off x="7943471" y="3185870"/>
                <a:ext cx="2000553" cy="4381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dirty="0">
                    <a:solidFill>
                      <a:schemeClr val="bg1">
                        <a:lumMod val="50000"/>
                      </a:schemeClr>
                    </a:solidFill>
                    <a:latin typeface="Source Sans Pro" panose="020B0503030403020204" pitchFamily="34" charset="0"/>
                    <a:ea typeface="Gill Sans"/>
                    <a:cs typeface="Arial" panose="020B0604020202020204" pitchFamily="34" charset="0"/>
                    <a:sym typeface="Gill Sans"/>
                  </a:rPr>
                  <a:t>Core Plus</a:t>
                </a:r>
                <a:endParaRPr sz="900" dirty="0">
                  <a:solidFill>
                    <a:schemeClr val="bg1">
                      <a:lumMod val="50000"/>
                    </a:schemeClr>
                  </a:solidFill>
                  <a:latin typeface="Source Sans Pro" panose="020B0503030403020204" pitchFamily="34" charset="0"/>
                  <a:cs typeface="Arial" panose="020B0604020202020204" pitchFamily="34" charset="0"/>
                </a:endParaRPr>
              </a:p>
            </p:txBody>
          </p:sp>
          <p:sp>
            <p:nvSpPr>
              <p:cNvPr id="15" name="Google Shape;454;p16">
                <a:extLst>
                  <a:ext uri="{FF2B5EF4-FFF2-40B4-BE49-F238E27FC236}">
                    <a16:creationId xmlns:a16="http://schemas.microsoft.com/office/drawing/2014/main" id="{E510B1CF-673F-BA76-88D5-57667F24B630}"/>
                  </a:ext>
                </a:extLst>
              </p:cNvPr>
              <p:cNvSpPr txBox="1"/>
              <p:nvPr/>
            </p:nvSpPr>
            <p:spPr>
              <a:xfrm>
                <a:off x="7542696" y="3974889"/>
                <a:ext cx="2802100" cy="4381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dirty="0">
                    <a:latin typeface="Source Sans Pro" panose="020B0503030403020204" pitchFamily="34" charset="0"/>
                    <a:ea typeface="Gill Sans"/>
                    <a:cs typeface="Arial" panose="020B0604020202020204" pitchFamily="34" charset="0"/>
                    <a:sym typeface="Gill Sans"/>
                  </a:rPr>
                  <a:t>National Level</a:t>
                </a:r>
                <a:endParaRPr sz="900" dirty="0">
                  <a:latin typeface="Source Sans Pro" panose="020B0503030403020204" pitchFamily="34" charset="0"/>
                  <a:cs typeface="Arial" panose="020B0604020202020204" pitchFamily="34" charset="0"/>
                </a:endParaRPr>
              </a:p>
            </p:txBody>
          </p:sp>
        </p:grpSp>
        <p:sp>
          <p:nvSpPr>
            <p:cNvPr id="6" name="Google Shape;455;p16">
              <a:extLst>
                <a:ext uri="{FF2B5EF4-FFF2-40B4-BE49-F238E27FC236}">
                  <a16:creationId xmlns:a16="http://schemas.microsoft.com/office/drawing/2014/main" id="{9F6CA19A-7CFC-8476-EF68-C483A2CC4E65}"/>
                </a:ext>
              </a:extLst>
            </p:cNvPr>
            <p:cNvSpPr txBox="1"/>
            <p:nvPr/>
          </p:nvSpPr>
          <p:spPr>
            <a:xfrm>
              <a:off x="7386716" y="4799927"/>
              <a:ext cx="2912923" cy="4381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dirty="0">
                  <a:solidFill>
                    <a:schemeClr val="accent3">
                      <a:lumMod val="75000"/>
                    </a:schemeClr>
                  </a:solidFill>
                  <a:latin typeface="Source Sans Pro" panose="020B0503030403020204" pitchFamily="34" charset="0"/>
                  <a:ea typeface="Gill Sans"/>
                  <a:cs typeface="Arial" panose="020B0604020202020204" pitchFamily="34" charset="0"/>
                  <a:sym typeface="Gill Sans"/>
                </a:rPr>
                <a:t>Project Level</a:t>
              </a:r>
              <a:endParaRPr sz="900" dirty="0">
                <a:solidFill>
                  <a:schemeClr val="accent3">
                    <a:lumMod val="75000"/>
                  </a:schemeClr>
                </a:solidFill>
                <a:latin typeface="Source Sans Pro" panose="020B0503030403020204" pitchFamily="34" charset="0"/>
                <a:cs typeface="Arial" panose="020B0604020202020204" pitchFamily="34" charset="0"/>
              </a:endParaRPr>
            </a:p>
          </p:txBody>
        </p:sp>
        <p:sp>
          <p:nvSpPr>
            <p:cNvPr id="7" name="Google Shape;456;p16">
              <a:extLst>
                <a:ext uri="{FF2B5EF4-FFF2-40B4-BE49-F238E27FC236}">
                  <a16:creationId xmlns:a16="http://schemas.microsoft.com/office/drawing/2014/main" id="{B5A1DC67-FAE4-D5B9-7C13-F8875B79A29B}"/>
                </a:ext>
              </a:extLst>
            </p:cNvPr>
            <p:cNvSpPr txBox="1"/>
            <p:nvPr/>
          </p:nvSpPr>
          <p:spPr>
            <a:xfrm>
              <a:off x="7716874" y="5636957"/>
              <a:ext cx="2252607" cy="4381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dirty="0">
                  <a:latin typeface="Source Sans Pro" panose="020B0503030403020204" pitchFamily="34" charset="0"/>
                  <a:ea typeface="Gill Sans"/>
                  <a:cs typeface="Arial" panose="020B0604020202020204" pitchFamily="34" charset="0"/>
                  <a:sym typeface="Gill Sans"/>
                </a:rPr>
                <a:t>Extended*</a:t>
              </a:r>
              <a:endParaRPr sz="900" b="1" dirty="0">
                <a:latin typeface="Source Sans Pro" panose="020B0503030403020204" pitchFamily="34" charset="0"/>
                <a:cs typeface="Arial" panose="020B0604020202020204" pitchFamily="34" charset="0"/>
              </a:endParaRPr>
            </a:p>
          </p:txBody>
        </p:sp>
      </p:grpSp>
      <p:grpSp>
        <p:nvGrpSpPr>
          <p:cNvPr id="24" name="Group 23" descr="QR code">
            <a:extLst>
              <a:ext uri="{FF2B5EF4-FFF2-40B4-BE49-F238E27FC236}">
                <a16:creationId xmlns:a16="http://schemas.microsoft.com/office/drawing/2014/main" id="{A71F168D-6F8E-79DD-556E-1EEF0BA7918B}"/>
              </a:ext>
              <a:ext uri="{C183D7F6-B498-43B3-948B-1728B52AA6E4}">
                <adec:decorative xmlns:adec="http://schemas.microsoft.com/office/drawing/2017/decorative" val="0"/>
              </a:ext>
            </a:extLst>
          </p:cNvPr>
          <p:cNvGrpSpPr/>
          <p:nvPr/>
        </p:nvGrpSpPr>
        <p:grpSpPr>
          <a:xfrm>
            <a:off x="6706707" y="9438"/>
            <a:ext cx="2437293" cy="1640978"/>
            <a:chOff x="6706707" y="9438"/>
            <a:chExt cx="2437293" cy="1640978"/>
          </a:xfrm>
        </p:grpSpPr>
        <p:pic>
          <p:nvPicPr>
            <p:cNvPr id="25" name="Picture 24">
              <a:extLst>
                <a:ext uri="{FF2B5EF4-FFF2-40B4-BE49-F238E27FC236}">
                  <a16:creationId xmlns:a16="http://schemas.microsoft.com/office/drawing/2014/main" id="{81A90E7B-F250-82C1-8424-07C8CA2CD06B}"/>
                </a:ext>
              </a:extLst>
            </p:cNvPr>
            <p:cNvPicPr>
              <a:picLocks noChangeAspect="1"/>
            </p:cNvPicPr>
            <p:nvPr/>
          </p:nvPicPr>
          <p:blipFill rotWithShape="1">
            <a:blip r:embed="rId3"/>
            <a:srcRect t="6777"/>
            <a:stretch/>
          </p:blipFill>
          <p:spPr>
            <a:xfrm>
              <a:off x="6706707" y="9438"/>
              <a:ext cx="2437293" cy="1640978"/>
            </a:xfrm>
            <a:prstGeom prst="rect">
              <a:avLst/>
            </a:prstGeom>
          </p:spPr>
        </p:pic>
        <p:grpSp>
          <p:nvGrpSpPr>
            <p:cNvPr id="26" name="Group 25">
              <a:extLst>
                <a:ext uri="{FF2B5EF4-FFF2-40B4-BE49-F238E27FC236}">
                  <a16:creationId xmlns:a16="http://schemas.microsoft.com/office/drawing/2014/main" id="{AD1C6362-E11C-463F-96E6-27B65A59EF0A}"/>
                </a:ext>
              </a:extLst>
            </p:cNvPr>
            <p:cNvGrpSpPr/>
            <p:nvPr/>
          </p:nvGrpSpPr>
          <p:grpSpPr>
            <a:xfrm>
              <a:off x="7176761" y="130995"/>
              <a:ext cx="1888659" cy="1206544"/>
              <a:chOff x="7018794" y="881957"/>
              <a:chExt cx="1888659" cy="1206544"/>
            </a:xfrm>
          </p:grpSpPr>
          <p:pic>
            <p:nvPicPr>
              <p:cNvPr id="27" name="Picture 26" descr="A qr code with blue circles&#10;&#10;Description automatically generated">
                <a:extLst>
                  <a:ext uri="{FF2B5EF4-FFF2-40B4-BE49-F238E27FC236}">
                    <a16:creationId xmlns:a16="http://schemas.microsoft.com/office/drawing/2014/main" id="{76E38291-5F23-2A7C-EA34-DED506C51282}"/>
                  </a:ext>
                </a:extLst>
              </p:cNvPr>
              <p:cNvPicPr>
                <a:picLocks noChangeAspect="1"/>
              </p:cNvPicPr>
              <p:nvPr/>
            </p:nvPicPr>
            <p:blipFill>
              <a:blip r:embed="rId4"/>
              <a:stretch>
                <a:fillRect/>
              </a:stretch>
            </p:blipFill>
            <p:spPr>
              <a:xfrm>
                <a:off x="7502718" y="881957"/>
                <a:ext cx="920810" cy="920810"/>
              </a:xfrm>
              <a:prstGeom prst="rect">
                <a:avLst/>
              </a:prstGeom>
            </p:spPr>
          </p:pic>
          <p:sp>
            <p:nvSpPr>
              <p:cNvPr id="28" name="TextBox 27">
                <a:extLst>
                  <a:ext uri="{FF2B5EF4-FFF2-40B4-BE49-F238E27FC236}">
                    <a16:creationId xmlns:a16="http://schemas.microsoft.com/office/drawing/2014/main" id="{3FC33E81-5E10-3EF9-EED8-8B84360E8B4B}"/>
                  </a:ext>
                </a:extLst>
              </p:cNvPr>
              <p:cNvSpPr txBox="1"/>
              <p:nvPr/>
            </p:nvSpPr>
            <p:spPr>
              <a:xfrm>
                <a:off x="7018794" y="1857669"/>
                <a:ext cx="1888659" cy="230832"/>
              </a:xfrm>
              <a:prstGeom prst="rect">
                <a:avLst/>
              </a:prstGeom>
              <a:noFill/>
            </p:spPr>
            <p:txBody>
              <a:bodyPr wrap="none" rtlCol="0">
                <a:spAutoFit/>
              </a:bodyPr>
              <a:lstStyle/>
              <a:p>
                <a:r>
                  <a:rPr lang="en-US" sz="900" dirty="0"/>
                  <a:t>www.tbdiah.org/assessments/pbmef/</a:t>
                </a:r>
              </a:p>
            </p:txBody>
          </p:sp>
        </p:grpSp>
      </p:grpSp>
    </p:spTree>
    <p:custDataLst>
      <p:tags r:id="rId1"/>
    </p:custDataLst>
    <p:extLst>
      <p:ext uri="{BB962C8B-B14F-4D97-AF65-F5344CB8AC3E}">
        <p14:creationId xmlns:p14="http://schemas.microsoft.com/office/powerpoint/2010/main" val="146525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33"/>
          <p:cNvSpPr txBox="1">
            <a:spLocks noGrp="1"/>
          </p:cNvSpPr>
          <p:nvPr>
            <p:ph idx="1"/>
          </p:nvPr>
        </p:nvSpPr>
        <p:spPr>
          <a:xfrm>
            <a:off x="345507" y="697709"/>
            <a:ext cx="6445820" cy="3789355"/>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SzPts val="1440"/>
              <a:buNone/>
            </a:pPr>
            <a:r>
              <a:rPr lang="en-US" dirty="0"/>
              <a:t>The Essential Indicators allow standard comparisons across USAID’s TB-priority countries and provide structure to answer such questions as:</a:t>
            </a:r>
            <a:endParaRPr dirty="0"/>
          </a:p>
          <a:p>
            <a:pPr marL="627062" lvl="1" indent="-342900" algn="l" rtl="0">
              <a:spcBef>
                <a:spcPts val="800"/>
              </a:spcBef>
              <a:spcAft>
                <a:spcPts val="0"/>
              </a:spcAft>
              <a:buSzPts val="1440"/>
              <a:buFont typeface="Arial" panose="020B0604020202020204" pitchFamily="34" charset="0"/>
              <a:buChar char="•"/>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Are we making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progress toward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our targets?</a:t>
            </a:r>
            <a:endParaRPr dirty="0"/>
          </a:p>
          <a:p>
            <a:pPr marL="627062" lvl="1" indent="-342900" algn="l" rtl="0">
              <a:spcBef>
                <a:spcPts val="800"/>
              </a:spcBef>
              <a:spcAft>
                <a:spcPts val="0"/>
              </a:spcAft>
              <a:buSzPts val="1440"/>
              <a:buFont typeface="Arial" panose="020B0604020202020204" pitchFamily="34" charset="0"/>
              <a:buChar char="•"/>
            </a:pPr>
            <a:r>
              <a:rPr lang="en-US" dirty="0"/>
              <a:t>Are we reaching our targets?</a:t>
            </a:r>
            <a:endParaRPr dirty="0"/>
          </a:p>
          <a:p>
            <a:pPr marL="0" lvl="0" indent="0" algn="l" rtl="0">
              <a:spcBef>
                <a:spcPts val="800"/>
              </a:spcBef>
              <a:spcAft>
                <a:spcPts val="0"/>
              </a:spcAft>
              <a:buSzPts val="1440"/>
              <a:buNone/>
            </a:pPr>
            <a:r>
              <a:rPr lang="en-US" dirty="0"/>
              <a:t>However, the Core Indicators lack more granular data needed to address:</a:t>
            </a:r>
            <a:endParaRPr dirty="0"/>
          </a:p>
          <a:p>
            <a:pPr marL="627062" lvl="1" indent="-342900" algn="l" rtl="0">
              <a:spcBef>
                <a:spcPts val="800"/>
              </a:spcBef>
              <a:spcAft>
                <a:spcPts val="0"/>
              </a:spcAft>
              <a:buSzPts val="1440"/>
              <a:buFont typeface="Arial" panose="020B0604020202020204" pitchFamily="34" charset="0"/>
              <a:buChar char="•"/>
            </a:pPr>
            <a:r>
              <a:rPr lang="en-US" dirty="0"/>
              <a:t>Why is our country not achieving its targets?</a:t>
            </a:r>
            <a:endParaRPr dirty="0"/>
          </a:p>
          <a:p>
            <a:pPr marL="627062" lvl="1" indent="-342900" algn="l" rtl="0">
              <a:spcBef>
                <a:spcPts val="800"/>
              </a:spcBef>
              <a:spcAft>
                <a:spcPts val="0"/>
              </a:spcAft>
              <a:buSzPts val="1440"/>
              <a:buFont typeface="Arial" panose="020B0604020202020204" pitchFamily="34" charset="0"/>
              <a:buChar char="•"/>
            </a:pPr>
            <a:r>
              <a:rPr lang="en-US" dirty="0"/>
              <a:t>What course corrections do we need to take in each technical area?</a:t>
            </a:r>
            <a:endParaRPr dirty="0"/>
          </a:p>
          <a:p>
            <a:pPr marL="627062" lvl="1" indent="-342900" algn="l" rtl="0">
              <a:spcBef>
                <a:spcPts val="800"/>
              </a:spcBef>
              <a:spcAft>
                <a:spcPts val="0"/>
              </a:spcAft>
              <a:buSzPts val="1440"/>
              <a:buFont typeface="Arial" panose="020B0604020202020204" pitchFamily="34" charset="0"/>
              <a:buChar char="•"/>
            </a:pPr>
            <a:r>
              <a:rPr lang="en-US" dirty="0"/>
              <a:t>Which gaps in programming may require additional resources?</a:t>
            </a:r>
            <a:endParaRPr dirty="0"/>
          </a:p>
          <a:p>
            <a:pPr marL="230188" lvl="0" indent="-138748" algn="l" rtl="0">
              <a:spcBef>
                <a:spcPts val="800"/>
              </a:spcBef>
              <a:spcAft>
                <a:spcPts val="0"/>
              </a:spcAft>
              <a:buClr>
                <a:schemeClr val="accent6"/>
              </a:buClr>
              <a:buSzPts val="1440"/>
              <a:buFont typeface="Noto Sans Symbols"/>
              <a:buNone/>
            </a:pPr>
            <a:endParaRPr dirty="0"/>
          </a:p>
        </p:txBody>
      </p:sp>
      <p:sp>
        <p:nvSpPr>
          <p:cNvPr id="962" name="Google Shape;962;p33"/>
          <p:cNvSpPr txBox="1">
            <a:spLocks noGrp="1"/>
          </p:cNvSpPr>
          <p:nvPr>
            <p:ph type="sldNum" sz="quarter" idx="4"/>
          </p:nvPr>
        </p:nvSpPr>
        <p:spPr>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42</a:t>
            </a:fld>
            <a:endParaRPr/>
          </a:p>
        </p:txBody>
      </p:sp>
      <p:sp>
        <p:nvSpPr>
          <p:cNvPr id="963" name="Google Shape;963;p33"/>
          <p:cNvSpPr txBox="1">
            <a:spLocks noGrp="1"/>
          </p:cNvSpPr>
          <p:nvPr>
            <p:ph type="title"/>
          </p:nvPr>
        </p:nvSpPr>
        <p:spPr>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lt1"/>
              </a:buClr>
              <a:buSzPts val="2400"/>
              <a:buFont typeface="Gill Sans"/>
              <a:buNone/>
            </a:pPr>
            <a:r>
              <a:rPr lang="en-US" dirty="0"/>
              <a:t>Using the Extended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Indicators</a:t>
            </a:r>
            <a:endParaRPr dirty="0"/>
          </a:p>
        </p:txBody>
      </p:sp>
      <p:sp>
        <p:nvSpPr>
          <p:cNvPr id="965" name="Google Shape;965;p33"/>
          <p:cNvSpPr txBox="1"/>
          <p:nvPr/>
        </p:nvSpPr>
        <p:spPr>
          <a:xfrm>
            <a:off x="345507" y="4227104"/>
            <a:ext cx="7373838" cy="523180"/>
          </a:xfrm>
          <a:prstGeom prst="rect">
            <a:avLst/>
          </a:prstGeom>
          <a:noFill/>
          <a:ln>
            <a:noFill/>
          </a:ln>
        </p:spPr>
        <p:txBody>
          <a:bodyPr spcFirstLastPara="1" wrap="square" lIns="91425" tIns="45700" rIns="91425" bIns="45700" anchor="t" anchorCtr="0">
            <a:spAutoFit/>
          </a:bodyPr>
          <a:lstStyle/>
          <a:p>
            <a:r>
              <a:rPr lang="en-US" sz="1400" b="1" kern="0" dirty="0">
                <a:solidFill>
                  <a:schemeClr val="tx2"/>
                </a:solidFill>
                <a:latin typeface="+mj-lt"/>
                <a:ea typeface="Century Gothic"/>
                <a:cs typeface="Century Gothic"/>
                <a:sym typeface="Century Gothic"/>
              </a:rPr>
              <a:t>Additional layer of indicators </a:t>
            </a:r>
            <a:r>
              <a:rPr lang="en-US" sz="1400" kern="0" dirty="0">
                <a:solidFill>
                  <a:schemeClr val="tx2"/>
                </a:solidFill>
                <a:latin typeface="+mj-lt"/>
                <a:ea typeface="Century Gothic"/>
                <a:cs typeface="Century Gothic"/>
                <a:sym typeface="Century Gothic"/>
              </a:rPr>
              <a:t>may be needed to answer such questions?</a:t>
            </a:r>
            <a:endParaRPr lang="en-US" sz="1400" kern="0" dirty="0">
              <a:solidFill>
                <a:srgbClr val="000000"/>
              </a:solidFill>
              <a:latin typeface="+mj-lt"/>
              <a:ea typeface="Century Gothic"/>
              <a:cs typeface="Century Gothic"/>
              <a:sym typeface="Century Gothic"/>
            </a:endParaRPr>
          </a:p>
          <a:p>
            <a:pPr marL="0" marR="0" lvl="0" indent="0" algn="l" rtl="0">
              <a:spcBef>
                <a:spcPts val="0"/>
              </a:spcBef>
              <a:spcAft>
                <a:spcPts val="0"/>
              </a:spcAft>
              <a:buNone/>
            </a:pPr>
            <a:endParaRPr lang="en-US" sz="1400" dirty="0">
              <a:solidFill>
                <a:schemeClr val="accent5"/>
              </a:solidFill>
              <a:latin typeface="Gill Sans"/>
              <a:ea typeface="Gill Sans"/>
              <a:cs typeface="Gill Sans"/>
              <a:sym typeface="Gill Sans"/>
            </a:endParaRPr>
          </a:p>
        </p:txBody>
      </p:sp>
      <p:pic>
        <p:nvPicPr>
          <p:cNvPr id="2" name="Picture 3">
            <a:extLst>
              <a:ext uri="{FF2B5EF4-FFF2-40B4-BE49-F238E27FC236}">
                <a16:creationId xmlns:a16="http://schemas.microsoft.com/office/drawing/2014/main" id="{D4F43BCF-97BB-75AA-E133-C27E42DFDD0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472284" y="1080732"/>
            <a:ext cx="2349303" cy="235671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A24C4312-DEF9-88C8-BF22-8CB76D951850}"/>
              </a:ext>
            </a:extLst>
          </p:cNvPr>
          <p:cNvSpPr>
            <a:spLocks noGrp="1"/>
          </p:cNvSpPr>
          <p:nvPr>
            <p:ph type="sldNum" sz="quarter" idx="4"/>
          </p:nvPr>
        </p:nvSpPr>
        <p:spPr/>
        <p:txBody>
          <a:bodyPr/>
          <a:lstStyle/>
          <a:p>
            <a:pPr>
              <a:spcAft>
                <a:spcPts val="600"/>
              </a:spcAft>
            </a:pPr>
            <a:fld id="{42782948-4DBE-204D-AB9E-B65E067054AE}" type="slidenum">
              <a:rPr lang="en-US" smtClean="0"/>
              <a:pPr>
                <a:spcAft>
                  <a:spcPts val="600"/>
                </a:spcAft>
              </a:pPr>
              <a:t>43</a:t>
            </a:fld>
            <a:endParaRPr lang="en-US"/>
          </a:p>
        </p:txBody>
      </p:sp>
      <p:sp>
        <p:nvSpPr>
          <p:cNvPr id="7" name="Title 6">
            <a:extLst>
              <a:ext uri="{FF2B5EF4-FFF2-40B4-BE49-F238E27FC236}">
                <a16:creationId xmlns:a16="http://schemas.microsoft.com/office/drawing/2014/main" id="{D309C33E-457A-F864-770D-A4C5D9DD1A85}"/>
              </a:ext>
            </a:extLst>
          </p:cNvPr>
          <p:cNvSpPr>
            <a:spLocks noGrp="1"/>
          </p:cNvSpPr>
          <p:nvPr>
            <p:ph type="title"/>
          </p:nvPr>
        </p:nvSpPr>
        <p:spPr>
          <a:xfrm>
            <a:off x="345507" y="85172"/>
            <a:ext cx="7772400" cy="400110"/>
          </a:xfrm>
        </p:spPr>
        <p:txBody>
          <a:bodyPr/>
          <a:lstStyle/>
          <a:p>
            <a:r>
              <a:rPr lang="en-US" sz="2000" dirty="0"/>
              <a:t>Interim PBMEF Indicator Matrix (Excel)</a:t>
            </a:r>
          </a:p>
        </p:txBody>
      </p:sp>
      <p:pic>
        <p:nvPicPr>
          <p:cNvPr id="9" name="Content Placeholder 8" descr="Interim PBMEF Indicator Matrix">
            <a:extLst>
              <a:ext uri="{FF2B5EF4-FFF2-40B4-BE49-F238E27FC236}">
                <a16:creationId xmlns:a16="http://schemas.microsoft.com/office/drawing/2014/main" id="{107B0635-B4BE-6CDA-CED1-BCC406DFA065}"/>
              </a:ext>
            </a:extLst>
          </p:cNvPr>
          <p:cNvPicPr>
            <a:picLocks noGrp="1" noChangeAspect="1"/>
          </p:cNvPicPr>
          <p:nvPr>
            <p:ph idx="1"/>
          </p:nvPr>
        </p:nvPicPr>
        <p:blipFill>
          <a:blip r:embed="rId4"/>
          <a:stretch>
            <a:fillRect/>
          </a:stretch>
        </p:blipFill>
        <p:spPr>
          <a:xfrm>
            <a:off x="246305" y="606839"/>
            <a:ext cx="7970803" cy="4250812"/>
          </a:xfrm>
          <a:prstGeom prst="rect">
            <a:avLst/>
          </a:prstGeom>
          <a:noFill/>
        </p:spPr>
      </p:pic>
      <p:grpSp>
        <p:nvGrpSpPr>
          <p:cNvPr id="2" name="Group 1" descr="QR code">
            <a:extLst>
              <a:ext uri="{FF2B5EF4-FFF2-40B4-BE49-F238E27FC236}">
                <a16:creationId xmlns:a16="http://schemas.microsoft.com/office/drawing/2014/main" id="{29F82D59-8BB9-E2CF-C884-B7FB3F38CF0E}"/>
              </a:ext>
            </a:extLst>
          </p:cNvPr>
          <p:cNvGrpSpPr/>
          <p:nvPr/>
        </p:nvGrpSpPr>
        <p:grpSpPr>
          <a:xfrm>
            <a:off x="6706707" y="9438"/>
            <a:ext cx="2437293" cy="1640978"/>
            <a:chOff x="6706707" y="9438"/>
            <a:chExt cx="2437293" cy="1640978"/>
          </a:xfrm>
        </p:grpSpPr>
        <p:pic>
          <p:nvPicPr>
            <p:cNvPr id="4" name="Picture 3">
              <a:extLst>
                <a:ext uri="{FF2B5EF4-FFF2-40B4-BE49-F238E27FC236}">
                  <a16:creationId xmlns:a16="http://schemas.microsoft.com/office/drawing/2014/main" id="{BE1CCBD7-F8EB-F914-65C8-BCEA1CB0E594}"/>
                </a:ext>
              </a:extLst>
            </p:cNvPr>
            <p:cNvPicPr>
              <a:picLocks noChangeAspect="1"/>
            </p:cNvPicPr>
            <p:nvPr/>
          </p:nvPicPr>
          <p:blipFill rotWithShape="1">
            <a:blip r:embed="rId5"/>
            <a:srcRect t="6777"/>
            <a:stretch/>
          </p:blipFill>
          <p:spPr>
            <a:xfrm>
              <a:off x="6706707" y="9438"/>
              <a:ext cx="2437293" cy="1640978"/>
            </a:xfrm>
            <a:prstGeom prst="rect">
              <a:avLst/>
            </a:prstGeom>
          </p:spPr>
        </p:pic>
        <p:grpSp>
          <p:nvGrpSpPr>
            <p:cNvPr id="5" name="Group 4">
              <a:extLst>
                <a:ext uri="{FF2B5EF4-FFF2-40B4-BE49-F238E27FC236}">
                  <a16:creationId xmlns:a16="http://schemas.microsoft.com/office/drawing/2014/main" id="{5E4955B9-1578-BDFB-A8F9-C8473D2D8454}"/>
                </a:ext>
              </a:extLst>
            </p:cNvPr>
            <p:cNvGrpSpPr/>
            <p:nvPr/>
          </p:nvGrpSpPr>
          <p:grpSpPr>
            <a:xfrm>
              <a:off x="7176761" y="130995"/>
              <a:ext cx="1888659" cy="1206544"/>
              <a:chOff x="7018794" y="881957"/>
              <a:chExt cx="1888659" cy="1206544"/>
            </a:xfrm>
          </p:grpSpPr>
          <p:pic>
            <p:nvPicPr>
              <p:cNvPr id="6" name="Picture 5" descr="A qr code with blue circles&#10;&#10;Description automatically generated">
                <a:extLst>
                  <a:ext uri="{FF2B5EF4-FFF2-40B4-BE49-F238E27FC236}">
                    <a16:creationId xmlns:a16="http://schemas.microsoft.com/office/drawing/2014/main" id="{B3642624-5EA2-11AA-1324-4B91F54313EC}"/>
                  </a:ext>
                </a:extLst>
              </p:cNvPr>
              <p:cNvPicPr>
                <a:picLocks noChangeAspect="1"/>
              </p:cNvPicPr>
              <p:nvPr/>
            </p:nvPicPr>
            <p:blipFill>
              <a:blip r:embed="rId6"/>
              <a:stretch>
                <a:fillRect/>
              </a:stretch>
            </p:blipFill>
            <p:spPr>
              <a:xfrm>
                <a:off x="7502718" y="881957"/>
                <a:ext cx="920810" cy="920810"/>
              </a:xfrm>
              <a:prstGeom prst="rect">
                <a:avLst/>
              </a:prstGeom>
            </p:spPr>
          </p:pic>
          <p:sp>
            <p:nvSpPr>
              <p:cNvPr id="8" name="TextBox 7">
                <a:extLst>
                  <a:ext uri="{FF2B5EF4-FFF2-40B4-BE49-F238E27FC236}">
                    <a16:creationId xmlns:a16="http://schemas.microsoft.com/office/drawing/2014/main" id="{A9DF61FE-D356-EE08-709E-858963A76943}"/>
                  </a:ext>
                </a:extLst>
              </p:cNvPr>
              <p:cNvSpPr txBox="1"/>
              <p:nvPr/>
            </p:nvSpPr>
            <p:spPr>
              <a:xfrm>
                <a:off x="7018794" y="1857669"/>
                <a:ext cx="1888659" cy="230832"/>
              </a:xfrm>
              <a:prstGeom prst="rect">
                <a:avLst/>
              </a:prstGeom>
              <a:noFill/>
            </p:spPr>
            <p:txBody>
              <a:bodyPr wrap="none" rtlCol="0">
                <a:spAutoFit/>
              </a:bodyPr>
              <a:lstStyle/>
              <a:p>
                <a:r>
                  <a:rPr lang="en-US" sz="900" dirty="0"/>
                  <a:t>www.tbdiah.org/assessments/pbmef/</a:t>
                </a:r>
              </a:p>
            </p:txBody>
          </p:sp>
        </p:grpSp>
      </p:grpSp>
    </p:spTree>
    <p:custDataLst>
      <p:tags r:id="rId1"/>
    </p:custDataLst>
    <p:extLst>
      <p:ext uri="{BB962C8B-B14F-4D97-AF65-F5344CB8AC3E}">
        <p14:creationId xmlns:p14="http://schemas.microsoft.com/office/powerpoint/2010/main" val="242045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prstGeom prst="rect">
            <a:avLst/>
          </a:prstGeom>
        </p:spPr>
        <p:txBody>
          <a:bodyPr vert="horz" lIns="91440" tIns="45720" rIns="91440" bIns="45720" rtlCol="0" anchor="ctr">
            <a:spAutoFit/>
          </a:bodyPr>
          <a:lstStyle>
            <a:defPPr>
              <a:defRPr lang="en-US"/>
            </a:defPPr>
            <a:lvl1pPr marL="0" algn="r" defTabSz="457200" rtl="0" eaLnBrk="1" latinLnBrk="0" hangingPunct="1">
              <a:defRPr sz="800" b="0" i="0" kern="1200">
                <a:solidFill>
                  <a:schemeClr val="bg1"/>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782948-4DBE-204D-AB9E-B65E067054AE}" type="slidenum">
              <a:rPr lang="en-US" smtClean="0"/>
              <a:pPr/>
              <a:t>44</a:t>
            </a:fld>
            <a:endParaRPr lang="en-US"/>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p:txBody>
          <a:bodyPr/>
          <a:lstStyle/>
          <a:p>
            <a:r>
              <a:rPr lang="en-US" b="1" dirty="0"/>
              <a:t>Indicator Cascade Approach</a:t>
            </a:r>
          </a:p>
        </p:txBody>
      </p:sp>
    </p:spTree>
    <p:custDataLst>
      <p:tags r:id="rId1"/>
    </p:custDataLst>
    <p:extLst>
      <p:ext uri="{BB962C8B-B14F-4D97-AF65-F5344CB8AC3E}">
        <p14:creationId xmlns:p14="http://schemas.microsoft.com/office/powerpoint/2010/main" val="277438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34"/>
          <p:cNvSpPr txBox="1">
            <a:spLocks noGrp="1"/>
          </p:cNvSpPr>
          <p:nvPr>
            <p:ph idx="1"/>
          </p:nvPr>
        </p:nvSpPr>
        <p:spPr>
          <a:xfrm>
            <a:off x="338291" y="707701"/>
            <a:ext cx="8467417" cy="1669720"/>
          </a:xfrm>
          <a:prstGeom prst="rect">
            <a:avLst/>
          </a:prstGeom>
          <a:noFill/>
          <a:ln>
            <a:noFill/>
          </a:ln>
        </p:spPr>
        <p:txBody>
          <a:bodyPr spcFirstLastPara="1" wrap="square" lIns="91425" tIns="45700" rIns="91425" bIns="45700" anchor="t" anchorCtr="0">
            <a:noAutofit/>
          </a:bodyPr>
          <a:lstStyle/>
          <a:p>
            <a:pPr lvl="0" algn="l" rtl="0">
              <a:spcBef>
                <a:spcPts val="0"/>
              </a:spcBef>
              <a:spcAft>
                <a:spcPts val="0"/>
              </a:spcAft>
              <a:buSzPts val="1440"/>
            </a:pPr>
            <a:r>
              <a:rPr lang="en-US" sz="1800" dirty="0">
                <a:latin typeface="+mj-lt"/>
              </a:rPr>
              <a:t>The framework has indicator cascades built into it so that TB data can be analyzed using the cascade approach to find gaps in programs. </a:t>
            </a:r>
            <a:endParaRPr sz="1800" dirty="0">
              <a:latin typeface="+mj-lt"/>
            </a:endParaRPr>
          </a:p>
          <a:p>
            <a:pPr lvl="0" algn="l" rtl="0">
              <a:spcBef>
                <a:spcPts val="800"/>
              </a:spcBef>
              <a:spcAft>
                <a:spcPts val="0"/>
              </a:spcAft>
              <a:buSzPts val="1440"/>
            </a:pPr>
            <a:r>
              <a:rPr lang="en-US" sz="1800" dirty="0">
                <a:latin typeface="+mj-lt"/>
              </a:rPr>
              <a:t>A cascade can quantify, track, and visualize how health and development programs are performing for the target population at progressive stages toward an expected outcome. The data can answer such questions as:</a:t>
            </a:r>
            <a:endParaRPr sz="1800" dirty="0">
              <a:latin typeface="+mj-lt"/>
            </a:endParaRPr>
          </a:p>
        </p:txBody>
      </p:sp>
      <p:sp>
        <p:nvSpPr>
          <p:cNvPr id="971" name="Google Shape;971;p34"/>
          <p:cNvSpPr txBox="1">
            <a:spLocks noGrp="1"/>
          </p:cNvSpPr>
          <p:nvPr>
            <p:ph type="sldNum" sz="quarter" idx="4"/>
          </p:nvPr>
        </p:nvSpPr>
        <p:spPr>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45</a:t>
            </a:fld>
            <a:endParaRPr/>
          </a:p>
        </p:txBody>
      </p:sp>
      <p:sp>
        <p:nvSpPr>
          <p:cNvPr id="972" name="Google Shape;972;p34"/>
          <p:cNvSpPr txBox="1">
            <a:spLocks noGrp="1"/>
          </p:cNvSpPr>
          <p:nvPr>
            <p:ph type="title"/>
          </p:nvPr>
        </p:nvSpPr>
        <p:spPr>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lt1"/>
              </a:buClr>
              <a:buSzPts val="2400"/>
              <a:buFont typeface="Gill Sans"/>
              <a:buNone/>
            </a:pPr>
            <a:r>
              <a:rPr lang="en-US"/>
              <a:t>Indicator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Cascade Approach</a:t>
            </a:r>
            <a:endParaRPr/>
          </a:p>
        </p:txBody>
      </p:sp>
      <p:sp>
        <p:nvSpPr>
          <p:cNvPr id="974" name="Google Shape;974;p34"/>
          <p:cNvSpPr txBox="1"/>
          <p:nvPr/>
        </p:nvSpPr>
        <p:spPr>
          <a:xfrm>
            <a:off x="3926022" y="2732310"/>
            <a:ext cx="4746625" cy="178510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accent5"/>
              </a:buClr>
              <a:buSzPts val="1440"/>
              <a:buFont typeface="Noto Sans Symbols"/>
              <a:buChar char="✔"/>
            </a:pPr>
            <a:r>
              <a:rPr lang="en-US" sz="1600" dirty="0">
                <a:solidFill>
                  <a:srgbClr val="595959"/>
                </a:solidFill>
                <a:latin typeface="+mj-lt"/>
                <a:ea typeface="Gill Sans"/>
                <a:cs typeface="Gill Sans"/>
                <a:sym typeface="Gill Sans"/>
              </a:rPr>
              <a:t>Which TB services are not performing as well as expected: diagnostic or treatment services?</a:t>
            </a:r>
            <a:endParaRPr sz="1600" dirty="0">
              <a:solidFill>
                <a:srgbClr val="595959"/>
              </a:solidFill>
              <a:latin typeface="+mj-lt"/>
              <a:ea typeface="Gill Sans"/>
              <a:cs typeface="Gill Sans"/>
              <a:sym typeface="Gill Sans"/>
            </a:endParaRPr>
          </a:p>
          <a:p>
            <a:pPr marL="285750" marR="0" lvl="0" indent="-285750" algn="l" rtl="0">
              <a:spcBef>
                <a:spcPts val="1200"/>
              </a:spcBef>
              <a:spcAft>
                <a:spcPts val="0"/>
              </a:spcAft>
              <a:buClr>
                <a:schemeClr val="accent5"/>
              </a:buClr>
              <a:buSzPts val="1440"/>
              <a:buFont typeface="Noto Sans Symbols"/>
              <a:buChar char="✔"/>
            </a:pPr>
            <a:r>
              <a:rPr lang="en-US" sz="1600" dirty="0">
                <a:solidFill>
                  <a:srgbClr val="595959"/>
                </a:solidFill>
                <a:latin typeface="+mj-lt"/>
                <a:ea typeface="Gill Sans"/>
                <a:cs typeface="Gill Sans"/>
                <a:sym typeface="Gill Sans"/>
              </a:rPr>
              <a:t>Are we missing specific target groups?</a:t>
            </a:r>
            <a:endParaRPr sz="1600" dirty="0">
              <a:solidFill>
                <a:srgbClr val="595959"/>
              </a:solidFill>
              <a:latin typeface="+mj-lt"/>
              <a:ea typeface="Gill Sans"/>
              <a:cs typeface="Gill Sans"/>
              <a:sym typeface="Gill Sans"/>
            </a:endParaRPr>
          </a:p>
          <a:p>
            <a:pPr marL="285750" marR="0" lvl="0" indent="-285750" algn="l" rtl="0">
              <a:spcBef>
                <a:spcPts val="1200"/>
              </a:spcBef>
              <a:spcAft>
                <a:spcPts val="0"/>
              </a:spcAft>
              <a:buClr>
                <a:schemeClr val="accent5"/>
              </a:buClr>
              <a:buSzPts val="1440"/>
              <a:buFont typeface="Noto Sans Symbols"/>
              <a:buChar char="✔"/>
            </a:pPr>
            <a:r>
              <a:rPr lang="en-US" sz="1600" dirty="0">
                <a:solidFill>
                  <a:srgbClr val="595959"/>
                </a:solidFill>
                <a:latin typeface="+mj-lt"/>
                <a:ea typeface="Gill Sans"/>
                <a:cs typeface="Gill Sans"/>
                <a:sym typeface="Gill Sans"/>
              </a:rPr>
              <a:t>Are we missing specific geographic areas?</a:t>
            </a:r>
            <a:endParaRPr sz="1600" dirty="0">
              <a:solidFill>
                <a:srgbClr val="595959"/>
              </a:solidFill>
              <a:latin typeface="+mj-lt"/>
              <a:ea typeface="Gill Sans"/>
              <a:cs typeface="Gill Sans"/>
              <a:sym typeface="Gill Sans"/>
            </a:endParaRPr>
          </a:p>
          <a:p>
            <a:pPr marL="285750" marR="0" lvl="0" indent="-285750" algn="l" rtl="0">
              <a:spcBef>
                <a:spcPts val="1200"/>
              </a:spcBef>
              <a:spcAft>
                <a:spcPts val="0"/>
              </a:spcAft>
              <a:buClr>
                <a:schemeClr val="accent5"/>
              </a:buClr>
              <a:buSzPts val="1440"/>
              <a:buFont typeface="Noto Sans Symbols"/>
              <a:buChar char="✔"/>
            </a:pPr>
            <a:r>
              <a:rPr lang="en-US" sz="1600" dirty="0">
                <a:solidFill>
                  <a:srgbClr val="595959"/>
                </a:solidFill>
                <a:latin typeface="+mj-lt"/>
                <a:ea typeface="Gill Sans"/>
                <a:cs typeface="Gill Sans"/>
                <a:sym typeface="Gill Sans"/>
              </a:rPr>
              <a:t>What other combinations of these gaps exist?</a:t>
            </a:r>
            <a:endParaRPr sz="1600" dirty="0">
              <a:solidFill>
                <a:srgbClr val="595959"/>
              </a:solidFill>
              <a:latin typeface="+mj-lt"/>
              <a:ea typeface="Gill Sans"/>
              <a:cs typeface="Gill Sans"/>
              <a:sym typeface="Gill Sans"/>
            </a:endParaRPr>
          </a:p>
        </p:txBody>
      </p:sp>
      <p:graphicFrame>
        <p:nvGraphicFramePr>
          <p:cNvPr id="4" name="Chart 3">
            <a:extLst>
              <a:ext uri="{FF2B5EF4-FFF2-40B4-BE49-F238E27FC236}">
                <a16:creationId xmlns:a16="http://schemas.microsoft.com/office/drawing/2014/main" id="{07A4CDFC-2E0A-8C0F-FA8F-BC3ED0B8BF0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8279950"/>
              </p:ext>
            </p:extLst>
          </p:nvPr>
        </p:nvGraphicFramePr>
        <p:xfrm>
          <a:off x="558833" y="2393482"/>
          <a:ext cx="2661218" cy="2263775"/>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A24C4312-DEF9-88C8-BF22-8CB76D951850}"/>
              </a:ext>
            </a:extLst>
          </p:cNvPr>
          <p:cNvSpPr>
            <a:spLocks noGrp="1"/>
          </p:cNvSpPr>
          <p:nvPr>
            <p:ph type="sldNum" sz="quarter" idx="4"/>
          </p:nvPr>
        </p:nvSpPr>
        <p:spPr/>
        <p:txBody>
          <a:bodyPr/>
          <a:lstStyle/>
          <a:p>
            <a:pPr>
              <a:spcAft>
                <a:spcPts val="600"/>
              </a:spcAft>
            </a:pPr>
            <a:fld id="{42782948-4DBE-204D-AB9E-B65E067054AE}" type="slidenum">
              <a:rPr lang="en-US" smtClean="0"/>
              <a:pPr>
                <a:spcAft>
                  <a:spcPts val="600"/>
                </a:spcAft>
              </a:pPr>
              <a:t>46</a:t>
            </a:fld>
            <a:endParaRPr lang="en-US"/>
          </a:p>
        </p:txBody>
      </p:sp>
      <p:sp>
        <p:nvSpPr>
          <p:cNvPr id="7" name="Title 6">
            <a:extLst>
              <a:ext uri="{FF2B5EF4-FFF2-40B4-BE49-F238E27FC236}">
                <a16:creationId xmlns:a16="http://schemas.microsoft.com/office/drawing/2014/main" id="{D309C33E-457A-F864-770D-A4C5D9DD1A85}"/>
              </a:ext>
            </a:extLst>
          </p:cNvPr>
          <p:cNvSpPr>
            <a:spLocks noGrp="1"/>
          </p:cNvSpPr>
          <p:nvPr>
            <p:ph type="title"/>
          </p:nvPr>
        </p:nvSpPr>
        <p:spPr>
          <a:xfrm>
            <a:off x="345507" y="85172"/>
            <a:ext cx="7772400" cy="400110"/>
          </a:xfrm>
        </p:spPr>
        <p:txBody>
          <a:bodyPr/>
          <a:lstStyle/>
          <a:p>
            <a:r>
              <a:rPr lang="en-US" sz="2000" dirty="0"/>
              <a:t>Illustrative Indicator Mapping &amp; Cascades (in progress): DS-TB</a:t>
            </a:r>
          </a:p>
        </p:txBody>
      </p:sp>
      <p:pic>
        <p:nvPicPr>
          <p:cNvPr id="4" name="Picture 3">
            <a:extLst>
              <a:ext uri="{FF2B5EF4-FFF2-40B4-BE49-F238E27FC236}">
                <a16:creationId xmlns:a16="http://schemas.microsoft.com/office/drawing/2014/main" id="{2E4AAB5A-85FF-8D6A-955F-5F79FA32B265}"/>
              </a:ext>
            </a:extLst>
          </p:cNvPr>
          <p:cNvPicPr>
            <a:picLocks noChangeAspect="1"/>
          </p:cNvPicPr>
          <p:nvPr/>
        </p:nvPicPr>
        <p:blipFill>
          <a:blip r:embed="rId4"/>
          <a:stretch>
            <a:fillRect/>
          </a:stretch>
        </p:blipFill>
        <p:spPr>
          <a:xfrm>
            <a:off x="407857" y="585235"/>
            <a:ext cx="3115427" cy="4246727"/>
          </a:xfrm>
          <a:prstGeom prst="rect">
            <a:avLst/>
          </a:prstGeom>
        </p:spPr>
      </p:pic>
      <p:pic>
        <p:nvPicPr>
          <p:cNvPr id="6" name="Picture 5">
            <a:extLst>
              <a:ext uri="{FF2B5EF4-FFF2-40B4-BE49-F238E27FC236}">
                <a16:creationId xmlns:a16="http://schemas.microsoft.com/office/drawing/2014/main" id="{0A0BF2BA-F68A-8C46-7F0D-60921C7318AC}"/>
              </a:ext>
            </a:extLst>
          </p:cNvPr>
          <p:cNvPicPr>
            <a:picLocks noChangeAspect="1"/>
          </p:cNvPicPr>
          <p:nvPr/>
        </p:nvPicPr>
        <p:blipFill>
          <a:blip r:embed="rId5"/>
          <a:stretch>
            <a:fillRect/>
          </a:stretch>
        </p:blipFill>
        <p:spPr>
          <a:xfrm>
            <a:off x="3662227" y="843283"/>
            <a:ext cx="5402945" cy="3230022"/>
          </a:xfrm>
          <a:prstGeom prst="rect">
            <a:avLst/>
          </a:prstGeom>
          <a:ln>
            <a:solidFill>
              <a:schemeClr val="accent3"/>
            </a:solidFill>
          </a:ln>
        </p:spPr>
      </p:pic>
      <p:sp>
        <p:nvSpPr>
          <p:cNvPr id="8" name="Rectangle 7">
            <a:extLst>
              <a:ext uri="{FF2B5EF4-FFF2-40B4-BE49-F238E27FC236}">
                <a16:creationId xmlns:a16="http://schemas.microsoft.com/office/drawing/2014/main" id="{ED101A15-6912-D48A-FC55-3D69339A0923}"/>
              </a:ext>
            </a:extLst>
          </p:cNvPr>
          <p:cNvSpPr/>
          <p:nvPr/>
        </p:nvSpPr>
        <p:spPr>
          <a:xfrm>
            <a:off x="8024648" y="1174531"/>
            <a:ext cx="811923" cy="29166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Stencil" panose="040409050D0802020404" pitchFamily="82" charset="0"/>
              </a:rPr>
              <a:t>DRAFT</a:t>
            </a:r>
          </a:p>
        </p:txBody>
      </p:sp>
    </p:spTree>
    <p:custDataLst>
      <p:tags r:id="rId1"/>
    </p:custDataLst>
    <p:extLst>
      <p:ext uri="{BB962C8B-B14F-4D97-AF65-F5344CB8AC3E}">
        <p14:creationId xmlns:p14="http://schemas.microsoft.com/office/powerpoint/2010/main" val="316876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A24C4312-DEF9-88C8-BF22-8CB76D951850}"/>
              </a:ext>
            </a:extLst>
          </p:cNvPr>
          <p:cNvSpPr>
            <a:spLocks noGrp="1"/>
          </p:cNvSpPr>
          <p:nvPr>
            <p:ph type="sldNum" sz="quarter" idx="4"/>
          </p:nvPr>
        </p:nvSpPr>
        <p:spPr/>
        <p:txBody>
          <a:bodyPr/>
          <a:lstStyle/>
          <a:p>
            <a:pPr>
              <a:spcAft>
                <a:spcPts val="600"/>
              </a:spcAft>
            </a:pPr>
            <a:fld id="{42782948-4DBE-204D-AB9E-B65E067054AE}" type="slidenum">
              <a:rPr lang="en-US" smtClean="0"/>
              <a:pPr>
                <a:spcAft>
                  <a:spcPts val="600"/>
                </a:spcAft>
              </a:pPr>
              <a:t>47</a:t>
            </a:fld>
            <a:endParaRPr lang="en-US"/>
          </a:p>
        </p:txBody>
      </p:sp>
      <p:sp>
        <p:nvSpPr>
          <p:cNvPr id="7" name="Title 6">
            <a:extLst>
              <a:ext uri="{FF2B5EF4-FFF2-40B4-BE49-F238E27FC236}">
                <a16:creationId xmlns:a16="http://schemas.microsoft.com/office/drawing/2014/main" id="{D309C33E-457A-F864-770D-A4C5D9DD1A85}"/>
              </a:ext>
            </a:extLst>
          </p:cNvPr>
          <p:cNvSpPr>
            <a:spLocks noGrp="1"/>
          </p:cNvSpPr>
          <p:nvPr>
            <p:ph type="title"/>
          </p:nvPr>
        </p:nvSpPr>
        <p:spPr>
          <a:xfrm>
            <a:off x="345507" y="85172"/>
            <a:ext cx="7772400" cy="400110"/>
          </a:xfrm>
        </p:spPr>
        <p:txBody>
          <a:bodyPr/>
          <a:lstStyle/>
          <a:p>
            <a:r>
              <a:rPr lang="en-US" sz="2000" dirty="0"/>
              <a:t>Illustrative Indicator Mapping &amp; Cascades (in progress): DR-TB</a:t>
            </a:r>
          </a:p>
        </p:txBody>
      </p:sp>
      <p:pic>
        <p:nvPicPr>
          <p:cNvPr id="4" name="Picture 3">
            <a:extLst>
              <a:ext uri="{FF2B5EF4-FFF2-40B4-BE49-F238E27FC236}">
                <a16:creationId xmlns:a16="http://schemas.microsoft.com/office/drawing/2014/main" id="{7AF62290-00EB-BDA1-9804-109647AB3D74}"/>
              </a:ext>
            </a:extLst>
          </p:cNvPr>
          <p:cNvPicPr>
            <a:picLocks noChangeAspect="1"/>
          </p:cNvPicPr>
          <p:nvPr/>
        </p:nvPicPr>
        <p:blipFill>
          <a:blip r:embed="rId4"/>
          <a:stretch>
            <a:fillRect/>
          </a:stretch>
        </p:blipFill>
        <p:spPr>
          <a:xfrm>
            <a:off x="3622074" y="891201"/>
            <a:ext cx="5450981" cy="3402371"/>
          </a:xfrm>
          <a:prstGeom prst="rect">
            <a:avLst/>
          </a:prstGeom>
          <a:ln>
            <a:solidFill>
              <a:schemeClr val="accent3"/>
            </a:solidFill>
          </a:ln>
        </p:spPr>
      </p:pic>
      <p:sp>
        <p:nvSpPr>
          <p:cNvPr id="5" name="Rectangle 4">
            <a:extLst>
              <a:ext uri="{FF2B5EF4-FFF2-40B4-BE49-F238E27FC236}">
                <a16:creationId xmlns:a16="http://schemas.microsoft.com/office/drawing/2014/main" id="{6BDF9596-7F3A-5E69-64E6-8E5F59949EED}"/>
              </a:ext>
            </a:extLst>
          </p:cNvPr>
          <p:cNvSpPr/>
          <p:nvPr/>
        </p:nvSpPr>
        <p:spPr>
          <a:xfrm>
            <a:off x="8024648" y="1174531"/>
            <a:ext cx="811923" cy="29166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Stencil" panose="040409050D0802020404" pitchFamily="82" charset="0"/>
              </a:rPr>
              <a:t>DRAFT</a:t>
            </a:r>
          </a:p>
        </p:txBody>
      </p:sp>
      <p:pic>
        <p:nvPicPr>
          <p:cNvPr id="8" name="Picture 7">
            <a:extLst>
              <a:ext uri="{FF2B5EF4-FFF2-40B4-BE49-F238E27FC236}">
                <a16:creationId xmlns:a16="http://schemas.microsoft.com/office/drawing/2014/main" id="{975FF87E-4483-405E-40D8-1BE6FDDCDAA6}"/>
              </a:ext>
            </a:extLst>
          </p:cNvPr>
          <p:cNvPicPr>
            <a:picLocks noChangeAspect="1"/>
          </p:cNvPicPr>
          <p:nvPr/>
        </p:nvPicPr>
        <p:blipFill>
          <a:blip r:embed="rId5"/>
          <a:stretch>
            <a:fillRect/>
          </a:stretch>
        </p:blipFill>
        <p:spPr>
          <a:xfrm>
            <a:off x="167721" y="559676"/>
            <a:ext cx="3217870" cy="4345629"/>
          </a:xfrm>
          <a:prstGeom prst="rect">
            <a:avLst/>
          </a:prstGeom>
        </p:spPr>
      </p:pic>
    </p:spTree>
    <p:custDataLst>
      <p:tags r:id="rId1"/>
    </p:custDataLst>
    <p:extLst>
      <p:ext uri="{BB962C8B-B14F-4D97-AF65-F5344CB8AC3E}">
        <p14:creationId xmlns:p14="http://schemas.microsoft.com/office/powerpoint/2010/main" val="363596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2BE691-8E37-B40C-766D-A1D3A18A292A}"/>
              </a:ext>
            </a:extLst>
          </p:cNvPr>
          <p:cNvPicPr>
            <a:picLocks noChangeAspect="1"/>
          </p:cNvPicPr>
          <p:nvPr/>
        </p:nvPicPr>
        <p:blipFill>
          <a:blip r:embed="rId4"/>
          <a:stretch>
            <a:fillRect/>
          </a:stretch>
        </p:blipFill>
        <p:spPr>
          <a:xfrm>
            <a:off x="3712779" y="809305"/>
            <a:ext cx="5431221" cy="3855208"/>
          </a:xfrm>
          <a:prstGeom prst="rect">
            <a:avLst/>
          </a:prstGeom>
          <a:ln>
            <a:solidFill>
              <a:schemeClr val="accent3"/>
            </a:solidFill>
          </a:ln>
        </p:spPr>
      </p:pic>
      <p:sp>
        <p:nvSpPr>
          <p:cNvPr id="3" name="Slide Number Placeholder 2" hidden="1">
            <a:extLst>
              <a:ext uri="{FF2B5EF4-FFF2-40B4-BE49-F238E27FC236}">
                <a16:creationId xmlns:a16="http://schemas.microsoft.com/office/drawing/2014/main" id="{A24C4312-DEF9-88C8-BF22-8CB76D951850}"/>
              </a:ext>
            </a:extLst>
          </p:cNvPr>
          <p:cNvSpPr>
            <a:spLocks noGrp="1"/>
          </p:cNvSpPr>
          <p:nvPr>
            <p:ph type="sldNum" sz="quarter" idx="4"/>
          </p:nvPr>
        </p:nvSpPr>
        <p:spPr/>
        <p:txBody>
          <a:bodyPr/>
          <a:lstStyle/>
          <a:p>
            <a:pPr>
              <a:spcAft>
                <a:spcPts val="600"/>
              </a:spcAft>
            </a:pPr>
            <a:fld id="{42782948-4DBE-204D-AB9E-B65E067054AE}" type="slidenum">
              <a:rPr lang="en-US" smtClean="0"/>
              <a:pPr>
                <a:spcAft>
                  <a:spcPts val="600"/>
                </a:spcAft>
              </a:pPr>
              <a:t>48</a:t>
            </a:fld>
            <a:endParaRPr lang="en-US"/>
          </a:p>
        </p:txBody>
      </p:sp>
      <p:sp>
        <p:nvSpPr>
          <p:cNvPr id="7" name="Title 6">
            <a:extLst>
              <a:ext uri="{FF2B5EF4-FFF2-40B4-BE49-F238E27FC236}">
                <a16:creationId xmlns:a16="http://schemas.microsoft.com/office/drawing/2014/main" id="{D309C33E-457A-F864-770D-A4C5D9DD1A85}"/>
              </a:ext>
            </a:extLst>
          </p:cNvPr>
          <p:cNvSpPr>
            <a:spLocks noGrp="1"/>
          </p:cNvSpPr>
          <p:nvPr>
            <p:ph type="title"/>
          </p:nvPr>
        </p:nvSpPr>
        <p:spPr>
          <a:xfrm>
            <a:off x="306760" y="63062"/>
            <a:ext cx="8404355" cy="400110"/>
          </a:xfrm>
        </p:spPr>
        <p:txBody>
          <a:bodyPr anchor="t"/>
          <a:lstStyle/>
          <a:p>
            <a:r>
              <a:rPr lang="en-US" sz="2000" dirty="0"/>
              <a:t>Illustrative Indicator Mapping &amp; Cascades (in progress): TBCI Positive</a:t>
            </a:r>
          </a:p>
        </p:txBody>
      </p:sp>
      <p:sp>
        <p:nvSpPr>
          <p:cNvPr id="5" name="Rectangle 4">
            <a:extLst>
              <a:ext uri="{FF2B5EF4-FFF2-40B4-BE49-F238E27FC236}">
                <a16:creationId xmlns:a16="http://schemas.microsoft.com/office/drawing/2014/main" id="{6BDF9596-7F3A-5E69-64E6-8E5F59949EED}"/>
              </a:ext>
            </a:extLst>
          </p:cNvPr>
          <p:cNvSpPr/>
          <p:nvPr/>
        </p:nvSpPr>
        <p:spPr>
          <a:xfrm>
            <a:off x="8024648" y="1174531"/>
            <a:ext cx="811923" cy="29166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Stencil" panose="040409050D0802020404" pitchFamily="82" charset="0"/>
              </a:rPr>
              <a:t>DRAFT</a:t>
            </a:r>
          </a:p>
        </p:txBody>
      </p:sp>
      <p:pic>
        <p:nvPicPr>
          <p:cNvPr id="10" name="Picture 9">
            <a:extLst>
              <a:ext uri="{FF2B5EF4-FFF2-40B4-BE49-F238E27FC236}">
                <a16:creationId xmlns:a16="http://schemas.microsoft.com/office/drawing/2014/main" id="{D0B203FA-DB17-C86F-C8DE-C953DB7DE49E}"/>
              </a:ext>
            </a:extLst>
          </p:cNvPr>
          <p:cNvPicPr>
            <a:picLocks noChangeAspect="1"/>
          </p:cNvPicPr>
          <p:nvPr/>
        </p:nvPicPr>
        <p:blipFill>
          <a:blip r:embed="rId5"/>
          <a:stretch>
            <a:fillRect/>
          </a:stretch>
        </p:blipFill>
        <p:spPr>
          <a:xfrm>
            <a:off x="263405" y="654270"/>
            <a:ext cx="2978881" cy="4010244"/>
          </a:xfrm>
          <a:prstGeom prst="rect">
            <a:avLst/>
          </a:prstGeom>
        </p:spPr>
      </p:pic>
    </p:spTree>
    <p:custDataLst>
      <p:tags r:id="rId1"/>
    </p:custDataLst>
    <p:extLst>
      <p:ext uri="{BB962C8B-B14F-4D97-AF65-F5344CB8AC3E}">
        <p14:creationId xmlns:p14="http://schemas.microsoft.com/office/powerpoint/2010/main" val="91879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528750-2FDD-F8BD-1044-779BDB773849}"/>
              </a:ext>
            </a:extLst>
          </p:cNvPr>
          <p:cNvPicPr>
            <a:picLocks noChangeAspect="1"/>
          </p:cNvPicPr>
          <p:nvPr/>
        </p:nvPicPr>
        <p:blipFill>
          <a:blip r:embed="rId4"/>
          <a:stretch>
            <a:fillRect/>
          </a:stretch>
        </p:blipFill>
        <p:spPr>
          <a:xfrm>
            <a:off x="3421830" y="815865"/>
            <a:ext cx="5611812" cy="4010244"/>
          </a:xfrm>
          <a:prstGeom prst="rect">
            <a:avLst/>
          </a:prstGeom>
          <a:ln>
            <a:noFill/>
          </a:ln>
        </p:spPr>
      </p:pic>
      <p:sp>
        <p:nvSpPr>
          <p:cNvPr id="3" name="Slide Number Placeholder 2" hidden="1">
            <a:extLst>
              <a:ext uri="{FF2B5EF4-FFF2-40B4-BE49-F238E27FC236}">
                <a16:creationId xmlns:a16="http://schemas.microsoft.com/office/drawing/2014/main" id="{A24C4312-DEF9-88C8-BF22-8CB76D951850}"/>
              </a:ext>
            </a:extLst>
          </p:cNvPr>
          <p:cNvSpPr>
            <a:spLocks noGrp="1"/>
          </p:cNvSpPr>
          <p:nvPr>
            <p:ph type="sldNum" sz="quarter" idx="4"/>
          </p:nvPr>
        </p:nvSpPr>
        <p:spPr/>
        <p:txBody>
          <a:bodyPr/>
          <a:lstStyle/>
          <a:p>
            <a:pPr>
              <a:spcAft>
                <a:spcPts val="600"/>
              </a:spcAft>
            </a:pPr>
            <a:fld id="{42782948-4DBE-204D-AB9E-B65E067054AE}" type="slidenum">
              <a:rPr lang="en-US" smtClean="0"/>
              <a:pPr>
                <a:spcAft>
                  <a:spcPts val="600"/>
                </a:spcAft>
              </a:pPr>
              <a:t>49</a:t>
            </a:fld>
            <a:endParaRPr lang="en-US"/>
          </a:p>
        </p:txBody>
      </p:sp>
      <p:sp>
        <p:nvSpPr>
          <p:cNvPr id="7" name="Title 6">
            <a:extLst>
              <a:ext uri="{FF2B5EF4-FFF2-40B4-BE49-F238E27FC236}">
                <a16:creationId xmlns:a16="http://schemas.microsoft.com/office/drawing/2014/main" id="{D309C33E-457A-F864-770D-A4C5D9DD1A85}"/>
              </a:ext>
            </a:extLst>
          </p:cNvPr>
          <p:cNvSpPr>
            <a:spLocks noGrp="1"/>
          </p:cNvSpPr>
          <p:nvPr>
            <p:ph type="title"/>
          </p:nvPr>
        </p:nvSpPr>
        <p:spPr>
          <a:xfrm>
            <a:off x="263405" y="50222"/>
            <a:ext cx="8617190" cy="400110"/>
          </a:xfrm>
        </p:spPr>
        <p:txBody>
          <a:bodyPr anchor="t"/>
          <a:lstStyle/>
          <a:p>
            <a:r>
              <a:rPr lang="en-US" sz="2000" dirty="0"/>
              <a:t>Illustrative Indicator Mapping &amp; Cascades (in progress): TBCI Negative</a:t>
            </a:r>
          </a:p>
        </p:txBody>
      </p:sp>
      <p:sp>
        <p:nvSpPr>
          <p:cNvPr id="5" name="Rectangle 4">
            <a:extLst>
              <a:ext uri="{FF2B5EF4-FFF2-40B4-BE49-F238E27FC236}">
                <a16:creationId xmlns:a16="http://schemas.microsoft.com/office/drawing/2014/main" id="{6BDF9596-7F3A-5E69-64E6-8E5F59949EED}"/>
              </a:ext>
            </a:extLst>
          </p:cNvPr>
          <p:cNvSpPr/>
          <p:nvPr/>
        </p:nvSpPr>
        <p:spPr>
          <a:xfrm>
            <a:off x="8024648" y="1174531"/>
            <a:ext cx="811923" cy="29166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Stencil" panose="040409050D0802020404" pitchFamily="82" charset="0"/>
              </a:rPr>
              <a:t>DRAFT</a:t>
            </a:r>
          </a:p>
        </p:txBody>
      </p:sp>
      <p:pic>
        <p:nvPicPr>
          <p:cNvPr id="8" name="Picture 7">
            <a:extLst>
              <a:ext uri="{FF2B5EF4-FFF2-40B4-BE49-F238E27FC236}">
                <a16:creationId xmlns:a16="http://schemas.microsoft.com/office/drawing/2014/main" id="{3730B209-89FC-0230-B73E-559C30C204DD}"/>
              </a:ext>
            </a:extLst>
          </p:cNvPr>
          <p:cNvPicPr>
            <a:picLocks noChangeAspect="1"/>
          </p:cNvPicPr>
          <p:nvPr/>
        </p:nvPicPr>
        <p:blipFill>
          <a:blip r:embed="rId5"/>
          <a:stretch>
            <a:fillRect/>
          </a:stretch>
        </p:blipFill>
        <p:spPr>
          <a:xfrm>
            <a:off x="263405" y="654270"/>
            <a:ext cx="2978881" cy="4010244"/>
          </a:xfrm>
          <a:prstGeom prst="rect">
            <a:avLst/>
          </a:prstGeom>
        </p:spPr>
      </p:pic>
    </p:spTree>
    <p:custDataLst>
      <p:tags r:id="rId1"/>
    </p:custDataLst>
    <p:extLst>
      <p:ext uri="{BB962C8B-B14F-4D97-AF65-F5344CB8AC3E}">
        <p14:creationId xmlns:p14="http://schemas.microsoft.com/office/powerpoint/2010/main" val="259430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855" y="27511"/>
            <a:ext cx="9135000" cy="576499"/>
          </a:xfrm>
          <a:prstGeom prst="rect">
            <a:avLst/>
          </a:prstGeom>
          <a:solidFill>
            <a:srgbClr val="E6E8EA"/>
          </a:solidFill>
          <a:ln>
            <a:noFill/>
          </a:ln>
        </p:spPr>
        <p:txBody>
          <a:bodyPr spcFirstLastPara="1" wrap="square" lIns="91425" tIns="45700" rIns="91425" bIns="45700" anchor="ctr" anchorCtr="0">
            <a:noAutofit/>
          </a:bodyPr>
          <a:lstStyle/>
          <a:p>
            <a:pPr algn="ctr">
              <a:buClr>
                <a:schemeClr val="lt1"/>
              </a:buClr>
              <a:buSzPts val="1350"/>
            </a:pPr>
            <a:endParaRPr sz="1350">
              <a:solidFill>
                <a:srgbClr val="FFFFFF"/>
              </a:solidFill>
              <a:latin typeface="Gill Sans"/>
              <a:ea typeface="Gill Sans"/>
              <a:cs typeface="Gill Sans"/>
              <a:sym typeface="Gill Sans"/>
            </a:endParaRPr>
          </a:p>
        </p:txBody>
      </p:sp>
      <p:sp>
        <p:nvSpPr>
          <p:cNvPr id="414" name="Google Shape;414;p32">
            <a:extLst>
              <a:ext uri="{C183D7F6-B498-43B3-948B-1728B52AA6E4}">
                <adec:decorative xmlns:adec="http://schemas.microsoft.com/office/drawing/2017/decorative" val="1"/>
              </a:ext>
            </a:extLst>
          </p:cNvPr>
          <p:cNvSpPr/>
          <p:nvPr/>
        </p:nvSpPr>
        <p:spPr>
          <a:xfrm>
            <a:off x="8869260" y="11015"/>
            <a:ext cx="265500" cy="4987200"/>
          </a:xfrm>
          <a:prstGeom prst="rect">
            <a:avLst/>
          </a:prstGeom>
          <a:solidFill>
            <a:schemeClr val="dk2"/>
          </a:solidFill>
          <a:ln>
            <a:noFill/>
          </a:ln>
        </p:spPr>
        <p:txBody>
          <a:bodyPr spcFirstLastPara="1" wrap="square" lIns="91425" tIns="45700" rIns="91425" bIns="45700" anchor="ctr" anchorCtr="0">
            <a:noAutofit/>
          </a:bodyPr>
          <a:lstStyle/>
          <a:p>
            <a:pPr algn="ctr">
              <a:buClr>
                <a:schemeClr val="lt1"/>
              </a:buClr>
              <a:buSzPts val="1350"/>
            </a:pPr>
            <a:endParaRPr sz="1350">
              <a:solidFill>
                <a:srgbClr val="FFFFFF"/>
              </a:solidFill>
              <a:latin typeface="Gill Sans"/>
              <a:ea typeface="Gill Sans"/>
              <a:cs typeface="Gill Sans"/>
              <a:sym typeface="Gill Sans"/>
            </a:endParaRPr>
          </a:p>
        </p:txBody>
      </p:sp>
      <p:cxnSp>
        <p:nvCxnSpPr>
          <p:cNvPr id="415" name="Google Shape;415;p32">
            <a:extLst>
              <a:ext uri="{C183D7F6-B498-43B3-948B-1728B52AA6E4}">
                <adec:decorative xmlns:adec="http://schemas.microsoft.com/office/drawing/2017/decorative" val="1"/>
              </a:ext>
            </a:extLst>
          </p:cNvPr>
          <p:cNvCxnSpPr/>
          <p:nvPr/>
        </p:nvCxnSpPr>
        <p:spPr>
          <a:xfrm>
            <a:off x="3104635" y="177095"/>
            <a:ext cx="0" cy="4830600"/>
          </a:xfrm>
          <a:prstGeom prst="straightConnector1">
            <a:avLst/>
          </a:prstGeom>
          <a:noFill/>
          <a:ln w="12700" cap="flat" cmpd="sng">
            <a:solidFill>
              <a:schemeClr val="accent3"/>
            </a:solidFill>
            <a:prstDash val="dot"/>
            <a:round/>
            <a:headEnd type="none" w="sm" len="sm"/>
            <a:tailEnd type="none" w="sm" len="sm"/>
          </a:ln>
        </p:spPr>
      </p:cxnSp>
      <p:cxnSp>
        <p:nvCxnSpPr>
          <p:cNvPr id="416" name="Google Shape;416;p32">
            <a:extLst>
              <a:ext uri="{C183D7F6-B498-43B3-948B-1728B52AA6E4}">
                <adec:decorative xmlns:adec="http://schemas.microsoft.com/office/drawing/2017/decorative" val="1"/>
              </a:ext>
            </a:extLst>
          </p:cNvPr>
          <p:cNvCxnSpPr>
            <a:cxnSpLocks/>
          </p:cNvCxnSpPr>
          <p:nvPr/>
        </p:nvCxnSpPr>
        <p:spPr>
          <a:xfrm>
            <a:off x="5074847" y="177096"/>
            <a:ext cx="0" cy="4834389"/>
          </a:xfrm>
          <a:prstGeom prst="straightConnector1">
            <a:avLst/>
          </a:prstGeom>
          <a:noFill/>
          <a:ln w="12700" cap="flat" cmpd="sng">
            <a:solidFill>
              <a:schemeClr val="accent3"/>
            </a:solidFill>
            <a:prstDash val="dot"/>
            <a:round/>
            <a:headEnd type="none" w="sm" len="sm"/>
            <a:tailEnd type="none" w="sm" len="sm"/>
          </a:ln>
        </p:spPr>
      </p:cxnSp>
      <p:cxnSp>
        <p:nvCxnSpPr>
          <p:cNvPr id="417" name="Google Shape;417;p32">
            <a:extLst>
              <a:ext uri="{C183D7F6-B498-43B3-948B-1728B52AA6E4}">
                <adec:decorative xmlns:adec="http://schemas.microsoft.com/office/drawing/2017/decorative" val="1"/>
              </a:ext>
            </a:extLst>
          </p:cNvPr>
          <p:cNvCxnSpPr>
            <a:cxnSpLocks/>
            <a:stCxn id="471" idx="2"/>
          </p:cNvCxnSpPr>
          <p:nvPr/>
        </p:nvCxnSpPr>
        <p:spPr>
          <a:xfrm>
            <a:off x="6974992" y="316005"/>
            <a:ext cx="0" cy="4713214"/>
          </a:xfrm>
          <a:prstGeom prst="straightConnector1">
            <a:avLst/>
          </a:prstGeom>
          <a:noFill/>
          <a:ln w="12700" cap="flat" cmpd="sng">
            <a:solidFill>
              <a:schemeClr val="accent3"/>
            </a:solidFill>
            <a:prstDash val="dot"/>
            <a:round/>
            <a:headEnd type="none" w="sm" len="sm"/>
            <a:tailEnd type="none" w="sm" len="sm"/>
          </a:ln>
        </p:spPr>
      </p:cxnSp>
      <p:grpSp>
        <p:nvGrpSpPr>
          <p:cNvPr id="418" name="Google Shape;418;p32">
            <a:extLst>
              <a:ext uri="{C183D7F6-B498-43B3-948B-1728B52AA6E4}">
                <adec:decorative xmlns:adec="http://schemas.microsoft.com/office/drawing/2017/decorative" val="1"/>
              </a:ext>
            </a:extLst>
          </p:cNvPr>
          <p:cNvGrpSpPr/>
          <p:nvPr/>
        </p:nvGrpSpPr>
        <p:grpSpPr>
          <a:xfrm>
            <a:off x="1157876" y="3926197"/>
            <a:ext cx="7749031" cy="70457"/>
            <a:chOff x="1648038" y="2805200"/>
            <a:chExt cx="7195690" cy="94700"/>
          </a:xfrm>
        </p:grpSpPr>
        <p:sp>
          <p:nvSpPr>
            <p:cNvPr id="419" name="Google Shape;419;p32"/>
            <p:cNvSpPr/>
            <p:nvPr/>
          </p:nvSpPr>
          <p:spPr>
            <a:xfrm rot="10800000" flipH="1">
              <a:off x="1745728" y="2805200"/>
              <a:ext cx="70980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a:solidFill>
                  <a:srgbClr val="FFFFFF"/>
                </a:solidFill>
                <a:latin typeface="Gill Sans"/>
                <a:ea typeface="Gill Sans"/>
                <a:cs typeface="Gill Sans"/>
                <a:sym typeface="Gill Sans"/>
              </a:endParaRPr>
            </a:p>
          </p:txBody>
        </p:sp>
        <p:sp>
          <p:nvSpPr>
            <p:cNvPr id="420" name="Google Shape;420;p32"/>
            <p:cNvSpPr/>
            <p:nvPr/>
          </p:nvSpPr>
          <p:spPr>
            <a:xfrm rot="10800000" flipH="1">
              <a:off x="4931216" y="2808400"/>
              <a:ext cx="21945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a:solidFill>
                  <a:srgbClr val="FFFFFF"/>
                </a:solidFill>
                <a:latin typeface="Gill Sans"/>
                <a:ea typeface="Gill Sans"/>
                <a:cs typeface="Gill Sans"/>
                <a:sym typeface="Gill Sans"/>
              </a:endParaRPr>
            </a:p>
          </p:txBody>
        </p:sp>
        <p:sp>
          <p:nvSpPr>
            <p:cNvPr id="421" name="Google Shape;421;p32"/>
            <p:cNvSpPr/>
            <p:nvPr/>
          </p:nvSpPr>
          <p:spPr>
            <a:xfrm rot="10800000" flipH="1">
              <a:off x="3355400" y="2808400"/>
              <a:ext cx="19530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a:solidFill>
                  <a:srgbClr val="FFFFFF"/>
                </a:solidFill>
                <a:latin typeface="Gill Sans"/>
                <a:ea typeface="Gill Sans"/>
                <a:cs typeface="Gill Sans"/>
                <a:sym typeface="Gill Sans"/>
              </a:endParaRPr>
            </a:p>
          </p:txBody>
        </p:sp>
        <p:sp>
          <p:nvSpPr>
            <p:cNvPr id="422" name="Google Shape;422;p32"/>
            <p:cNvSpPr/>
            <p:nvPr/>
          </p:nvSpPr>
          <p:spPr>
            <a:xfrm rot="10800000" flipH="1">
              <a:off x="1648038" y="2805200"/>
              <a:ext cx="18288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a:solidFill>
                  <a:srgbClr val="FFFFFF"/>
                </a:solidFill>
                <a:latin typeface="Gill Sans"/>
                <a:ea typeface="Gill Sans"/>
                <a:cs typeface="Gill Sans"/>
                <a:sym typeface="Gill Sans"/>
              </a:endParaRPr>
            </a:p>
          </p:txBody>
        </p:sp>
      </p:grpSp>
      <p:grpSp>
        <p:nvGrpSpPr>
          <p:cNvPr id="423" name="Google Shape;423;p32">
            <a:extLst>
              <a:ext uri="{C183D7F6-B498-43B3-948B-1728B52AA6E4}">
                <adec:decorative xmlns:adec="http://schemas.microsoft.com/office/drawing/2017/decorative" val="1"/>
              </a:ext>
            </a:extLst>
          </p:cNvPr>
          <p:cNvGrpSpPr/>
          <p:nvPr/>
        </p:nvGrpSpPr>
        <p:grpSpPr>
          <a:xfrm>
            <a:off x="1162209" y="4940206"/>
            <a:ext cx="7744696" cy="70457"/>
            <a:chOff x="1652063" y="2805200"/>
            <a:chExt cx="7191665" cy="94700"/>
          </a:xfrm>
        </p:grpSpPr>
        <p:sp>
          <p:nvSpPr>
            <p:cNvPr id="424" name="Google Shape;424;p32"/>
            <p:cNvSpPr/>
            <p:nvPr/>
          </p:nvSpPr>
          <p:spPr>
            <a:xfrm rot="10800000" flipH="1">
              <a:off x="1745728" y="2805200"/>
              <a:ext cx="70980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a:solidFill>
                  <a:srgbClr val="FFFFFF"/>
                </a:solidFill>
                <a:latin typeface="Gill Sans"/>
                <a:ea typeface="Gill Sans"/>
                <a:cs typeface="Gill Sans"/>
                <a:sym typeface="Gill Sans"/>
              </a:endParaRPr>
            </a:p>
          </p:txBody>
        </p:sp>
        <p:sp>
          <p:nvSpPr>
            <p:cNvPr id="425" name="Google Shape;425;p32"/>
            <p:cNvSpPr/>
            <p:nvPr/>
          </p:nvSpPr>
          <p:spPr>
            <a:xfrm rot="10800000" flipH="1">
              <a:off x="4931216" y="2808400"/>
              <a:ext cx="21945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a:solidFill>
                  <a:srgbClr val="FFFFFF"/>
                </a:solidFill>
                <a:latin typeface="Gill Sans"/>
                <a:ea typeface="Gill Sans"/>
                <a:cs typeface="Gill Sans"/>
                <a:sym typeface="Gill Sans"/>
              </a:endParaRPr>
            </a:p>
          </p:txBody>
        </p:sp>
        <p:sp>
          <p:nvSpPr>
            <p:cNvPr id="426" name="Google Shape;426;p32"/>
            <p:cNvSpPr/>
            <p:nvPr/>
          </p:nvSpPr>
          <p:spPr>
            <a:xfrm rot="10800000" flipH="1">
              <a:off x="3355400" y="2808400"/>
              <a:ext cx="19530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a:solidFill>
                  <a:srgbClr val="FFFFFF"/>
                </a:solidFill>
                <a:latin typeface="Gill Sans"/>
                <a:ea typeface="Gill Sans"/>
                <a:cs typeface="Gill Sans"/>
                <a:sym typeface="Gill Sans"/>
              </a:endParaRPr>
            </a:p>
          </p:txBody>
        </p:sp>
        <p:sp>
          <p:nvSpPr>
            <p:cNvPr id="427" name="Google Shape;427;p32"/>
            <p:cNvSpPr/>
            <p:nvPr/>
          </p:nvSpPr>
          <p:spPr>
            <a:xfrm rot="10800000" flipH="1">
              <a:off x="1652063" y="2805200"/>
              <a:ext cx="18288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dirty="0">
                <a:solidFill>
                  <a:srgbClr val="FFFFFF"/>
                </a:solidFill>
                <a:latin typeface="Gill Sans"/>
                <a:ea typeface="Gill Sans"/>
                <a:cs typeface="Gill Sans"/>
                <a:sym typeface="Gill Sans"/>
              </a:endParaRPr>
            </a:p>
          </p:txBody>
        </p:sp>
      </p:grpSp>
      <p:grpSp>
        <p:nvGrpSpPr>
          <p:cNvPr id="428" name="Google Shape;428;p32">
            <a:extLst>
              <a:ext uri="{C183D7F6-B498-43B3-948B-1728B52AA6E4}">
                <adec:decorative xmlns:adec="http://schemas.microsoft.com/office/drawing/2017/decorative" val="1"/>
              </a:ext>
            </a:extLst>
          </p:cNvPr>
          <p:cNvGrpSpPr/>
          <p:nvPr/>
        </p:nvGrpSpPr>
        <p:grpSpPr>
          <a:xfrm>
            <a:off x="1157872" y="2864814"/>
            <a:ext cx="7749048" cy="70457"/>
            <a:chOff x="1648028" y="2805200"/>
            <a:chExt cx="7195700" cy="94700"/>
          </a:xfrm>
        </p:grpSpPr>
        <p:sp>
          <p:nvSpPr>
            <p:cNvPr id="429" name="Google Shape;429;p32"/>
            <p:cNvSpPr/>
            <p:nvPr/>
          </p:nvSpPr>
          <p:spPr>
            <a:xfrm rot="10800000" flipH="1">
              <a:off x="1745728" y="2805200"/>
              <a:ext cx="70980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a:solidFill>
                  <a:srgbClr val="FFFFFF"/>
                </a:solidFill>
                <a:latin typeface="Gill Sans"/>
                <a:ea typeface="Gill Sans"/>
                <a:cs typeface="Gill Sans"/>
                <a:sym typeface="Gill Sans"/>
              </a:endParaRPr>
            </a:p>
          </p:txBody>
        </p:sp>
        <p:sp>
          <p:nvSpPr>
            <p:cNvPr id="430" name="Google Shape;430;p32"/>
            <p:cNvSpPr/>
            <p:nvPr/>
          </p:nvSpPr>
          <p:spPr>
            <a:xfrm rot="10800000" flipH="1">
              <a:off x="4931216" y="2808400"/>
              <a:ext cx="21945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a:solidFill>
                  <a:srgbClr val="FFFFFF"/>
                </a:solidFill>
                <a:latin typeface="Gill Sans"/>
                <a:ea typeface="Gill Sans"/>
                <a:cs typeface="Gill Sans"/>
                <a:sym typeface="Gill Sans"/>
              </a:endParaRPr>
            </a:p>
          </p:txBody>
        </p:sp>
        <p:sp>
          <p:nvSpPr>
            <p:cNvPr id="431" name="Google Shape;431;p32"/>
            <p:cNvSpPr/>
            <p:nvPr/>
          </p:nvSpPr>
          <p:spPr>
            <a:xfrm rot="10800000" flipH="1">
              <a:off x="3355400" y="2808400"/>
              <a:ext cx="19530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a:solidFill>
                  <a:srgbClr val="FFFFFF"/>
                </a:solidFill>
                <a:latin typeface="Gill Sans"/>
                <a:ea typeface="Gill Sans"/>
                <a:cs typeface="Gill Sans"/>
                <a:sym typeface="Gill Sans"/>
              </a:endParaRPr>
            </a:p>
          </p:txBody>
        </p:sp>
        <p:sp>
          <p:nvSpPr>
            <p:cNvPr id="432" name="Google Shape;432;p32"/>
            <p:cNvSpPr/>
            <p:nvPr/>
          </p:nvSpPr>
          <p:spPr>
            <a:xfrm rot="10800000" flipH="1">
              <a:off x="1648028" y="2805200"/>
              <a:ext cx="18288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a:solidFill>
                  <a:srgbClr val="FFFFFF"/>
                </a:solidFill>
                <a:latin typeface="Gill Sans"/>
                <a:ea typeface="Gill Sans"/>
                <a:cs typeface="Gill Sans"/>
                <a:sym typeface="Gill Sans"/>
              </a:endParaRPr>
            </a:p>
          </p:txBody>
        </p:sp>
      </p:grpSp>
      <p:sp>
        <p:nvSpPr>
          <p:cNvPr id="433" name="Google Shape;433;p32"/>
          <p:cNvSpPr txBox="1"/>
          <p:nvPr/>
        </p:nvSpPr>
        <p:spPr>
          <a:xfrm>
            <a:off x="7002702" y="634901"/>
            <a:ext cx="1815955" cy="1120779"/>
          </a:xfrm>
          <a:prstGeom prst="rect">
            <a:avLst/>
          </a:prstGeom>
          <a:noFill/>
          <a:ln>
            <a:noFill/>
          </a:ln>
        </p:spPr>
        <p:txBody>
          <a:bodyPr spcFirstLastPara="1" wrap="square" lIns="91425" tIns="45700" rIns="91425" bIns="45700" anchor="t" anchorCtr="0">
            <a:spAutoFit/>
          </a:bodyPr>
          <a:lstStyle/>
          <a:p>
            <a:pPr>
              <a:spcBef>
                <a:spcPts val="200"/>
              </a:spcBef>
              <a:buClr>
                <a:srgbClr val="002F3C"/>
              </a:buClr>
              <a:buSzPts val="700"/>
            </a:pPr>
            <a:r>
              <a:rPr lang="en" sz="700" dirty="0">
                <a:solidFill>
                  <a:srgbClr val="002F3C"/>
                </a:solidFill>
                <a:latin typeface="Libre Franklin"/>
                <a:ea typeface="Libre Franklin"/>
                <a:cs typeface="Libre Franklin"/>
                <a:sym typeface="Libre Franklin"/>
              </a:rPr>
              <a:t>DT_SCRN: Number of people screened </a:t>
            </a:r>
          </a:p>
          <a:p>
            <a:pPr>
              <a:spcBef>
                <a:spcPts val="200"/>
              </a:spcBef>
              <a:buClr>
                <a:srgbClr val="002F3C"/>
              </a:buClr>
              <a:buSzPts val="700"/>
            </a:pPr>
            <a:r>
              <a:rPr lang="en" sz="700" dirty="0">
                <a:solidFill>
                  <a:srgbClr val="002F3C"/>
                </a:solidFill>
                <a:latin typeface="Libre Franklin"/>
                <a:ea typeface="Libre Franklin"/>
                <a:cs typeface="Libre Franklin"/>
                <a:sym typeface="Libre Franklin"/>
              </a:rPr>
              <a:t>for TB </a:t>
            </a:r>
            <a:endParaRPr sz="1400" dirty="0">
              <a:solidFill>
                <a:srgbClr val="000000"/>
              </a:solidFill>
              <a:latin typeface="Arial"/>
              <a:ea typeface="Arial"/>
              <a:cs typeface="Arial"/>
              <a:sym typeface="Arial"/>
            </a:endParaRPr>
          </a:p>
          <a:p>
            <a:pPr>
              <a:spcBef>
                <a:spcPts val="200"/>
              </a:spcBef>
              <a:buClr>
                <a:srgbClr val="002F3C"/>
              </a:buClr>
              <a:buSzPts val="700"/>
            </a:pPr>
            <a:r>
              <a:rPr lang="en" sz="700" dirty="0">
                <a:solidFill>
                  <a:srgbClr val="002F3C"/>
                </a:solidFill>
                <a:latin typeface="Libre Franklin"/>
                <a:ea typeface="Libre Franklin"/>
                <a:cs typeface="Libre Franklin"/>
                <a:sym typeface="Libre Franklin"/>
              </a:rPr>
              <a:t>DT_SCRN_COMM: Number of people screened for TB disease outside of health facilities </a:t>
            </a:r>
            <a:endParaRPr sz="1400" dirty="0">
              <a:solidFill>
                <a:srgbClr val="000000"/>
              </a:solidFill>
              <a:latin typeface="Arial"/>
              <a:ea typeface="Arial"/>
              <a:cs typeface="Arial"/>
              <a:sym typeface="Arial"/>
            </a:endParaRPr>
          </a:p>
          <a:p>
            <a:pPr>
              <a:spcBef>
                <a:spcPts val="200"/>
              </a:spcBef>
              <a:buClr>
                <a:srgbClr val="002F3C"/>
              </a:buClr>
              <a:buSzPts val="700"/>
            </a:pPr>
            <a:r>
              <a:rPr lang="en" sz="700" dirty="0">
                <a:solidFill>
                  <a:srgbClr val="002F3C"/>
                </a:solidFill>
                <a:latin typeface="Libre Franklin"/>
                <a:ea typeface="Libre Franklin"/>
                <a:cs typeface="Libre Franklin"/>
                <a:sym typeface="Libre Franklin"/>
              </a:rPr>
              <a:t>DT_PRES: Number of people with presumptive TB</a:t>
            </a:r>
          </a:p>
          <a:p>
            <a:pPr>
              <a:spcBef>
                <a:spcPts val="450"/>
              </a:spcBef>
              <a:buClr>
                <a:srgbClr val="002F3C"/>
              </a:buClr>
              <a:buSzPts val="700"/>
            </a:pPr>
            <a:r>
              <a:rPr lang="en" sz="700" i="1" dirty="0">
                <a:solidFill>
                  <a:srgbClr val="002F3C"/>
                </a:solidFill>
                <a:latin typeface="Libre Franklin"/>
                <a:ea typeface="Libre Franklin"/>
                <a:cs typeface="Libre Franklin"/>
                <a:sym typeface="Libre Franklin"/>
              </a:rPr>
              <a:t>(more indicators than listed here)</a:t>
            </a:r>
            <a:endParaRPr sz="800" b="1" dirty="0">
              <a:solidFill>
                <a:srgbClr val="002F3C"/>
              </a:solidFill>
              <a:latin typeface="Libre Franklin"/>
              <a:ea typeface="Libre Franklin"/>
              <a:cs typeface="Libre Franklin"/>
              <a:sym typeface="Libre Franklin"/>
            </a:endParaRPr>
          </a:p>
        </p:txBody>
      </p:sp>
      <p:sp>
        <p:nvSpPr>
          <p:cNvPr id="434" name="Google Shape;434;p32"/>
          <p:cNvSpPr txBox="1"/>
          <p:nvPr/>
        </p:nvSpPr>
        <p:spPr>
          <a:xfrm>
            <a:off x="5087850" y="634901"/>
            <a:ext cx="1867800" cy="1379825"/>
          </a:xfrm>
          <a:prstGeom prst="rect">
            <a:avLst/>
          </a:prstGeom>
          <a:noFill/>
          <a:ln>
            <a:noFill/>
          </a:ln>
        </p:spPr>
        <p:txBody>
          <a:bodyPr spcFirstLastPara="1" wrap="square" lIns="91425" tIns="45700" rIns="91425" bIns="45700" anchor="t" anchorCtr="0">
            <a:spAutoFit/>
          </a:bodyPr>
          <a:lstStyle/>
          <a:p>
            <a:pPr>
              <a:spcAft>
                <a:spcPts val="200"/>
              </a:spcAft>
              <a:buClr>
                <a:srgbClr val="002F3C"/>
              </a:buClr>
              <a:buSzPts val="700"/>
            </a:pPr>
            <a:r>
              <a:rPr lang="en" sz="700" dirty="0">
                <a:solidFill>
                  <a:srgbClr val="002F3C"/>
                </a:solidFill>
                <a:latin typeface="Libre Franklin"/>
                <a:ea typeface="Libre Franklin"/>
                <a:cs typeface="Libre Franklin"/>
                <a:sym typeface="Libre Franklin"/>
              </a:rPr>
              <a:t>PEDS_BAC_CON: Percent of children and adolescents (0-14 years) with new and relapse pulmonary TB who are bacteriologically confirmed</a:t>
            </a:r>
            <a:endParaRPr sz="1400" dirty="0">
              <a:solidFill>
                <a:srgbClr val="000000"/>
              </a:solidFill>
              <a:latin typeface="Arial"/>
              <a:ea typeface="Arial"/>
              <a:cs typeface="Arial"/>
              <a:sym typeface="Arial"/>
            </a:endParaRPr>
          </a:p>
          <a:p>
            <a:pPr>
              <a:spcAft>
                <a:spcPts val="200"/>
              </a:spcAft>
              <a:buClr>
                <a:srgbClr val="002F3C"/>
              </a:buClr>
              <a:buSzPts val="700"/>
            </a:pPr>
            <a:r>
              <a:rPr lang="en" sz="700" dirty="0">
                <a:solidFill>
                  <a:srgbClr val="002F3C"/>
                </a:solidFill>
                <a:latin typeface="Libre Franklin"/>
                <a:ea typeface="Libre Franklin"/>
                <a:cs typeface="Libre Franklin"/>
                <a:sym typeface="Libre Franklin"/>
              </a:rPr>
              <a:t>PEDS_MDR_NOTIF: MDR-TB notifications amon children and adolescents (0-14 years)  </a:t>
            </a:r>
            <a:endParaRPr sz="700" dirty="0">
              <a:solidFill>
                <a:srgbClr val="002F3C"/>
              </a:solidFill>
              <a:latin typeface="Libre Franklin"/>
              <a:ea typeface="Libre Franklin"/>
              <a:cs typeface="Libre Franklin"/>
              <a:sym typeface="Libre Franklin"/>
            </a:endParaRPr>
          </a:p>
          <a:p>
            <a:pPr>
              <a:spcAft>
                <a:spcPts val="200"/>
              </a:spcAft>
              <a:buClr>
                <a:srgbClr val="002F3C"/>
              </a:buClr>
              <a:buSzPts val="700"/>
            </a:pPr>
            <a:r>
              <a:rPr lang="en" sz="700" dirty="0">
                <a:solidFill>
                  <a:srgbClr val="002F3C"/>
                </a:solidFill>
                <a:latin typeface="Libre Franklin"/>
                <a:ea typeface="Libre Franklin"/>
                <a:cs typeface="Libre Franklin"/>
                <a:sym typeface="Libre Franklin"/>
              </a:rPr>
              <a:t>DT_CI_INIT: Percent of people with notified TB with a contact investigation initiated</a:t>
            </a:r>
            <a:endParaRPr sz="700" dirty="0">
              <a:solidFill>
                <a:srgbClr val="002F3C"/>
              </a:solidFill>
              <a:latin typeface="Libre Franklin"/>
              <a:ea typeface="Libre Franklin"/>
              <a:cs typeface="Libre Franklin"/>
              <a:sym typeface="Libre Franklin"/>
            </a:endParaRPr>
          </a:p>
          <a:p>
            <a:pPr>
              <a:spcAft>
                <a:spcPts val="200"/>
              </a:spcAft>
              <a:buClr>
                <a:srgbClr val="002F3C"/>
              </a:buClr>
              <a:buSzPts val="700"/>
            </a:pPr>
            <a:r>
              <a:rPr lang="en" sz="700" i="1" dirty="0">
                <a:solidFill>
                  <a:srgbClr val="002F3C"/>
                </a:solidFill>
                <a:latin typeface="Libre Franklin"/>
                <a:ea typeface="Libre Franklin"/>
                <a:cs typeface="Libre Franklin"/>
                <a:sym typeface="Libre Franklin"/>
              </a:rPr>
              <a:t>(more indicators than listed here)</a:t>
            </a:r>
            <a:endParaRPr sz="800" i="1" dirty="0">
              <a:solidFill>
                <a:srgbClr val="002F3C"/>
              </a:solidFill>
              <a:latin typeface="Libre Franklin"/>
              <a:ea typeface="Libre Franklin"/>
              <a:cs typeface="Libre Franklin"/>
              <a:sym typeface="Libre Franklin"/>
            </a:endParaRPr>
          </a:p>
        </p:txBody>
      </p:sp>
      <p:cxnSp>
        <p:nvCxnSpPr>
          <p:cNvPr id="435" name="Google Shape;435;p32">
            <a:extLst>
              <a:ext uri="{C183D7F6-B498-43B3-948B-1728B52AA6E4}">
                <adec:decorative xmlns:adec="http://schemas.microsoft.com/office/drawing/2017/decorative" val="1"/>
              </a:ext>
            </a:extLst>
          </p:cNvPr>
          <p:cNvCxnSpPr/>
          <p:nvPr/>
        </p:nvCxnSpPr>
        <p:spPr>
          <a:xfrm>
            <a:off x="1325064" y="118653"/>
            <a:ext cx="0" cy="4830600"/>
          </a:xfrm>
          <a:prstGeom prst="straightConnector1">
            <a:avLst/>
          </a:prstGeom>
          <a:noFill/>
          <a:ln w="12700" cap="flat" cmpd="sng">
            <a:solidFill>
              <a:schemeClr val="accent3"/>
            </a:solidFill>
            <a:prstDash val="dot"/>
            <a:round/>
            <a:headEnd type="none" w="sm" len="sm"/>
            <a:tailEnd type="none" w="sm" len="sm"/>
          </a:ln>
        </p:spPr>
      </p:cxnSp>
      <p:sp>
        <p:nvSpPr>
          <p:cNvPr id="436" name="Google Shape;436;p32"/>
          <p:cNvSpPr txBox="1"/>
          <p:nvPr/>
        </p:nvSpPr>
        <p:spPr>
          <a:xfrm rot="-5400000">
            <a:off x="-310349" y="995157"/>
            <a:ext cx="851400" cy="230700"/>
          </a:xfrm>
          <a:prstGeom prst="rect">
            <a:avLst/>
          </a:prstGeom>
          <a:noFill/>
          <a:ln>
            <a:noFill/>
          </a:ln>
        </p:spPr>
        <p:txBody>
          <a:bodyPr spcFirstLastPara="1" wrap="square" lIns="91425" tIns="45700" rIns="91425" bIns="45700" anchor="t" anchorCtr="0">
            <a:spAutoFit/>
          </a:bodyPr>
          <a:lstStyle/>
          <a:p>
            <a:pPr algn="ctr">
              <a:buClr>
                <a:srgbClr val="002F3C"/>
              </a:buClr>
              <a:buSzPts val="900"/>
            </a:pPr>
            <a:r>
              <a:rPr lang="en" sz="900">
                <a:solidFill>
                  <a:srgbClr val="002F3C"/>
                </a:solidFill>
                <a:latin typeface="Libre Franklin Black"/>
                <a:ea typeface="Libre Franklin Black"/>
                <a:cs typeface="Libre Franklin Black"/>
                <a:sym typeface="Libre Franklin Black"/>
              </a:rPr>
              <a:t>REACH</a:t>
            </a:r>
            <a:endParaRPr sz="1400">
              <a:solidFill>
                <a:srgbClr val="000000"/>
              </a:solidFill>
              <a:latin typeface="Arial"/>
              <a:ea typeface="Arial"/>
              <a:cs typeface="Arial"/>
              <a:sym typeface="Arial"/>
            </a:endParaRPr>
          </a:p>
        </p:txBody>
      </p:sp>
      <p:sp>
        <p:nvSpPr>
          <p:cNvPr id="437" name="Google Shape;437;p32"/>
          <p:cNvSpPr txBox="1"/>
          <p:nvPr/>
        </p:nvSpPr>
        <p:spPr>
          <a:xfrm>
            <a:off x="194673" y="650539"/>
            <a:ext cx="1135794" cy="641100"/>
          </a:xfrm>
          <a:prstGeom prst="rect">
            <a:avLst/>
          </a:prstGeom>
          <a:noFill/>
          <a:ln>
            <a:noFill/>
          </a:ln>
        </p:spPr>
        <p:txBody>
          <a:bodyPr spcFirstLastPara="1" wrap="square" lIns="91425" tIns="45700" rIns="91425" bIns="45700" anchor="t" anchorCtr="0">
            <a:noAutofit/>
          </a:bodyPr>
          <a:lstStyle/>
          <a:p>
            <a:pPr algn="ctr">
              <a:buClr>
                <a:srgbClr val="002F3C"/>
              </a:buClr>
              <a:buSzPts val="700"/>
            </a:pPr>
            <a:r>
              <a:rPr lang="en" sz="700" dirty="0">
                <a:solidFill>
                  <a:srgbClr val="002F3C"/>
                </a:solidFill>
                <a:latin typeface="Libre Franklin"/>
                <a:ea typeface="Libre Franklin"/>
                <a:cs typeface="Libre Franklin"/>
                <a:sym typeface="Libre Franklin"/>
              </a:rPr>
              <a:t>Improve access to high-quality, patient-centered tuberculosis (TB), drug-resistant TB (DR-TB) and TB/HIV services</a:t>
            </a:r>
            <a:endParaRPr sz="1400" dirty="0">
              <a:solidFill>
                <a:srgbClr val="000000"/>
              </a:solidFill>
              <a:latin typeface="Arial"/>
              <a:ea typeface="Arial"/>
              <a:cs typeface="Arial"/>
              <a:sym typeface="Arial"/>
            </a:endParaRPr>
          </a:p>
        </p:txBody>
      </p:sp>
      <p:sp>
        <p:nvSpPr>
          <p:cNvPr id="438" name="Google Shape;438;p32"/>
          <p:cNvSpPr txBox="1"/>
          <p:nvPr/>
        </p:nvSpPr>
        <p:spPr>
          <a:xfrm rot="-5400000">
            <a:off x="-177150" y="2218005"/>
            <a:ext cx="585000" cy="230700"/>
          </a:xfrm>
          <a:prstGeom prst="rect">
            <a:avLst/>
          </a:prstGeom>
          <a:noFill/>
          <a:ln>
            <a:noFill/>
          </a:ln>
        </p:spPr>
        <p:txBody>
          <a:bodyPr spcFirstLastPara="1" wrap="square" lIns="91425" tIns="45700" rIns="91425" bIns="45700" anchor="t" anchorCtr="0">
            <a:spAutoFit/>
          </a:bodyPr>
          <a:lstStyle/>
          <a:p>
            <a:pPr algn="ctr">
              <a:buClr>
                <a:srgbClr val="008C84"/>
              </a:buClr>
              <a:buSzPts val="900"/>
            </a:pPr>
            <a:r>
              <a:rPr lang="en" sz="900">
                <a:solidFill>
                  <a:srgbClr val="008C84"/>
                </a:solidFill>
                <a:latin typeface="Libre Franklin Black"/>
                <a:ea typeface="Libre Franklin Black"/>
                <a:cs typeface="Libre Franklin Black"/>
                <a:sym typeface="Libre Franklin Black"/>
              </a:rPr>
              <a:t>CURE</a:t>
            </a:r>
            <a:endParaRPr sz="1400">
              <a:solidFill>
                <a:srgbClr val="000000"/>
              </a:solidFill>
              <a:latin typeface="Arial"/>
              <a:ea typeface="Arial"/>
              <a:cs typeface="Arial"/>
              <a:sym typeface="Arial"/>
            </a:endParaRPr>
          </a:p>
        </p:txBody>
      </p:sp>
      <p:sp>
        <p:nvSpPr>
          <p:cNvPr id="439" name="Google Shape;439;p32"/>
          <p:cNvSpPr txBox="1"/>
          <p:nvPr/>
        </p:nvSpPr>
        <p:spPr>
          <a:xfrm rot="-5400000" flipH="1">
            <a:off x="-325050" y="3202199"/>
            <a:ext cx="880800" cy="230700"/>
          </a:xfrm>
          <a:prstGeom prst="rect">
            <a:avLst/>
          </a:prstGeom>
          <a:noFill/>
          <a:ln>
            <a:noFill/>
          </a:ln>
        </p:spPr>
        <p:txBody>
          <a:bodyPr spcFirstLastPara="1" wrap="square" lIns="91425" tIns="45700" rIns="91425" bIns="45700" anchor="t" anchorCtr="0">
            <a:spAutoFit/>
          </a:bodyPr>
          <a:lstStyle/>
          <a:p>
            <a:pPr algn="ctr">
              <a:buClr>
                <a:srgbClr val="0E256A"/>
              </a:buClr>
              <a:buSzPts val="900"/>
            </a:pPr>
            <a:r>
              <a:rPr lang="en" sz="900">
                <a:solidFill>
                  <a:srgbClr val="0E256A"/>
                </a:solidFill>
                <a:latin typeface="Libre Franklin Black"/>
                <a:ea typeface="Libre Franklin Black"/>
                <a:cs typeface="Libre Franklin Black"/>
                <a:sym typeface="Libre Franklin Black"/>
              </a:rPr>
              <a:t>PREVENT</a:t>
            </a:r>
            <a:endParaRPr sz="1400">
              <a:solidFill>
                <a:srgbClr val="000000"/>
              </a:solidFill>
              <a:latin typeface="Arial"/>
              <a:ea typeface="Arial"/>
              <a:cs typeface="Arial"/>
              <a:sym typeface="Arial"/>
            </a:endParaRPr>
          </a:p>
        </p:txBody>
      </p:sp>
      <p:sp>
        <p:nvSpPr>
          <p:cNvPr id="440" name="Google Shape;440;p32"/>
          <p:cNvSpPr txBox="1"/>
          <p:nvPr/>
        </p:nvSpPr>
        <p:spPr>
          <a:xfrm rot="-5400000" flipH="1">
            <a:off x="-317850" y="4218667"/>
            <a:ext cx="866400" cy="230700"/>
          </a:xfrm>
          <a:prstGeom prst="rect">
            <a:avLst/>
          </a:prstGeom>
          <a:noFill/>
          <a:ln>
            <a:noFill/>
          </a:ln>
        </p:spPr>
        <p:txBody>
          <a:bodyPr spcFirstLastPara="1" wrap="square" lIns="91425" tIns="45700" rIns="91425" bIns="45700" anchor="t" anchorCtr="0">
            <a:spAutoFit/>
          </a:bodyPr>
          <a:lstStyle/>
          <a:p>
            <a:pPr algn="ctr">
              <a:buClr>
                <a:srgbClr val="D44106"/>
              </a:buClr>
              <a:buSzPts val="900"/>
            </a:pPr>
            <a:r>
              <a:rPr lang="en" sz="900">
                <a:solidFill>
                  <a:srgbClr val="D44106"/>
                </a:solidFill>
                <a:latin typeface="Libre Franklin Black"/>
                <a:ea typeface="Libre Franklin Black"/>
                <a:cs typeface="Libre Franklin Black"/>
                <a:sym typeface="Libre Franklin Black"/>
              </a:rPr>
              <a:t>SUSTAIN</a:t>
            </a:r>
            <a:endParaRPr sz="1400">
              <a:solidFill>
                <a:srgbClr val="000000"/>
              </a:solidFill>
              <a:latin typeface="Arial"/>
              <a:ea typeface="Arial"/>
              <a:cs typeface="Arial"/>
              <a:sym typeface="Arial"/>
            </a:endParaRPr>
          </a:p>
        </p:txBody>
      </p:sp>
      <p:sp>
        <p:nvSpPr>
          <p:cNvPr id="441" name="Google Shape;441;p32"/>
          <p:cNvSpPr txBox="1"/>
          <p:nvPr/>
        </p:nvSpPr>
        <p:spPr>
          <a:xfrm>
            <a:off x="209956" y="2020052"/>
            <a:ext cx="1024800" cy="303000"/>
          </a:xfrm>
          <a:prstGeom prst="rect">
            <a:avLst/>
          </a:prstGeom>
          <a:noFill/>
          <a:ln>
            <a:noFill/>
          </a:ln>
        </p:spPr>
        <p:txBody>
          <a:bodyPr spcFirstLastPara="1" wrap="square" lIns="91425" tIns="45700" rIns="91425" bIns="45700" anchor="t" anchorCtr="0">
            <a:noAutofit/>
          </a:bodyPr>
          <a:lstStyle/>
          <a:p>
            <a:pPr algn="ctr">
              <a:buClr>
                <a:srgbClr val="008C84"/>
              </a:buClr>
              <a:buSzPts val="700"/>
            </a:pPr>
            <a:r>
              <a:rPr lang="en" sz="700" dirty="0">
                <a:solidFill>
                  <a:srgbClr val="008C84"/>
                </a:solidFill>
                <a:latin typeface="Libre Franklin"/>
                <a:ea typeface="Libre Franklin"/>
                <a:cs typeface="Libre Franklin"/>
                <a:sym typeface="Libre Franklin"/>
              </a:rPr>
              <a:t>Improve TB service delivery</a:t>
            </a:r>
            <a:endParaRPr sz="1400" dirty="0">
              <a:solidFill>
                <a:srgbClr val="000000"/>
              </a:solidFill>
              <a:latin typeface="Arial"/>
              <a:ea typeface="Arial"/>
              <a:cs typeface="Arial"/>
              <a:sym typeface="Arial"/>
            </a:endParaRPr>
          </a:p>
        </p:txBody>
      </p:sp>
      <p:sp>
        <p:nvSpPr>
          <p:cNvPr id="442" name="Google Shape;442;p32"/>
          <p:cNvSpPr txBox="1"/>
          <p:nvPr/>
        </p:nvSpPr>
        <p:spPr>
          <a:xfrm>
            <a:off x="185969" y="3026237"/>
            <a:ext cx="1085049" cy="298200"/>
          </a:xfrm>
          <a:prstGeom prst="rect">
            <a:avLst/>
          </a:prstGeom>
          <a:noFill/>
          <a:ln>
            <a:noFill/>
          </a:ln>
        </p:spPr>
        <p:txBody>
          <a:bodyPr spcFirstLastPara="1" wrap="square" lIns="91425" tIns="45700" rIns="91425" bIns="45700" anchor="ctr" anchorCtr="0">
            <a:noAutofit/>
          </a:bodyPr>
          <a:lstStyle/>
          <a:p>
            <a:pPr algn="ctr">
              <a:buClr>
                <a:srgbClr val="0E256A"/>
              </a:buClr>
              <a:buSzPts val="700"/>
            </a:pPr>
            <a:r>
              <a:rPr lang="en" sz="700" dirty="0">
                <a:solidFill>
                  <a:srgbClr val="0E256A"/>
                </a:solidFill>
                <a:latin typeface="Libre Franklin"/>
                <a:ea typeface="Libre Franklin"/>
                <a:cs typeface="Libre Franklin"/>
                <a:sym typeface="Libre Franklin"/>
              </a:rPr>
              <a:t>Increase prevention of TB transmission &amp; disease progression</a:t>
            </a:r>
            <a:endParaRPr sz="1400" dirty="0">
              <a:solidFill>
                <a:srgbClr val="000000"/>
              </a:solidFill>
              <a:latin typeface="Arial"/>
              <a:ea typeface="Arial"/>
              <a:cs typeface="Arial"/>
              <a:sym typeface="Arial"/>
            </a:endParaRPr>
          </a:p>
        </p:txBody>
      </p:sp>
      <p:sp>
        <p:nvSpPr>
          <p:cNvPr id="443" name="Google Shape;443;p32"/>
          <p:cNvSpPr txBox="1"/>
          <p:nvPr/>
        </p:nvSpPr>
        <p:spPr>
          <a:xfrm>
            <a:off x="236656" y="4071125"/>
            <a:ext cx="977174" cy="377745"/>
          </a:xfrm>
          <a:prstGeom prst="rect">
            <a:avLst/>
          </a:prstGeom>
          <a:noFill/>
          <a:ln>
            <a:noFill/>
          </a:ln>
        </p:spPr>
        <p:txBody>
          <a:bodyPr spcFirstLastPara="1" wrap="square" lIns="51425" tIns="25700" rIns="51425" bIns="25700" anchor="ctr" anchorCtr="0">
            <a:noAutofit/>
          </a:bodyPr>
          <a:lstStyle/>
          <a:p>
            <a:pPr algn="ctr">
              <a:buClr>
                <a:srgbClr val="D44106"/>
              </a:buClr>
              <a:buSzPts val="700"/>
            </a:pPr>
            <a:r>
              <a:rPr lang="en" sz="700" dirty="0">
                <a:solidFill>
                  <a:srgbClr val="D44106"/>
                </a:solidFill>
                <a:latin typeface="Libre Franklin"/>
                <a:ea typeface="Libre Franklin"/>
                <a:cs typeface="Libre Franklin"/>
                <a:sym typeface="Libre Franklin"/>
              </a:rPr>
              <a:t>Increase commitment for the sustainability of TB efforts</a:t>
            </a:r>
            <a:endParaRPr sz="1400" dirty="0">
              <a:solidFill>
                <a:srgbClr val="000000"/>
              </a:solidFill>
              <a:latin typeface="Arial"/>
              <a:ea typeface="Arial"/>
              <a:cs typeface="Arial"/>
              <a:sym typeface="Arial"/>
            </a:endParaRPr>
          </a:p>
        </p:txBody>
      </p:sp>
      <p:sp>
        <p:nvSpPr>
          <p:cNvPr id="444" name="Google Shape;444;p32"/>
          <p:cNvSpPr txBox="1"/>
          <p:nvPr/>
        </p:nvSpPr>
        <p:spPr>
          <a:xfrm>
            <a:off x="1411381" y="342731"/>
            <a:ext cx="1405200" cy="207709"/>
          </a:xfrm>
          <a:prstGeom prst="rect">
            <a:avLst/>
          </a:prstGeom>
          <a:noFill/>
          <a:ln>
            <a:noFill/>
          </a:ln>
        </p:spPr>
        <p:txBody>
          <a:bodyPr spcFirstLastPara="1" wrap="square" lIns="91425" tIns="45700" rIns="91425" bIns="45700" anchor="t" anchorCtr="0">
            <a:spAutoFit/>
          </a:bodyPr>
          <a:lstStyle/>
          <a:p>
            <a:pPr algn="ctr">
              <a:buClr>
                <a:srgbClr val="636F74"/>
              </a:buClr>
              <a:buSzPts val="750"/>
            </a:pPr>
            <a:r>
              <a:rPr lang="en" sz="750" dirty="0">
                <a:solidFill>
                  <a:srgbClr val="636F74"/>
                </a:solidFill>
                <a:latin typeface="Libre Franklin Black"/>
                <a:ea typeface="Libre Franklin Black"/>
                <a:cs typeface="Libre Franklin Black"/>
                <a:sym typeface="Libre Franklin Black"/>
              </a:rPr>
              <a:t>CORE  INDICATORS (10)</a:t>
            </a:r>
            <a:endParaRPr sz="1400" dirty="0">
              <a:solidFill>
                <a:srgbClr val="000000"/>
              </a:solidFill>
              <a:latin typeface="Arial"/>
              <a:ea typeface="Arial"/>
              <a:cs typeface="Arial"/>
              <a:sym typeface="Arial"/>
            </a:endParaRPr>
          </a:p>
        </p:txBody>
      </p:sp>
      <p:sp>
        <p:nvSpPr>
          <p:cNvPr id="445" name="Google Shape;445;p32"/>
          <p:cNvSpPr txBox="1"/>
          <p:nvPr/>
        </p:nvSpPr>
        <p:spPr>
          <a:xfrm flipH="1">
            <a:off x="3425996" y="342730"/>
            <a:ext cx="1146000" cy="207900"/>
          </a:xfrm>
          <a:prstGeom prst="rect">
            <a:avLst/>
          </a:prstGeom>
          <a:noFill/>
          <a:ln>
            <a:noFill/>
          </a:ln>
        </p:spPr>
        <p:txBody>
          <a:bodyPr spcFirstLastPara="1" wrap="square" lIns="91425" tIns="45700" rIns="91425" bIns="45700" anchor="t" anchorCtr="0">
            <a:spAutoFit/>
          </a:bodyPr>
          <a:lstStyle/>
          <a:p>
            <a:pPr algn="ctr">
              <a:buClr>
                <a:srgbClr val="636F74"/>
              </a:buClr>
              <a:buSzPts val="750"/>
            </a:pPr>
            <a:r>
              <a:rPr lang="en" sz="750">
                <a:solidFill>
                  <a:srgbClr val="636F74"/>
                </a:solidFill>
                <a:latin typeface="Libre Franklin Black"/>
                <a:ea typeface="Libre Franklin Black"/>
                <a:cs typeface="Libre Franklin Black"/>
                <a:sym typeface="Libre Franklin Black"/>
              </a:rPr>
              <a:t>CORE PLUS (11)</a:t>
            </a:r>
            <a:endParaRPr sz="1400">
              <a:solidFill>
                <a:srgbClr val="000000"/>
              </a:solidFill>
              <a:latin typeface="Arial"/>
              <a:ea typeface="Arial"/>
              <a:cs typeface="Arial"/>
              <a:sym typeface="Arial"/>
            </a:endParaRPr>
          </a:p>
        </p:txBody>
      </p:sp>
      <p:sp>
        <p:nvSpPr>
          <p:cNvPr id="446" name="Google Shape;446;p32"/>
          <p:cNvSpPr txBox="1"/>
          <p:nvPr/>
        </p:nvSpPr>
        <p:spPr>
          <a:xfrm>
            <a:off x="5120036" y="342731"/>
            <a:ext cx="1731900" cy="207709"/>
          </a:xfrm>
          <a:prstGeom prst="rect">
            <a:avLst/>
          </a:prstGeom>
          <a:noFill/>
          <a:ln>
            <a:noFill/>
          </a:ln>
        </p:spPr>
        <p:txBody>
          <a:bodyPr spcFirstLastPara="1" wrap="square" lIns="91425" tIns="45700" rIns="91425" bIns="45700" anchor="t" anchorCtr="0">
            <a:spAutoFit/>
          </a:bodyPr>
          <a:lstStyle/>
          <a:p>
            <a:pPr algn="ctr">
              <a:buClr>
                <a:srgbClr val="636F74"/>
              </a:buClr>
              <a:buSzPts val="750"/>
            </a:pPr>
            <a:r>
              <a:rPr lang="en" sz="750" dirty="0">
                <a:solidFill>
                  <a:srgbClr val="636F74"/>
                </a:solidFill>
                <a:latin typeface="Libre Franklin Black"/>
                <a:ea typeface="Libre Franklin Black"/>
                <a:cs typeface="Libre Franklin Black"/>
                <a:sym typeface="Libre Franklin Black"/>
              </a:rPr>
              <a:t>NATIONAL LEVEL (16)</a:t>
            </a:r>
            <a:endParaRPr sz="1400" dirty="0">
              <a:solidFill>
                <a:srgbClr val="000000"/>
              </a:solidFill>
              <a:latin typeface="Arial"/>
              <a:ea typeface="Arial"/>
              <a:cs typeface="Arial"/>
              <a:sym typeface="Arial"/>
            </a:endParaRPr>
          </a:p>
        </p:txBody>
      </p:sp>
      <p:sp>
        <p:nvSpPr>
          <p:cNvPr id="447" name="Google Shape;447;p32"/>
          <p:cNvSpPr txBox="1"/>
          <p:nvPr/>
        </p:nvSpPr>
        <p:spPr>
          <a:xfrm rot="-5400000">
            <a:off x="8408900" y="3386995"/>
            <a:ext cx="1287300" cy="219300"/>
          </a:xfrm>
          <a:prstGeom prst="rect">
            <a:avLst/>
          </a:prstGeom>
          <a:noFill/>
          <a:ln>
            <a:noFill/>
          </a:ln>
        </p:spPr>
        <p:txBody>
          <a:bodyPr spcFirstLastPara="1" wrap="square" lIns="91425" tIns="45700" rIns="91425" bIns="45700" anchor="t" anchorCtr="0">
            <a:spAutoFit/>
          </a:bodyPr>
          <a:lstStyle/>
          <a:p>
            <a:pPr>
              <a:buClr>
                <a:srgbClr val="FFFFFF"/>
              </a:buClr>
              <a:buSzPts val="825"/>
            </a:pPr>
            <a:r>
              <a:rPr lang="en" sz="825">
                <a:solidFill>
                  <a:srgbClr val="FFFFFF"/>
                </a:solidFill>
                <a:latin typeface="Franklin Gothic"/>
                <a:ea typeface="Franklin Gothic"/>
                <a:cs typeface="Franklin Gothic"/>
                <a:sym typeface="Franklin Gothic"/>
              </a:rPr>
              <a:t>Decrease TB Incidence</a:t>
            </a:r>
            <a:endParaRPr sz="1400">
              <a:solidFill>
                <a:srgbClr val="000000"/>
              </a:solidFill>
              <a:latin typeface="Arial"/>
              <a:ea typeface="Arial"/>
              <a:cs typeface="Arial"/>
              <a:sym typeface="Arial"/>
            </a:endParaRPr>
          </a:p>
        </p:txBody>
      </p:sp>
      <p:sp>
        <p:nvSpPr>
          <p:cNvPr id="448" name="Google Shape;448;p32"/>
          <p:cNvSpPr txBox="1"/>
          <p:nvPr/>
        </p:nvSpPr>
        <p:spPr>
          <a:xfrm rot="-5400000">
            <a:off x="8393454" y="1677765"/>
            <a:ext cx="1254600" cy="219300"/>
          </a:xfrm>
          <a:prstGeom prst="rect">
            <a:avLst/>
          </a:prstGeom>
          <a:noFill/>
          <a:ln>
            <a:noFill/>
          </a:ln>
        </p:spPr>
        <p:txBody>
          <a:bodyPr spcFirstLastPara="1" wrap="square" lIns="91425" tIns="45700" rIns="91425" bIns="45700" anchor="t" anchorCtr="0">
            <a:spAutoFit/>
          </a:bodyPr>
          <a:lstStyle/>
          <a:p>
            <a:pPr>
              <a:buClr>
                <a:srgbClr val="FFFFFF"/>
              </a:buClr>
              <a:buSzPts val="825"/>
            </a:pPr>
            <a:r>
              <a:rPr lang="en" sz="825">
                <a:solidFill>
                  <a:srgbClr val="FFFFFF"/>
                </a:solidFill>
                <a:latin typeface="Franklin Gothic"/>
                <a:ea typeface="Franklin Gothic"/>
                <a:cs typeface="Franklin Gothic"/>
                <a:sym typeface="Franklin Gothic"/>
              </a:rPr>
              <a:t>Decrease TB Mortality</a:t>
            </a:r>
            <a:endParaRPr sz="1400">
              <a:solidFill>
                <a:srgbClr val="000000"/>
              </a:solidFill>
              <a:latin typeface="Arial"/>
              <a:ea typeface="Arial"/>
              <a:cs typeface="Arial"/>
              <a:sym typeface="Arial"/>
            </a:endParaRPr>
          </a:p>
        </p:txBody>
      </p:sp>
      <p:sp>
        <p:nvSpPr>
          <p:cNvPr id="449" name="Google Shape;449;p32"/>
          <p:cNvSpPr txBox="1"/>
          <p:nvPr/>
        </p:nvSpPr>
        <p:spPr>
          <a:xfrm>
            <a:off x="7048664" y="342731"/>
            <a:ext cx="1624800" cy="207709"/>
          </a:xfrm>
          <a:prstGeom prst="rect">
            <a:avLst/>
          </a:prstGeom>
          <a:noFill/>
          <a:ln>
            <a:noFill/>
          </a:ln>
        </p:spPr>
        <p:txBody>
          <a:bodyPr spcFirstLastPara="1" wrap="square" lIns="91425" tIns="45700" rIns="91425" bIns="45700" anchor="t" anchorCtr="0">
            <a:spAutoFit/>
          </a:bodyPr>
          <a:lstStyle/>
          <a:p>
            <a:pPr algn="ctr">
              <a:buClr>
                <a:srgbClr val="636F74"/>
              </a:buClr>
              <a:buSzPts val="750"/>
            </a:pPr>
            <a:r>
              <a:rPr lang="en" sz="750" dirty="0">
                <a:solidFill>
                  <a:srgbClr val="636F74"/>
                </a:solidFill>
                <a:latin typeface="Libre Franklin Black"/>
                <a:ea typeface="Libre Franklin Black"/>
                <a:cs typeface="Libre Franklin Black"/>
                <a:sym typeface="Libre Franklin Black"/>
              </a:rPr>
              <a:t>PROJECT LEVEL (30)</a:t>
            </a:r>
            <a:endParaRPr sz="1400" dirty="0">
              <a:solidFill>
                <a:srgbClr val="000000"/>
              </a:solidFill>
              <a:latin typeface="Arial"/>
              <a:ea typeface="Arial"/>
              <a:cs typeface="Arial"/>
              <a:sym typeface="Arial"/>
            </a:endParaRPr>
          </a:p>
        </p:txBody>
      </p:sp>
      <p:sp>
        <p:nvSpPr>
          <p:cNvPr id="450" name="Google Shape;450;p32"/>
          <p:cNvSpPr txBox="1"/>
          <p:nvPr/>
        </p:nvSpPr>
        <p:spPr>
          <a:xfrm>
            <a:off x="3106118" y="705693"/>
            <a:ext cx="1937746" cy="1108200"/>
          </a:xfrm>
          <a:prstGeom prst="rect">
            <a:avLst/>
          </a:prstGeom>
          <a:noFill/>
          <a:ln>
            <a:noFill/>
          </a:ln>
        </p:spPr>
        <p:txBody>
          <a:bodyPr spcFirstLastPara="1" wrap="square" lIns="51425" tIns="25700" rIns="51425" bIns="25700" anchor="t" anchorCtr="0">
            <a:noAutofit/>
          </a:bodyPr>
          <a:lstStyle/>
          <a:p>
            <a:pPr>
              <a:buClr>
                <a:srgbClr val="002F3C"/>
              </a:buClr>
              <a:buSzPts val="560"/>
            </a:pPr>
            <a:r>
              <a:rPr lang="en" sz="700" dirty="0">
                <a:solidFill>
                  <a:srgbClr val="002F3C"/>
                </a:solidFill>
                <a:latin typeface="Libre Franklin"/>
                <a:ea typeface="Libre Franklin"/>
                <a:cs typeface="Libre Franklin"/>
                <a:sym typeface="Libre Franklin"/>
              </a:rPr>
              <a:t>NEWREL_WRD: Rapid diagnostic testing at time of initial diagnosis</a:t>
            </a:r>
            <a:endParaRPr sz="1400" dirty="0">
              <a:solidFill>
                <a:srgbClr val="000000"/>
              </a:solidFill>
              <a:latin typeface="Arial"/>
              <a:ea typeface="Arial"/>
              <a:cs typeface="Arial"/>
              <a:sym typeface="Arial"/>
            </a:endParaRPr>
          </a:p>
          <a:p>
            <a:pPr>
              <a:spcBef>
                <a:spcPts val="300"/>
              </a:spcBef>
              <a:buClr>
                <a:srgbClr val="002F3C"/>
              </a:buClr>
              <a:buSzPts val="560"/>
            </a:pPr>
            <a:r>
              <a:rPr lang="en" sz="700" dirty="0">
                <a:solidFill>
                  <a:srgbClr val="002F3C"/>
                </a:solidFill>
                <a:latin typeface="Libre Franklin"/>
                <a:ea typeface="Libre Franklin"/>
                <a:cs typeface="Libre Franklin"/>
                <a:sym typeface="Libre Franklin"/>
              </a:rPr>
              <a:t>NEWREL_DST: Percent of people with new and relapse TB with drug susceptibility testing (DST) </a:t>
            </a:r>
            <a:endParaRPr sz="1400" dirty="0">
              <a:solidFill>
                <a:srgbClr val="000000"/>
              </a:solidFill>
              <a:latin typeface="Arial"/>
              <a:ea typeface="Arial"/>
              <a:cs typeface="Arial"/>
              <a:sym typeface="Arial"/>
            </a:endParaRPr>
          </a:p>
          <a:p>
            <a:pPr>
              <a:spcBef>
                <a:spcPts val="300"/>
              </a:spcBef>
              <a:buClr>
                <a:srgbClr val="002F3C"/>
              </a:buClr>
              <a:buSzPts val="560"/>
            </a:pPr>
            <a:r>
              <a:rPr lang="en" sz="700" dirty="0">
                <a:solidFill>
                  <a:srgbClr val="002F3C"/>
                </a:solidFill>
                <a:latin typeface="Libre Franklin"/>
                <a:ea typeface="Libre Franklin"/>
                <a:cs typeface="Libre Franklin"/>
                <a:sym typeface="Libre Franklin"/>
              </a:rPr>
              <a:t>RET_DST: Percent of people with previously treated TB with drug susceptibility testing (DST) </a:t>
            </a:r>
            <a:endParaRPr sz="700" dirty="0">
              <a:solidFill>
                <a:srgbClr val="002F3C"/>
              </a:solidFill>
              <a:latin typeface="Libre Franklin"/>
              <a:ea typeface="Libre Franklin"/>
              <a:cs typeface="Libre Franklin"/>
              <a:sym typeface="Libre Franklin"/>
            </a:endParaRPr>
          </a:p>
          <a:p>
            <a:pPr>
              <a:spcBef>
                <a:spcPts val="300"/>
              </a:spcBef>
              <a:buClr>
                <a:srgbClr val="002F3C"/>
              </a:buClr>
              <a:buSzPts val="560"/>
            </a:pPr>
            <a:r>
              <a:rPr lang="en" sz="700" dirty="0">
                <a:solidFill>
                  <a:srgbClr val="002F3C"/>
                </a:solidFill>
                <a:latin typeface="Libre Franklin"/>
                <a:ea typeface="Libre Franklin"/>
                <a:cs typeface="Libre Franklin"/>
                <a:sym typeface="Libre Franklin"/>
              </a:rPr>
              <a:t>XDR_NOTIF: Pre-XDR/XDR notifications</a:t>
            </a:r>
            <a:endParaRPr sz="700" dirty="0">
              <a:solidFill>
                <a:srgbClr val="002F3C"/>
              </a:solidFill>
              <a:latin typeface="Libre Franklin"/>
              <a:ea typeface="Libre Franklin"/>
              <a:cs typeface="Libre Franklin"/>
              <a:sym typeface="Libre Franklin"/>
            </a:endParaRPr>
          </a:p>
          <a:p>
            <a:pPr>
              <a:spcBef>
                <a:spcPts val="300"/>
              </a:spcBef>
              <a:buClr>
                <a:srgbClr val="002F3C"/>
              </a:buClr>
              <a:buSzPts val="560"/>
            </a:pPr>
            <a:endParaRPr sz="700" dirty="0">
              <a:solidFill>
                <a:srgbClr val="002F3C"/>
              </a:solidFill>
              <a:latin typeface="Libre Franklin"/>
              <a:ea typeface="Libre Franklin"/>
              <a:cs typeface="Libre Franklin"/>
              <a:sym typeface="Libre Franklin"/>
            </a:endParaRPr>
          </a:p>
        </p:txBody>
      </p:sp>
      <p:sp>
        <p:nvSpPr>
          <p:cNvPr id="451" name="Google Shape;451;p32"/>
          <p:cNvSpPr txBox="1"/>
          <p:nvPr/>
        </p:nvSpPr>
        <p:spPr>
          <a:xfrm>
            <a:off x="1337200" y="626462"/>
            <a:ext cx="1820100" cy="1212900"/>
          </a:xfrm>
          <a:prstGeom prst="rect">
            <a:avLst/>
          </a:prstGeom>
          <a:noFill/>
          <a:ln>
            <a:noFill/>
          </a:ln>
        </p:spPr>
        <p:txBody>
          <a:bodyPr spcFirstLastPara="1" wrap="square" lIns="51425" tIns="25700" rIns="51425" bIns="25700" anchor="t" anchorCtr="0">
            <a:noAutofit/>
          </a:bodyPr>
          <a:lstStyle/>
          <a:p>
            <a:pPr>
              <a:buClr>
                <a:srgbClr val="002F3C"/>
              </a:buClr>
              <a:buSzPts val="560"/>
            </a:pPr>
            <a:r>
              <a:rPr lang="en" sz="700" dirty="0">
                <a:solidFill>
                  <a:srgbClr val="002F3C"/>
                </a:solidFill>
                <a:latin typeface="Libre Franklin"/>
                <a:ea typeface="Libre Franklin"/>
                <a:cs typeface="Libre Franklin"/>
                <a:sym typeface="Libre Franklin"/>
              </a:rPr>
              <a:t>DT_RT: TB Detection Rate  (Treatment Coverage)</a:t>
            </a:r>
            <a:endParaRPr sz="700" dirty="0">
              <a:solidFill>
                <a:srgbClr val="000000"/>
              </a:solidFill>
              <a:latin typeface="Arial"/>
              <a:ea typeface="Arial"/>
              <a:cs typeface="Arial"/>
              <a:sym typeface="Arial"/>
            </a:endParaRPr>
          </a:p>
          <a:p>
            <a:pPr>
              <a:spcBef>
                <a:spcPts val="300"/>
              </a:spcBef>
              <a:buClr>
                <a:srgbClr val="002F3C"/>
              </a:buClr>
              <a:buSzPts val="560"/>
            </a:pPr>
            <a:r>
              <a:rPr lang="en" sz="700" dirty="0">
                <a:solidFill>
                  <a:srgbClr val="002F3C"/>
                </a:solidFill>
                <a:latin typeface="Libre Franklin"/>
                <a:ea typeface="Libre Franklin"/>
                <a:cs typeface="Libre Franklin"/>
                <a:sym typeface="Libre Franklin"/>
              </a:rPr>
              <a:t>BAC_CON: Percent Bacteriologically Confirmed </a:t>
            </a:r>
            <a:endParaRPr sz="700" dirty="0">
              <a:solidFill>
                <a:srgbClr val="000000"/>
              </a:solidFill>
              <a:latin typeface="Arial"/>
              <a:ea typeface="Arial"/>
              <a:cs typeface="Arial"/>
              <a:sym typeface="Arial"/>
            </a:endParaRPr>
          </a:p>
          <a:p>
            <a:pPr>
              <a:spcBef>
                <a:spcPts val="300"/>
              </a:spcBef>
              <a:buClr>
                <a:srgbClr val="002F3C"/>
              </a:buClr>
              <a:buSzPts val="560"/>
            </a:pPr>
            <a:r>
              <a:rPr lang="en" sz="700" dirty="0">
                <a:solidFill>
                  <a:srgbClr val="002F3C"/>
                </a:solidFill>
                <a:latin typeface="Libre Franklin"/>
                <a:ea typeface="Libre Franklin"/>
                <a:cs typeface="Libre Franklin"/>
                <a:sym typeface="Libre Franklin"/>
              </a:rPr>
              <a:t>PEDS_NOTIF: Childhood TB Notifications </a:t>
            </a:r>
            <a:endParaRPr sz="700" dirty="0">
              <a:solidFill>
                <a:srgbClr val="000000"/>
              </a:solidFill>
              <a:latin typeface="Arial"/>
              <a:ea typeface="Arial"/>
              <a:cs typeface="Arial"/>
              <a:sym typeface="Arial"/>
            </a:endParaRPr>
          </a:p>
          <a:p>
            <a:pPr>
              <a:spcBef>
                <a:spcPts val="300"/>
              </a:spcBef>
              <a:buClr>
                <a:srgbClr val="002F3C"/>
              </a:buClr>
              <a:buSzPts val="560"/>
            </a:pPr>
            <a:r>
              <a:rPr lang="en" sz="700" dirty="0">
                <a:solidFill>
                  <a:srgbClr val="002F3C"/>
                </a:solidFill>
                <a:latin typeface="Libre Franklin"/>
                <a:ea typeface="Libre Franklin"/>
                <a:cs typeface="Libre Franklin"/>
                <a:sym typeface="Libre Franklin"/>
              </a:rPr>
              <a:t>MDR_NOTIF: RR/MDR Notifications </a:t>
            </a:r>
            <a:endParaRPr sz="700" dirty="0">
              <a:solidFill>
                <a:srgbClr val="000000"/>
              </a:solidFill>
              <a:latin typeface="Arial"/>
              <a:ea typeface="Arial"/>
              <a:cs typeface="Arial"/>
              <a:sym typeface="Arial"/>
            </a:endParaRPr>
          </a:p>
          <a:p>
            <a:pPr>
              <a:spcBef>
                <a:spcPts val="300"/>
              </a:spcBef>
              <a:buClr>
                <a:srgbClr val="002F3C"/>
              </a:buClr>
              <a:buSzPts val="560"/>
            </a:pPr>
            <a:r>
              <a:rPr lang="en" sz="700" dirty="0">
                <a:solidFill>
                  <a:srgbClr val="002F3C"/>
                </a:solidFill>
                <a:latin typeface="Libre Franklin"/>
                <a:ea typeface="Libre Franklin"/>
                <a:cs typeface="Libre Franklin"/>
                <a:sym typeface="Libre Franklin"/>
              </a:rPr>
              <a:t>PR_NOTIF: Private Sector TB Notifications </a:t>
            </a:r>
            <a:endParaRPr sz="700" dirty="0">
              <a:solidFill>
                <a:srgbClr val="000000"/>
              </a:solidFill>
              <a:latin typeface="Arial"/>
              <a:ea typeface="Arial"/>
              <a:cs typeface="Arial"/>
              <a:sym typeface="Arial"/>
            </a:endParaRPr>
          </a:p>
          <a:p>
            <a:pPr>
              <a:spcBef>
                <a:spcPts val="300"/>
              </a:spcBef>
              <a:buClr>
                <a:srgbClr val="002F3C"/>
              </a:buClr>
              <a:buSzPts val="560"/>
            </a:pPr>
            <a:r>
              <a:rPr lang="en" sz="700" dirty="0">
                <a:solidFill>
                  <a:srgbClr val="002F3C"/>
                </a:solidFill>
                <a:latin typeface="Libre Franklin"/>
                <a:ea typeface="Libre Franklin"/>
                <a:cs typeface="Libre Franklin"/>
                <a:sym typeface="Libre Franklin"/>
              </a:rPr>
              <a:t>CON_SCRN: Percent of Contacts with Contact Investigation Initiated</a:t>
            </a:r>
            <a:br>
              <a:rPr lang="en" sz="700" dirty="0">
                <a:solidFill>
                  <a:srgbClr val="002F3C"/>
                </a:solidFill>
                <a:latin typeface="Libre Franklin"/>
                <a:ea typeface="Libre Franklin"/>
                <a:cs typeface="Libre Franklin"/>
                <a:sym typeface="Libre Franklin"/>
              </a:rPr>
            </a:br>
            <a:endParaRPr sz="700" dirty="0">
              <a:solidFill>
                <a:srgbClr val="002F3C"/>
              </a:solidFill>
              <a:latin typeface="Libre Franklin"/>
              <a:ea typeface="Libre Franklin"/>
              <a:cs typeface="Libre Franklin"/>
              <a:sym typeface="Libre Franklin"/>
            </a:endParaRPr>
          </a:p>
        </p:txBody>
      </p:sp>
      <p:sp>
        <p:nvSpPr>
          <p:cNvPr id="452" name="Google Shape;452;p32"/>
          <p:cNvSpPr txBox="1"/>
          <p:nvPr/>
        </p:nvSpPr>
        <p:spPr>
          <a:xfrm>
            <a:off x="1337200" y="1964910"/>
            <a:ext cx="1632600" cy="643200"/>
          </a:xfrm>
          <a:prstGeom prst="rect">
            <a:avLst/>
          </a:prstGeom>
          <a:noFill/>
          <a:ln>
            <a:noFill/>
          </a:ln>
        </p:spPr>
        <p:txBody>
          <a:bodyPr spcFirstLastPara="1" wrap="square" lIns="91425" tIns="45700" rIns="91425" bIns="45700" anchor="t" anchorCtr="0">
            <a:noAutofit/>
          </a:bodyPr>
          <a:lstStyle/>
          <a:p>
            <a:pPr>
              <a:buClr>
                <a:srgbClr val="008C84"/>
              </a:buClr>
              <a:buSzPts val="560"/>
            </a:pPr>
            <a:r>
              <a:rPr lang="en" sz="700" dirty="0">
                <a:solidFill>
                  <a:srgbClr val="008C84"/>
                </a:solidFill>
                <a:latin typeface="Libre Franklin"/>
                <a:ea typeface="Libre Franklin"/>
                <a:cs typeface="Libre Franklin"/>
                <a:sym typeface="Libre Franklin"/>
              </a:rPr>
              <a:t>DS_TSR: DS-TB Treatment Success Rate </a:t>
            </a:r>
            <a:endParaRPr sz="1400" dirty="0">
              <a:solidFill>
                <a:srgbClr val="000000"/>
              </a:solidFill>
              <a:latin typeface="Arial"/>
              <a:ea typeface="Arial"/>
              <a:cs typeface="Arial"/>
              <a:sym typeface="Arial"/>
            </a:endParaRPr>
          </a:p>
          <a:p>
            <a:pPr>
              <a:spcBef>
                <a:spcPts val="225"/>
              </a:spcBef>
              <a:buClr>
                <a:srgbClr val="008C84"/>
              </a:buClr>
              <a:buSzPts val="560"/>
            </a:pPr>
            <a:r>
              <a:rPr lang="en" sz="700" dirty="0">
                <a:solidFill>
                  <a:srgbClr val="008C84"/>
                </a:solidFill>
                <a:latin typeface="Libre Franklin"/>
                <a:ea typeface="Libre Franklin"/>
                <a:cs typeface="Libre Franklin"/>
                <a:sym typeface="Libre Franklin"/>
              </a:rPr>
              <a:t>DR_TSR: DR-TB Treatment Success Rate </a:t>
            </a:r>
            <a:endParaRPr sz="1400" dirty="0">
              <a:solidFill>
                <a:srgbClr val="000000"/>
              </a:solidFill>
              <a:latin typeface="Arial"/>
              <a:ea typeface="Arial"/>
              <a:cs typeface="Arial"/>
              <a:sym typeface="Arial"/>
            </a:endParaRPr>
          </a:p>
        </p:txBody>
      </p:sp>
      <p:sp>
        <p:nvSpPr>
          <p:cNvPr id="453" name="Google Shape;453;p32"/>
          <p:cNvSpPr txBox="1"/>
          <p:nvPr/>
        </p:nvSpPr>
        <p:spPr>
          <a:xfrm>
            <a:off x="5074848" y="1900512"/>
            <a:ext cx="2001600" cy="908400"/>
          </a:xfrm>
          <a:prstGeom prst="rect">
            <a:avLst/>
          </a:prstGeom>
          <a:noFill/>
          <a:ln>
            <a:noFill/>
          </a:ln>
        </p:spPr>
        <p:txBody>
          <a:bodyPr spcFirstLastPara="1" wrap="square" lIns="91425" tIns="45700" rIns="91425" bIns="45700" anchor="t" anchorCtr="0">
            <a:noAutofit/>
          </a:bodyPr>
          <a:lstStyle/>
          <a:p>
            <a:pPr>
              <a:spcAft>
                <a:spcPts val="200"/>
              </a:spcAft>
              <a:buClr>
                <a:srgbClr val="008C84"/>
              </a:buClr>
              <a:buSzPts val="560"/>
            </a:pPr>
            <a:r>
              <a:rPr lang="en" sz="700" dirty="0">
                <a:solidFill>
                  <a:srgbClr val="008C84"/>
                </a:solidFill>
                <a:latin typeface="Libre Franklin"/>
                <a:ea typeface="Libre Franklin"/>
                <a:cs typeface="Libre Franklin"/>
                <a:sym typeface="Libre Franklin"/>
              </a:rPr>
              <a:t>TX_DS_OUT: DS-TB treatment outcomes </a:t>
            </a:r>
            <a:endParaRPr sz="1400" dirty="0">
              <a:solidFill>
                <a:srgbClr val="000000"/>
              </a:solidFill>
              <a:latin typeface="Arial"/>
              <a:ea typeface="Arial"/>
              <a:cs typeface="Arial"/>
              <a:sym typeface="Arial"/>
            </a:endParaRPr>
          </a:p>
          <a:p>
            <a:pPr>
              <a:spcAft>
                <a:spcPts val="200"/>
              </a:spcAft>
              <a:buClr>
                <a:srgbClr val="008C84"/>
              </a:buClr>
              <a:buSzPts val="560"/>
            </a:pPr>
            <a:r>
              <a:rPr lang="en" sz="700" dirty="0">
                <a:solidFill>
                  <a:srgbClr val="008C84"/>
                </a:solidFill>
                <a:latin typeface="Libre Franklin"/>
                <a:ea typeface="Libre Franklin"/>
                <a:cs typeface="Libre Franklin"/>
                <a:sym typeface="Libre Franklin"/>
              </a:rPr>
              <a:t>TX_DR_OUT: DR-TB treatment outcomes </a:t>
            </a:r>
            <a:endParaRPr sz="1400" dirty="0">
              <a:solidFill>
                <a:srgbClr val="000000"/>
              </a:solidFill>
              <a:latin typeface="Arial"/>
              <a:ea typeface="Arial"/>
              <a:cs typeface="Arial"/>
              <a:sym typeface="Arial"/>
            </a:endParaRPr>
          </a:p>
          <a:p>
            <a:pPr>
              <a:spcAft>
                <a:spcPts val="200"/>
              </a:spcAft>
              <a:buClr>
                <a:srgbClr val="008C84"/>
              </a:buClr>
              <a:buSzPts val="560"/>
            </a:pPr>
            <a:r>
              <a:rPr lang="en" sz="700" dirty="0">
                <a:solidFill>
                  <a:srgbClr val="008C84"/>
                </a:solidFill>
                <a:latin typeface="Libre Franklin"/>
                <a:ea typeface="Libre Franklin"/>
                <a:cs typeface="Libre Franklin"/>
                <a:sym typeface="Libre Franklin"/>
              </a:rPr>
              <a:t>PEDS_TSR: Treatment success rate in children and adolescents (0-14 years) </a:t>
            </a:r>
          </a:p>
          <a:p>
            <a:pPr>
              <a:spcAft>
                <a:spcPts val="200"/>
              </a:spcAft>
              <a:buClr>
                <a:srgbClr val="008C84"/>
              </a:buClr>
              <a:buSzPts val="560"/>
            </a:pPr>
            <a:r>
              <a:rPr lang="en-US" sz="700" dirty="0">
                <a:solidFill>
                  <a:srgbClr val="008C84"/>
                </a:solidFill>
                <a:latin typeface="Libre Franklin"/>
                <a:ea typeface="Libre Franklin"/>
                <a:cs typeface="Libre Franklin"/>
                <a:sym typeface="Libre Franklin"/>
              </a:rPr>
              <a:t>PLHIV_TSR: Treatment success rate PLHIV </a:t>
            </a:r>
            <a:endParaRPr lang="en-US" sz="1400" dirty="0">
              <a:solidFill>
                <a:srgbClr val="000000"/>
              </a:solidFill>
              <a:latin typeface="Arial"/>
              <a:ea typeface="Arial"/>
              <a:cs typeface="Arial"/>
              <a:sym typeface="Arial"/>
            </a:endParaRPr>
          </a:p>
          <a:p>
            <a:pPr>
              <a:spcAft>
                <a:spcPts val="200"/>
              </a:spcAft>
              <a:buClr>
                <a:srgbClr val="008C84"/>
              </a:buClr>
              <a:buSzPts val="560"/>
            </a:pPr>
            <a:r>
              <a:rPr lang="en-US" sz="700" dirty="0">
                <a:solidFill>
                  <a:srgbClr val="008C84"/>
                </a:solidFill>
                <a:latin typeface="Libre Franklin"/>
                <a:ea typeface="Libre Franklin"/>
                <a:cs typeface="Libre Franklin"/>
                <a:sym typeface="Libre Franklin"/>
              </a:rPr>
              <a:t>TX_DS_ENROLL: DS-TB treatment initiations </a:t>
            </a:r>
          </a:p>
          <a:p>
            <a:pPr>
              <a:spcAft>
                <a:spcPts val="200"/>
              </a:spcAft>
              <a:buClr>
                <a:srgbClr val="008C84"/>
              </a:buClr>
              <a:buSzPts val="560"/>
            </a:pPr>
            <a:endParaRPr sz="1400" dirty="0">
              <a:solidFill>
                <a:srgbClr val="000000"/>
              </a:solidFill>
              <a:latin typeface="Arial"/>
              <a:ea typeface="Arial"/>
              <a:cs typeface="Arial"/>
              <a:sym typeface="Arial"/>
            </a:endParaRPr>
          </a:p>
        </p:txBody>
      </p:sp>
      <p:sp>
        <p:nvSpPr>
          <p:cNvPr id="454" name="Google Shape;454;p32"/>
          <p:cNvSpPr txBox="1"/>
          <p:nvPr/>
        </p:nvSpPr>
        <p:spPr>
          <a:xfrm>
            <a:off x="3106118" y="1885617"/>
            <a:ext cx="2009100" cy="915600"/>
          </a:xfrm>
          <a:prstGeom prst="rect">
            <a:avLst/>
          </a:prstGeom>
          <a:noFill/>
          <a:ln>
            <a:noFill/>
          </a:ln>
        </p:spPr>
        <p:txBody>
          <a:bodyPr spcFirstLastPara="1" wrap="square" lIns="91425" tIns="45700" rIns="91425" bIns="45700" anchor="t" anchorCtr="0">
            <a:noAutofit/>
          </a:bodyPr>
          <a:lstStyle/>
          <a:p>
            <a:pPr>
              <a:buClr>
                <a:schemeClr val="dk1"/>
              </a:buClr>
              <a:buSzPts val="1100"/>
            </a:pPr>
            <a:r>
              <a:rPr lang="en" sz="700" dirty="0">
                <a:solidFill>
                  <a:srgbClr val="008C84"/>
                </a:solidFill>
                <a:latin typeface="Libre Franklin"/>
                <a:ea typeface="Libre Franklin"/>
                <a:cs typeface="Libre Franklin"/>
                <a:sym typeface="Libre Franklin"/>
              </a:rPr>
              <a:t>TX_DR_ENROLL: DR-TB enrolled on treatment </a:t>
            </a:r>
            <a:endParaRPr sz="700" dirty="0">
              <a:solidFill>
                <a:srgbClr val="008C84"/>
              </a:solidFill>
              <a:latin typeface="Libre Franklin"/>
              <a:ea typeface="Libre Franklin"/>
              <a:cs typeface="Libre Franklin"/>
              <a:sym typeface="Libre Franklin"/>
            </a:endParaRPr>
          </a:p>
          <a:p>
            <a:pPr>
              <a:buClr>
                <a:schemeClr val="dk1"/>
              </a:buClr>
              <a:buSzPts val="1100"/>
            </a:pPr>
            <a:r>
              <a:rPr lang="en" sz="700" dirty="0">
                <a:solidFill>
                  <a:srgbClr val="008C84"/>
                </a:solidFill>
                <a:latin typeface="Libre Franklin"/>
                <a:ea typeface="Libre Franklin"/>
                <a:cs typeface="Libre Franklin"/>
                <a:sym typeface="Libre Franklin"/>
              </a:rPr>
              <a:t>TX_STR_ENROLL: DR-TB “all oral” short regimen initiations</a:t>
            </a:r>
            <a:endParaRPr sz="700" dirty="0">
              <a:solidFill>
                <a:srgbClr val="008C84"/>
              </a:solidFill>
              <a:latin typeface="Libre Franklin"/>
              <a:ea typeface="Libre Franklin"/>
              <a:cs typeface="Libre Franklin"/>
              <a:sym typeface="Libre Franklin"/>
            </a:endParaRPr>
          </a:p>
          <a:p>
            <a:pPr>
              <a:buClr>
                <a:schemeClr val="dk1"/>
              </a:buClr>
              <a:buSzPts val="1100"/>
            </a:pPr>
            <a:r>
              <a:rPr lang="en" sz="700" dirty="0">
                <a:solidFill>
                  <a:srgbClr val="008C84"/>
                </a:solidFill>
                <a:latin typeface="Libre Franklin"/>
                <a:ea typeface="Libre Franklin"/>
                <a:cs typeface="Libre Franklin"/>
                <a:sym typeface="Libre Franklin"/>
              </a:rPr>
              <a:t>TX_LTR_ENROLL: DR-TB “all oral” longer regimen initiations</a:t>
            </a:r>
            <a:endParaRPr sz="700" dirty="0">
              <a:solidFill>
                <a:srgbClr val="008C84"/>
              </a:solidFill>
              <a:latin typeface="Libre Franklin"/>
              <a:ea typeface="Libre Franklin"/>
              <a:cs typeface="Libre Franklin"/>
              <a:sym typeface="Libre Franklin"/>
            </a:endParaRPr>
          </a:p>
          <a:p>
            <a:pPr>
              <a:buClr>
                <a:srgbClr val="008C84"/>
              </a:buClr>
              <a:buSzPts val="700"/>
            </a:pPr>
            <a:r>
              <a:rPr lang="en" sz="700" dirty="0">
                <a:solidFill>
                  <a:srgbClr val="008C84"/>
                </a:solidFill>
                <a:latin typeface="Libre Franklin"/>
                <a:ea typeface="Libre Franklin"/>
                <a:cs typeface="Libre Franklin"/>
                <a:sym typeface="Libre Franklin"/>
              </a:rPr>
              <a:t>TX_DR_ADR: Number of people with adverse reactions to DR-TB treatment </a:t>
            </a:r>
            <a:endParaRPr sz="700" dirty="0">
              <a:solidFill>
                <a:srgbClr val="008C84"/>
              </a:solidFill>
              <a:latin typeface="Libre Franklin"/>
              <a:ea typeface="Libre Franklin"/>
              <a:cs typeface="Libre Franklin"/>
              <a:sym typeface="Libre Franklin"/>
            </a:endParaRPr>
          </a:p>
          <a:p>
            <a:pPr>
              <a:buClr>
                <a:srgbClr val="008C84"/>
              </a:buClr>
              <a:buSzPts val="700"/>
            </a:pPr>
            <a:endParaRPr sz="700" dirty="0">
              <a:solidFill>
                <a:srgbClr val="008C84"/>
              </a:solidFill>
              <a:latin typeface="Libre Franklin"/>
              <a:ea typeface="Libre Franklin"/>
              <a:cs typeface="Libre Franklin"/>
              <a:sym typeface="Libre Franklin"/>
            </a:endParaRPr>
          </a:p>
        </p:txBody>
      </p:sp>
      <p:sp>
        <p:nvSpPr>
          <p:cNvPr id="455" name="Google Shape;455;p32"/>
          <p:cNvSpPr txBox="1"/>
          <p:nvPr/>
        </p:nvSpPr>
        <p:spPr>
          <a:xfrm>
            <a:off x="1337200" y="2979946"/>
            <a:ext cx="1554600" cy="180900"/>
          </a:xfrm>
          <a:prstGeom prst="rect">
            <a:avLst/>
          </a:prstGeom>
          <a:noFill/>
          <a:ln>
            <a:noFill/>
          </a:ln>
        </p:spPr>
        <p:txBody>
          <a:bodyPr spcFirstLastPara="1" wrap="square" lIns="91425" tIns="45700" rIns="91425" bIns="45700" anchor="t" anchorCtr="0">
            <a:noAutofit/>
          </a:bodyPr>
          <a:lstStyle/>
          <a:p>
            <a:pPr>
              <a:buClr>
                <a:srgbClr val="0E256A"/>
              </a:buClr>
              <a:buSzPts val="560"/>
            </a:pPr>
            <a:r>
              <a:rPr lang="en" sz="700" dirty="0">
                <a:solidFill>
                  <a:srgbClr val="0E256A"/>
                </a:solidFill>
                <a:latin typeface="Libre Franklin"/>
                <a:ea typeface="Libre Franklin"/>
                <a:cs typeface="Libre Franklin"/>
                <a:sym typeface="Libre Franklin"/>
              </a:rPr>
              <a:t>TPT_ENROLL: TPT Initiations</a:t>
            </a:r>
            <a:endParaRPr sz="1400" dirty="0">
              <a:solidFill>
                <a:srgbClr val="000000"/>
              </a:solidFill>
              <a:latin typeface="Arial"/>
              <a:ea typeface="Arial"/>
              <a:cs typeface="Arial"/>
              <a:sym typeface="Arial"/>
            </a:endParaRPr>
          </a:p>
        </p:txBody>
      </p:sp>
      <p:sp>
        <p:nvSpPr>
          <p:cNvPr id="456" name="Google Shape;456;p32"/>
          <p:cNvSpPr txBox="1"/>
          <p:nvPr/>
        </p:nvSpPr>
        <p:spPr>
          <a:xfrm>
            <a:off x="5074848" y="2990996"/>
            <a:ext cx="1849200" cy="746400"/>
          </a:xfrm>
          <a:prstGeom prst="rect">
            <a:avLst/>
          </a:prstGeom>
          <a:noFill/>
          <a:ln>
            <a:noFill/>
          </a:ln>
        </p:spPr>
        <p:txBody>
          <a:bodyPr spcFirstLastPara="1" wrap="square" lIns="91425" tIns="45700" rIns="91425" bIns="45700" anchor="t" anchorCtr="0">
            <a:noAutofit/>
          </a:bodyPr>
          <a:lstStyle/>
          <a:p>
            <a:pPr>
              <a:spcAft>
                <a:spcPts val="400"/>
              </a:spcAft>
              <a:buClr>
                <a:srgbClr val="0E256A"/>
              </a:buClr>
              <a:buSzPts val="560"/>
            </a:pPr>
            <a:r>
              <a:rPr lang="en" sz="700" dirty="0">
                <a:solidFill>
                  <a:srgbClr val="0E256A"/>
                </a:solidFill>
                <a:latin typeface="Libre Franklin"/>
                <a:ea typeface="Libre Franklin"/>
                <a:cs typeface="Libre Franklin"/>
                <a:sym typeface="Libre Franklin"/>
              </a:rPr>
              <a:t>TPT_CON_04: Number of TPT initiations amon contacts &lt;5</a:t>
            </a:r>
            <a:endParaRPr sz="700" dirty="0">
              <a:solidFill>
                <a:srgbClr val="0E256A"/>
              </a:solidFill>
              <a:latin typeface="Libre Franklin"/>
              <a:ea typeface="Libre Franklin"/>
              <a:cs typeface="Libre Franklin"/>
              <a:sym typeface="Libre Franklin"/>
            </a:endParaRPr>
          </a:p>
          <a:p>
            <a:pPr>
              <a:spcAft>
                <a:spcPts val="400"/>
              </a:spcAft>
              <a:buClr>
                <a:srgbClr val="0E256A"/>
              </a:buClr>
              <a:buSzPts val="560"/>
            </a:pPr>
            <a:r>
              <a:rPr lang="en" sz="700" dirty="0">
                <a:solidFill>
                  <a:srgbClr val="0E256A"/>
                </a:solidFill>
                <a:latin typeface="Libre Franklin"/>
                <a:ea typeface="Libre Franklin"/>
                <a:cs typeface="Libre Franklin"/>
                <a:sym typeface="Libre Franklin"/>
              </a:rPr>
              <a:t>TPT_PLHIV_ENROLL: Number of TPT initiations in PLHIV </a:t>
            </a:r>
            <a:endParaRPr sz="700" dirty="0">
              <a:solidFill>
                <a:srgbClr val="0E256A"/>
              </a:solidFill>
              <a:latin typeface="Libre Franklin"/>
              <a:ea typeface="Libre Franklin"/>
              <a:cs typeface="Libre Franklin"/>
              <a:sym typeface="Libre Franklin"/>
            </a:endParaRPr>
          </a:p>
        </p:txBody>
      </p:sp>
      <p:sp>
        <p:nvSpPr>
          <p:cNvPr id="457" name="Google Shape;457;p32"/>
          <p:cNvSpPr txBox="1"/>
          <p:nvPr/>
        </p:nvSpPr>
        <p:spPr>
          <a:xfrm>
            <a:off x="3106119" y="3002712"/>
            <a:ext cx="1943851" cy="585000"/>
          </a:xfrm>
          <a:prstGeom prst="rect">
            <a:avLst/>
          </a:prstGeom>
          <a:noFill/>
          <a:ln>
            <a:noFill/>
          </a:ln>
        </p:spPr>
        <p:txBody>
          <a:bodyPr spcFirstLastPara="1" wrap="square" lIns="91425" tIns="45700" rIns="91425" bIns="45700" anchor="t" anchorCtr="0">
            <a:noAutofit/>
          </a:bodyPr>
          <a:lstStyle/>
          <a:p>
            <a:pPr>
              <a:spcAft>
                <a:spcPts val="400"/>
              </a:spcAft>
              <a:buClr>
                <a:srgbClr val="0E256A"/>
              </a:buClr>
              <a:buSzPts val="560"/>
            </a:pPr>
            <a:r>
              <a:rPr lang="en" sz="700" dirty="0">
                <a:solidFill>
                  <a:srgbClr val="0E256A"/>
                </a:solidFill>
                <a:latin typeface="Libre Franklin"/>
                <a:ea typeface="Libre Franklin"/>
                <a:cs typeface="Libre Franklin"/>
                <a:sym typeface="Libre Franklin"/>
              </a:rPr>
              <a:t>TPT_CON_ENROLL: TPT initiations among contacts</a:t>
            </a:r>
          </a:p>
          <a:p>
            <a:pPr>
              <a:spcAft>
                <a:spcPts val="300"/>
              </a:spcAft>
              <a:buClr>
                <a:srgbClr val="0E256A"/>
              </a:buClr>
              <a:buSzPts val="560"/>
            </a:pPr>
            <a:r>
              <a:rPr lang="en" sz="700" dirty="0">
                <a:solidFill>
                  <a:srgbClr val="0E256A"/>
                </a:solidFill>
                <a:latin typeface="Libre Franklin"/>
                <a:ea typeface="Libre Franklin"/>
                <a:cs typeface="Libre Franklin"/>
                <a:sym typeface="Libre Franklin"/>
              </a:rPr>
              <a:t>TPT_COMPL:  TPT completions  </a:t>
            </a:r>
            <a:endParaRPr sz="1400" dirty="0">
              <a:solidFill>
                <a:srgbClr val="000000"/>
              </a:solidFill>
              <a:latin typeface="Arial"/>
              <a:ea typeface="Arial"/>
              <a:cs typeface="Arial"/>
              <a:sym typeface="Arial"/>
            </a:endParaRPr>
          </a:p>
        </p:txBody>
      </p:sp>
      <p:sp>
        <p:nvSpPr>
          <p:cNvPr id="458" name="Google Shape;458;p32"/>
          <p:cNvSpPr txBox="1"/>
          <p:nvPr/>
        </p:nvSpPr>
        <p:spPr>
          <a:xfrm>
            <a:off x="1337200" y="4149263"/>
            <a:ext cx="1554600" cy="409049"/>
          </a:xfrm>
          <a:prstGeom prst="rect">
            <a:avLst/>
          </a:prstGeom>
          <a:noFill/>
          <a:ln>
            <a:noFill/>
          </a:ln>
        </p:spPr>
        <p:txBody>
          <a:bodyPr spcFirstLastPara="1" wrap="square" lIns="91425" tIns="45700" rIns="91425" bIns="45700" anchor="t" anchorCtr="0">
            <a:noAutofit/>
          </a:bodyPr>
          <a:lstStyle/>
          <a:p>
            <a:pPr>
              <a:lnSpc>
                <a:spcPct val="90000"/>
              </a:lnSpc>
              <a:buClr>
                <a:srgbClr val="D44106"/>
              </a:buClr>
              <a:buSzPts val="560"/>
            </a:pPr>
            <a:r>
              <a:rPr lang="en" sz="700" dirty="0">
                <a:solidFill>
                  <a:srgbClr val="D44106"/>
                </a:solidFill>
                <a:latin typeface="Libre Franklin"/>
                <a:ea typeface="Libre Franklin"/>
                <a:cs typeface="Libre Franklin"/>
                <a:sym typeface="Libre Franklin"/>
              </a:rPr>
              <a:t>SN_DOMESTICR: Domestic Financing </a:t>
            </a:r>
            <a:endParaRPr sz="1400" dirty="0">
              <a:solidFill>
                <a:srgbClr val="000000"/>
              </a:solidFill>
              <a:latin typeface="Arial"/>
              <a:ea typeface="Arial"/>
              <a:cs typeface="Arial"/>
              <a:sym typeface="Arial"/>
            </a:endParaRPr>
          </a:p>
        </p:txBody>
      </p:sp>
      <p:sp>
        <p:nvSpPr>
          <p:cNvPr id="459" name="Google Shape;459;p32"/>
          <p:cNvSpPr txBox="1"/>
          <p:nvPr/>
        </p:nvSpPr>
        <p:spPr>
          <a:xfrm>
            <a:off x="3106119" y="4083812"/>
            <a:ext cx="1860669" cy="346200"/>
          </a:xfrm>
          <a:prstGeom prst="rect">
            <a:avLst/>
          </a:prstGeom>
          <a:noFill/>
          <a:ln>
            <a:noFill/>
          </a:ln>
        </p:spPr>
        <p:txBody>
          <a:bodyPr spcFirstLastPara="1" wrap="square" lIns="91425" tIns="45700" rIns="91425" bIns="45700" anchor="t" anchorCtr="0">
            <a:noAutofit/>
          </a:bodyPr>
          <a:lstStyle/>
          <a:p>
            <a:pPr>
              <a:buClr>
                <a:srgbClr val="D44106"/>
              </a:buClr>
              <a:buSzPts val="560"/>
            </a:pPr>
            <a:r>
              <a:rPr lang="en" sz="700" dirty="0">
                <a:solidFill>
                  <a:srgbClr val="D44106"/>
                </a:solidFill>
                <a:latin typeface="Libre Franklin"/>
                <a:ea typeface="Libre Franklin"/>
                <a:cs typeface="Libre Franklin"/>
                <a:sym typeface="Libre Franklin"/>
              </a:rPr>
              <a:t>SN_TB_INSUR: Existence of national or social health insurance system whose benefit package includes TB clinical services </a:t>
            </a:r>
            <a:endParaRPr sz="1400" dirty="0">
              <a:solidFill>
                <a:srgbClr val="000000"/>
              </a:solidFill>
              <a:latin typeface="Arial"/>
              <a:ea typeface="Arial"/>
              <a:cs typeface="Arial"/>
              <a:sym typeface="Arial"/>
            </a:endParaRPr>
          </a:p>
        </p:txBody>
      </p:sp>
      <p:sp>
        <p:nvSpPr>
          <p:cNvPr id="460" name="Google Shape;460;p32"/>
          <p:cNvSpPr txBox="1"/>
          <p:nvPr/>
        </p:nvSpPr>
        <p:spPr>
          <a:xfrm>
            <a:off x="7002701" y="1924759"/>
            <a:ext cx="1731900" cy="908400"/>
          </a:xfrm>
          <a:prstGeom prst="rect">
            <a:avLst/>
          </a:prstGeom>
          <a:noFill/>
          <a:ln>
            <a:noFill/>
          </a:ln>
        </p:spPr>
        <p:txBody>
          <a:bodyPr spcFirstLastPara="1" wrap="square" lIns="91425" tIns="45700" rIns="91425" bIns="45700" anchor="t" anchorCtr="0">
            <a:noAutofit/>
          </a:bodyPr>
          <a:lstStyle/>
          <a:p>
            <a:pPr>
              <a:buClr>
                <a:srgbClr val="008C84"/>
              </a:buClr>
              <a:buSzPct val="100000"/>
            </a:pPr>
            <a:r>
              <a:rPr lang="en-US" sz="700" dirty="0">
                <a:solidFill>
                  <a:schemeClr val="accent6"/>
                </a:solidFill>
                <a:latin typeface="Libre Franklin" pitchFamily="2" charset="0"/>
                <a:ea typeface="Libre Franklin"/>
                <a:cs typeface="Libre Franklin"/>
                <a:sym typeface="Libre Franklin"/>
              </a:rPr>
              <a:t>TX_DS_SUPPORT: Percent of people on DS-TB treatment who received treatment support</a:t>
            </a:r>
            <a:endParaRPr lang="en-US" sz="700" dirty="0">
              <a:solidFill>
                <a:schemeClr val="accent6"/>
              </a:solidFill>
              <a:latin typeface="Libre Franklin" pitchFamily="2" charset="0"/>
              <a:sym typeface="Arial"/>
            </a:endParaRPr>
          </a:p>
          <a:p>
            <a:pPr>
              <a:spcBef>
                <a:spcPts val="200"/>
              </a:spcBef>
              <a:buClr>
                <a:srgbClr val="008C84"/>
              </a:buClr>
              <a:buSzPct val="100000"/>
            </a:pPr>
            <a:r>
              <a:rPr lang="en-US" sz="700" dirty="0">
                <a:solidFill>
                  <a:schemeClr val="accent6"/>
                </a:solidFill>
                <a:latin typeface="Libre Franklin" pitchFamily="2" charset="0"/>
                <a:ea typeface="Libre Franklin"/>
                <a:cs typeface="Libre Franklin"/>
                <a:sym typeface="Libre Franklin"/>
              </a:rPr>
              <a:t>TX_DR_SUPPORT: Percent of people on DR-TB treatment who received treatment support</a:t>
            </a:r>
          </a:p>
          <a:p>
            <a:pPr>
              <a:spcBef>
                <a:spcPts val="450"/>
              </a:spcBef>
              <a:buClr>
                <a:srgbClr val="002F3C"/>
              </a:buClr>
              <a:buSzPts val="700"/>
            </a:pPr>
            <a:r>
              <a:rPr lang="en-US" sz="700" i="1" dirty="0">
                <a:solidFill>
                  <a:schemeClr val="accent6"/>
                </a:solidFill>
                <a:latin typeface="Libre Franklin"/>
                <a:ea typeface="Libre Franklin"/>
                <a:cs typeface="Libre Franklin"/>
                <a:sym typeface="Libre Franklin"/>
              </a:rPr>
              <a:t>(more indicators than listed here)</a:t>
            </a:r>
            <a:endParaRPr lang="en-US" sz="800" b="1" dirty="0">
              <a:solidFill>
                <a:schemeClr val="accent6"/>
              </a:solidFill>
              <a:latin typeface="Libre Franklin"/>
              <a:ea typeface="Libre Franklin"/>
              <a:cs typeface="Libre Franklin"/>
              <a:sym typeface="Libre Franklin"/>
            </a:endParaRPr>
          </a:p>
        </p:txBody>
      </p:sp>
      <p:sp>
        <p:nvSpPr>
          <p:cNvPr id="461" name="Google Shape;461;p32"/>
          <p:cNvSpPr txBox="1"/>
          <p:nvPr/>
        </p:nvSpPr>
        <p:spPr>
          <a:xfrm>
            <a:off x="7002701" y="3970837"/>
            <a:ext cx="1731900" cy="963900"/>
          </a:xfrm>
          <a:prstGeom prst="rect">
            <a:avLst/>
          </a:prstGeom>
          <a:noFill/>
          <a:ln>
            <a:noFill/>
          </a:ln>
        </p:spPr>
        <p:txBody>
          <a:bodyPr spcFirstLastPara="1" wrap="square" lIns="91425" tIns="45700" rIns="91425" bIns="45700" anchor="t" anchorCtr="0">
            <a:noAutofit/>
          </a:bodyPr>
          <a:lstStyle/>
          <a:p>
            <a:pPr>
              <a:buClr>
                <a:srgbClr val="D44106"/>
              </a:buClr>
              <a:buSzPts val="630"/>
            </a:pPr>
            <a:r>
              <a:rPr lang="en" sz="700" dirty="0">
                <a:solidFill>
                  <a:srgbClr val="D44106"/>
                </a:solidFill>
                <a:latin typeface="Libre Franklin"/>
                <a:ea typeface="Libre Franklin"/>
                <a:cs typeface="Libre Franklin"/>
                <a:sym typeface="Libre Franklin"/>
              </a:rPr>
              <a:t>STKOUT_FLD: Stockout of any first-line TB treatment drugs </a:t>
            </a:r>
            <a:endParaRPr sz="1400" dirty="0">
              <a:solidFill>
                <a:srgbClr val="000000"/>
              </a:solidFill>
              <a:latin typeface="Arial"/>
              <a:ea typeface="Arial"/>
              <a:cs typeface="Arial"/>
              <a:sym typeface="Arial"/>
            </a:endParaRPr>
          </a:p>
          <a:p>
            <a:pPr>
              <a:spcBef>
                <a:spcPts val="300"/>
              </a:spcBef>
              <a:buClr>
                <a:srgbClr val="D44106"/>
              </a:buClr>
              <a:buSzPts val="630"/>
            </a:pPr>
            <a:r>
              <a:rPr lang="en" sz="700" dirty="0">
                <a:solidFill>
                  <a:srgbClr val="D44106"/>
                </a:solidFill>
                <a:latin typeface="Libre Franklin"/>
                <a:ea typeface="Libre Franklin"/>
                <a:cs typeface="Libre Franklin"/>
                <a:sym typeface="Libre Franklin"/>
              </a:rPr>
              <a:t>STKOUT_SLD: Stockout of any second-line TB treatment drugs </a:t>
            </a:r>
            <a:endParaRPr sz="1400" dirty="0">
              <a:solidFill>
                <a:srgbClr val="000000"/>
              </a:solidFill>
              <a:latin typeface="Arial"/>
              <a:ea typeface="Arial"/>
              <a:cs typeface="Arial"/>
              <a:sym typeface="Arial"/>
            </a:endParaRPr>
          </a:p>
          <a:p>
            <a:pPr>
              <a:spcBef>
                <a:spcPts val="300"/>
              </a:spcBef>
              <a:buClr>
                <a:srgbClr val="D44106"/>
              </a:buClr>
              <a:buSzPts val="630"/>
            </a:pPr>
            <a:r>
              <a:rPr lang="en" sz="700" dirty="0">
                <a:solidFill>
                  <a:srgbClr val="D44106"/>
                </a:solidFill>
                <a:latin typeface="Libre Franklin"/>
                <a:ea typeface="Libre Franklin"/>
                <a:cs typeface="Libre Franklin"/>
                <a:sym typeface="Libre Franklin"/>
              </a:rPr>
              <a:t>STKOUT_WRD: Stockout of TB rapid molecular test and related commondities </a:t>
            </a:r>
            <a:endParaRPr sz="1400" dirty="0">
              <a:solidFill>
                <a:srgbClr val="000000"/>
              </a:solidFill>
              <a:latin typeface="Arial"/>
              <a:ea typeface="Arial"/>
              <a:cs typeface="Arial"/>
              <a:sym typeface="Arial"/>
            </a:endParaRPr>
          </a:p>
          <a:p>
            <a:pPr>
              <a:spcBef>
                <a:spcPts val="300"/>
              </a:spcBef>
              <a:buClr>
                <a:srgbClr val="D44106"/>
              </a:buClr>
              <a:buSzPts val="630"/>
            </a:pPr>
            <a:r>
              <a:rPr lang="en" sz="700" i="1" dirty="0">
                <a:solidFill>
                  <a:srgbClr val="D44106"/>
                </a:solidFill>
                <a:latin typeface="Libre Franklin"/>
                <a:ea typeface="Libre Franklin"/>
                <a:cs typeface="Libre Franklin"/>
                <a:sym typeface="Libre Franklin"/>
              </a:rPr>
              <a:t>(more indicators than listed here)</a:t>
            </a:r>
            <a:endParaRPr sz="1400" dirty="0">
              <a:solidFill>
                <a:srgbClr val="000000"/>
              </a:solidFill>
              <a:latin typeface="Arial"/>
              <a:ea typeface="Arial"/>
              <a:cs typeface="Arial"/>
              <a:sym typeface="Arial"/>
            </a:endParaRPr>
          </a:p>
        </p:txBody>
      </p:sp>
      <p:sp>
        <p:nvSpPr>
          <p:cNvPr id="462" name="Google Shape;462;p32"/>
          <p:cNvSpPr txBox="1"/>
          <p:nvPr/>
        </p:nvSpPr>
        <p:spPr>
          <a:xfrm>
            <a:off x="7002701" y="2990987"/>
            <a:ext cx="1731900" cy="930000"/>
          </a:xfrm>
          <a:prstGeom prst="rect">
            <a:avLst/>
          </a:prstGeom>
          <a:noFill/>
          <a:ln>
            <a:noFill/>
          </a:ln>
        </p:spPr>
        <p:txBody>
          <a:bodyPr spcFirstLastPara="1" wrap="square" lIns="91425" tIns="45700" rIns="91425" bIns="45700" anchor="t" anchorCtr="0">
            <a:noAutofit/>
          </a:bodyPr>
          <a:lstStyle/>
          <a:p>
            <a:pPr>
              <a:buClr>
                <a:srgbClr val="0E256A"/>
              </a:buClr>
              <a:buSzPts val="630"/>
            </a:pPr>
            <a:r>
              <a:rPr lang="en" sz="700" dirty="0">
                <a:solidFill>
                  <a:srgbClr val="0E256A"/>
                </a:solidFill>
                <a:latin typeface="Libre Franklin"/>
                <a:ea typeface="Libre Franklin"/>
                <a:cs typeface="Libre Franklin"/>
                <a:sym typeface="Libre Franklin"/>
              </a:rPr>
              <a:t>HCW_SCRN: Percent of HCWs screened for TB </a:t>
            </a:r>
            <a:endParaRPr sz="1400" dirty="0">
              <a:solidFill>
                <a:srgbClr val="000000"/>
              </a:solidFill>
              <a:latin typeface="Arial"/>
              <a:ea typeface="Arial"/>
              <a:cs typeface="Arial"/>
              <a:sym typeface="Arial"/>
            </a:endParaRPr>
          </a:p>
          <a:p>
            <a:pPr>
              <a:spcBef>
                <a:spcPts val="200"/>
              </a:spcBef>
              <a:buClr>
                <a:srgbClr val="0E256A"/>
              </a:buClr>
              <a:buSzPts val="630"/>
            </a:pPr>
            <a:r>
              <a:rPr lang="en" sz="700" dirty="0">
                <a:solidFill>
                  <a:srgbClr val="0E256A"/>
                </a:solidFill>
                <a:latin typeface="Libre Franklin"/>
                <a:ea typeface="Libre Franklin"/>
                <a:cs typeface="Libre Franklin"/>
                <a:sym typeface="Libre Franklin"/>
              </a:rPr>
              <a:t>HCW_TBI_POS: Percent of HCWs diagnosed with TBI </a:t>
            </a:r>
            <a:endParaRPr sz="1400" dirty="0">
              <a:solidFill>
                <a:srgbClr val="000000"/>
              </a:solidFill>
              <a:latin typeface="Arial"/>
              <a:ea typeface="Arial"/>
              <a:cs typeface="Arial"/>
              <a:sym typeface="Arial"/>
            </a:endParaRPr>
          </a:p>
          <a:p>
            <a:pPr>
              <a:spcBef>
                <a:spcPts val="200"/>
              </a:spcBef>
              <a:buClr>
                <a:srgbClr val="0E256A"/>
              </a:buClr>
              <a:buSzPts val="630"/>
            </a:pPr>
            <a:r>
              <a:rPr lang="en" sz="700" dirty="0">
                <a:solidFill>
                  <a:srgbClr val="0E256A"/>
                </a:solidFill>
                <a:latin typeface="Libre Franklin"/>
                <a:ea typeface="Libre Franklin"/>
                <a:cs typeface="Libre Franklin"/>
                <a:sym typeface="Libre Franklin"/>
              </a:rPr>
              <a:t>TPT_ADR: Number of people with adverse reations to TPT</a:t>
            </a:r>
            <a:endParaRPr sz="1400" dirty="0">
              <a:solidFill>
                <a:srgbClr val="000000"/>
              </a:solidFill>
              <a:latin typeface="Arial"/>
              <a:ea typeface="Arial"/>
              <a:cs typeface="Arial"/>
              <a:sym typeface="Arial"/>
            </a:endParaRPr>
          </a:p>
          <a:p>
            <a:pPr>
              <a:spcBef>
                <a:spcPts val="200"/>
              </a:spcBef>
              <a:buClr>
                <a:srgbClr val="0E256A"/>
              </a:buClr>
              <a:buSzPts val="630"/>
            </a:pPr>
            <a:r>
              <a:rPr lang="en" sz="700" i="1" dirty="0">
                <a:solidFill>
                  <a:srgbClr val="0E256A"/>
                </a:solidFill>
                <a:latin typeface="Libre Franklin"/>
                <a:ea typeface="Libre Franklin"/>
                <a:cs typeface="Libre Franklin"/>
                <a:sym typeface="Libre Franklin"/>
              </a:rPr>
              <a:t>(more indicators than listed here)</a:t>
            </a:r>
            <a:endParaRPr sz="1400" dirty="0">
              <a:solidFill>
                <a:srgbClr val="000000"/>
              </a:solidFill>
              <a:latin typeface="Arial"/>
              <a:ea typeface="Arial"/>
              <a:cs typeface="Arial"/>
              <a:sym typeface="Arial"/>
            </a:endParaRPr>
          </a:p>
        </p:txBody>
      </p:sp>
      <p:sp>
        <p:nvSpPr>
          <p:cNvPr id="463" name="Google Shape;463;p32"/>
          <p:cNvSpPr txBox="1"/>
          <p:nvPr/>
        </p:nvSpPr>
        <p:spPr>
          <a:xfrm>
            <a:off x="119627" y="167340"/>
            <a:ext cx="1084200" cy="323100"/>
          </a:xfrm>
          <a:prstGeom prst="rect">
            <a:avLst/>
          </a:prstGeom>
          <a:noFill/>
          <a:ln>
            <a:noFill/>
          </a:ln>
        </p:spPr>
        <p:txBody>
          <a:bodyPr spcFirstLastPara="1" wrap="square" lIns="91425" tIns="45700" rIns="91425" bIns="45700" anchor="t" anchorCtr="0">
            <a:spAutoFit/>
          </a:bodyPr>
          <a:lstStyle/>
          <a:p>
            <a:pPr algn="ctr">
              <a:buClr>
                <a:srgbClr val="636F74"/>
              </a:buClr>
              <a:buSzPts val="750"/>
            </a:pPr>
            <a:r>
              <a:rPr lang="en" sz="750" dirty="0">
                <a:solidFill>
                  <a:srgbClr val="636F74"/>
                </a:solidFill>
                <a:latin typeface="Libre Franklin Black"/>
                <a:ea typeface="Libre Franklin Black"/>
                <a:cs typeface="Libre Franklin Black"/>
                <a:sym typeface="Libre Franklin Black"/>
              </a:rPr>
              <a:t>OBJECTIVES</a:t>
            </a:r>
            <a:endParaRPr sz="1400" dirty="0">
              <a:solidFill>
                <a:srgbClr val="000000"/>
              </a:solidFill>
              <a:latin typeface="Arial"/>
              <a:ea typeface="Arial"/>
              <a:cs typeface="Arial"/>
              <a:sym typeface="Arial"/>
            </a:endParaRPr>
          </a:p>
          <a:p>
            <a:pPr algn="ctr">
              <a:buClr>
                <a:srgbClr val="636F74"/>
              </a:buClr>
              <a:buSzPts val="750"/>
            </a:pPr>
            <a:r>
              <a:rPr lang="en" sz="750" dirty="0">
                <a:solidFill>
                  <a:srgbClr val="636F74"/>
                </a:solidFill>
                <a:latin typeface="Libre Franklin Black"/>
                <a:ea typeface="Libre Franklin Black"/>
                <a:cs typeface="Libre Franklin Black"/>
                <a:sym typeface="Libre Franklin Black"/>
              </a:rPr>
              <a:t>&amp; TARGETS</a:t>
            </a:r>
            <a:endParaRPr sz="1400" dirty="0">
              <a:solidFill>
                <a:srgbClr val="000000"/>
              </a:solidFill>
              <a:latin typeface="Arial"/>
              <a:ea typeface="Arial"/>
              <a:cs typeface="Arial"/>
              <a:sym typeface="Arial"/>
            </a:endParaRPr>
          </a:p>
        </p:txBody>
      </p:sp>
      <p:grpSp>
        <p:nvGrpSpPr>
          <p:cNvPr id="464" name="Google Shape;464;p32">
            <a:extLst>
              <a:ext uri="{C183D7F6-B498-43B3-948B-1728B52AA6E4}">
                <adec:decorative xmlns:adec="http://schemas.microsoft.com/office/drawing/2017/decorative" val="1"/>
              </a:ext>
            </a:extLst>
          </p:cNvPr>
          <p:cNvGrpSpPr/>
          <p:nvPr/>
        </p:nvGrpSpPr>
        <p:grpSpPr>
          <a:xfrm>
            <a:off x="1162209" y="1839375"/>
            <a:ext cx="7744696" cy="70457"/>
            <a:chOff x="1652063" y="2805200"/>
            <a:chExt cx="7191665" cy="94700"/>
          </a:xfrm>
        </p:grpSpPr>
        <p:sp>
          <p:nvSpPr>
            <p:cNvPr id="465" name="Google Shape;465;p32"/>
            <p:cNvSpPr/>
            <p:nvPr/>
          </p:nvSpPr>
          <p:spPr>
            <a:xfrm rot="10800000" flipH="1">
              <a:off x="1745728" y="2805200"/>
              <a:ext cx="70980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a:solidFill>
                  <a:srgbClr val="FFFFFF"/>
                </a:solidFill>
                <a:latin typeface="Gill Sans"/>
                <a:ea typeface="Gill Sans"/>
                <a:cs typeface="Gill Sans"/>
                <a:sym typeface="Gill Sans"/>
              </a:endParaRPr>
            </a:p>
          </p:txBody>
        </p:sp>
        <p:sp>
          <p:nvSpPr>
            <p:cNvPr id="466" name="Google Shape;466;p32"/>
            <p:cNvSpPr/>
            <p:nvPr/>
          </p:nvSpPr>
          <p:spPr>
            <a:xfrm rot="10800000" flipH="1">
              <a:off x="4931216" y="2808400"/>
              <a:ext cx="21945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a:solidFill>
                  <a:srgbClr val="FFFFFF"/>
                </a:solidFill>
                <a:latin typeface="Gill Sans"/>
                <a:ea typeface="Gill Sans"/>
                <a:cs typeface="Gill Sans"/>
                <a:sym typeface="Gill Sans"/>
              </a:endParaRPr>
            </a:p>
          </p:txBody>
        </p:sp>
        <p:sp>
          <p:nvSpPr>
            <p:cNvPr id="467" name="Google Shape;467;p32"/>
            <p:cNvSpPr/>
            <p:nvPr/>
          </p:nvSpPr>
          <p:spPr>
            <a:xfrm rot="10800000" flipH="1">
              <a:off x="3355400" y="2808400"/>
              <a:ext cx="19530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a:solidFill>
                  <a:srgbClr val="FFFFFF"/>
                </a:solidFill>
                <a:latin typeface="Gill Sans"/>
                <a:ea typeface="Gill Sans"/>
                <a:cs typeface="Gill Sans"/>
                <a:sym typeface="Gill Sans"/>
              </a:endParaRPr>
            </a:p>
          </p:txBody>
        </p:sp>
        <p:sp>
          <p:nvSpPr>
            <p:cNvPr id="468" name="Google Shape;468;p32"/>
            <p:cNvSpPr/>
            <p:nvPr/>
          </p:nvSpPr>
          <p:spPr>
            <a:xfrm rot="10800000" flipH="1">
              <a:off x="1652063" y="2805200"/>
              <a:ext cx="18288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750"/>
              </a:pPr>
              <a:endParaRPr sz="750">
                <a:solidFill>
                  <a:srgbClr val="FFFFFF"/>
                </a:solidFill>
                <a:latin typeface="Gill Sans"/>
                <a:ea typeface="Gill Sans"/>
                <a:cs typeface="Gill Sans"/>
                <a:sym typeface="Gill Sans"/>
              </a:endParaRPr>
            </a:p>
          </p:txBody>
        </p:sp>
      </p:grpSp>
      <p:sp>
        <p:nvSpPr>
          <p:cNvPr id="469" name="Google Shape;469;p32"/>
          <p:cNvSpPr txBox="1"/>
          <p:nvPr/>
        </p:nvSpPr>
        <p:spPr>
          <a:xfrm>
            <a:off x="1485382" y="100605"/>
            <a:ext cx="1364100" cy="215400"/>
          </a:xfrm>
          <a:prstGeom prst="rect">
            <a:avLst/>
          </a:prstGeom>
          <a:solidFill>
            <a:srgbClr val="E6E8EA"/>
          </a:solidFill>
          <a:ln>
            <a:noFill/>
          </a:ln>
        </p:spPr>
        <p:txBody>
          <a:bodyPr spcFirstLastPara="1" wrap="square" lIns="91425" tIns="45700" rIns="91425" bIns="45700" anchor="t" anchorCtr="0">
            <a:spAutoFit/>
          </a:bodyPr>
          <a:lstStyle/>
          <a:p>
            <a:pPr algn="ctr">
              <a:buClr>
                <a:srgbClr val="0E256A"/>
              </a:buClr>
              <a:buSzPts val="800"/>
            </a:pPr>
            <a:r>
              <a:rPr lang="en" sz="800" b="1" dirty="0">
                <a:solidFill>
                  <a:srgbClr val="0E256A"/>
                </a:solidFill>
                <a:latin typeface="Libre Franklin Medium"/>
                <a:ea typeface="Libre Franklin Medium"/>
                <a:cs typeface="Libre Franklin Medium"/>
                <a:sym typeface="Libre Franklin Medium"/>
              </a:rPr>
              <a:t>PPR/ACCELERATOR</a:t>
            </a:r>
            <a:endParaRPr sz="1400" dirty="0">
              <a:solidFill>
                <a:srgbClr val="000000"/>
              </a:solidFill>
              <a:latin typeface="Arial"/>
              <a:ea typeface="Arial"/>
              <a:cs typeface="Arial"/>
              <a:sym typeface="Arial"/>
            </a:endParaRPr>
          </a:p>
        </p:txBody>
      </p:sp>
      <p:sp>
        <p:nvSpPr>
          <p:cNvPr id="470" name="Google Shape;470;p32"/>
          <p:cNvSpPr txBox="1"/>
          <p:nvPr/>
        </p:nvSpPr>
        <p:spPr>
          <a:xfrm>
            <a:off x="3082449" y="100605"/>
            <a:ext cx="1898820" cy="215400"/>
          </a:xfrm>
          <a:prstGeom prst="rect">
            <a:avLst/>
          </a:prstGeom>
          <a:noFill/>
          <a:ln>
            <a:noFill/>
          </a:ln>
        </p:spPr>
        <p:txBody>
          <a:bodyPr spcFirstLastPara="1" wrap="square" lIns="91425" tIns="45700" rIns="91425" bIns="45700" anchor="t" anchorCtr="0">
            <a:spAutoFit/>
          </a:bodyPr>
          <a:lstStyle/>
          <a:p>
            <a:pPr algn="ctr">
              <a:buClr>
                <a:srgbClr val="0E256A"/>
              </a:buClr>
              <a:buSzPts val="800"/>
            </a:pPr>
            <a:r>
              <a:rPr lang="en" sz="800" b="1" dirty="0">
                <a:solidFill>
                  <a:srgbClr val="0E256A"/>
                </a:solidFill>
                <a:latin typeface="Libre Franklin Medium"/>
                <a:ea typeface="Libre Franklin Medium"/>
                <a:cs typeface="Libre Franklin Medium"/>
                <a:sym typeface="Libre Franklin Medium"/>
              </a:rPr>
              <a:t>ACCELERATOR</a:t>
            </a:r>
            <a:endParaRPr sz="1400" dirty="0">
              <a:solidFill>
                <a:srgbClr val="000000"/>
              </a:solidFill>
              <a:latin typeface="Arial"/>
              <a:ea typeface="Arial"/>
              <a:cs typeface="Arial"/>
              <a:sym typeface="Arial"/>
            </a:endParaRPr>
          </a:p>
        </p:txBody>
      </p:sp>
      <p:sp>
        <p:nvSpPr>
          <p:cNvPr id="471" name="Google Shape;471;p32"/>
          <p:cNvSpPr txBox="1"/>
          <p:nvPr/>
        </p:nvSpPr>
        <p:spPr>
          <a:xfrm>
            <a:off x="5182942" y="100605"/>
            <a:ext cx="3584100" cy="215400"/>
          </a:xfrm>
          <a:prstGeom prst="rect">
            <a:avLst/>
          </a:prstGeom>
          <a:solidFill>
            <a:srgbClr val="E6E8EA"/>
          </a:solidFill>
          <a:ln>
            <a:noFill/>
          </a:ln>
        </p:spPr>
        <p:txBody>
          <a:bodyPr spcFirstLastPara="1" wrap="square" lIns="91425" tIns="45700" rIns="91425" bIns="45700" anchor="t" anchorCtr="0">
            <a:spAutoFit/>
          </a:bodyPr>
          <a:lstStyle/>
          <a:p>
            <a:pPr algn="ctr">
              <a:buClr>
                <a:srgbClr val="0E256A"/>
              </a:buClr>
              <a:buSzPts val="800"/>
            </a:pPr>
            <a:r>
              <a:rPr lang="en" sz="800" b="1" dirty="0">
                <a:solidFill>
                  <a:srgbClr val="0E256A"/>
                </a:solidFill>
                <a:latin typeface="Libre Franklin Medium"/>
                <a:ea typeface="Libre Franklin Medium"/>
                <a:cs typeface="Libre Franklin Medium"/>
                <a:sym typeface="Libre Franklin Medium"/>
              </a:rPr>
              <a:t>MISSION REPORTING</a:t>
            </a:r>
            <a:endParaRPr sz="1400" dirty="0">
              <a:solidFill>
                <a:srgbClr val="000000"/>
              </a:solidFill>
              <a:latin typeface="Arial"/>
              <a:ea typeface="Arial"/>
              <a:cs typeface="Arial"/>
              <a:sym typeface="Arial"/>
            </a:endParaRPr>
          </a:p>
        </p:txBody>
      </p:sp>
      <p:pic>
        <p:nvPicPr>
          <p:cNvPr id="472" name="Google Shape;472;p32">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8639941" y="1956628"/>
            <a:ext cx="204102" cy="204102"/>
          </a:xfrm>
          <a:prstGeom prst="rect">
            <a:avLst/>
          </a:prstGeom>
          <a:noFill/>
          <a:ln>
            <a:noFill/>
          </a:ln>
        </p:spPr>
      </p:pic>
      <p:pic>
        <p:nvPicPr>
          <p:cNvPr id="473" name="Google Shape;473;p32">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8611967" y="4052686"/>
            <a:ext cx="204102" cy="204102"/>
          </a:xfrm>
          <a:prstGeom prst="rect">
            <a:avLst/>
          </a:prstGeom>
          <a:noFill/>
          <a:ln>
            <a:noFill/>
          </a:ln>
        </p:spPr>
      </p:pic>
      <p:cxnSp>
        <p:nvCxnSpPr>
          <p:cNvPr id="474" name="Google Shape;474;p32">
            <a:extLst>
              <a:ext uri="{C183D7F6-B498-43B3-948B-1728B52AA6E4}">
                <adec:decorative xmlns:adec="http://schemas.microsoft.com/office/drawing/2017/decorative" val="1"/>
              </a:ext>
            </a:extLst>
          </p:cNvPr>
          <p:cNvCxnSpPr/>
          <p:nvPr/>
        </p:nvCxnSpPr>
        <p:spPr>
          <a:xfrm>
            <a:off x="5945" y="619144"/>
            <a:ext cx="9121200" cy="0"/>
          </a:xfrm>
          <a:prstGeom prst="straightConnector1">
            <a:avLst/>
          </a:prstGeom>
          <a:noFill/>
          <a:ln w="9525" cap="flat" cmpd="sng">
            <a:solidFill>
              <a:schemeClr val="dk2"/>
            </a:solidFill>
            <a:prstDash val="solid"/>
            <a:round/>
            <a:headEnd type="none" w="sm" len="sm"/>
            <a:tailEnd type="none" w="sm" len="sm"/>
          </a:ln>
        </p:spPr>
      </p:cxnSp>
      <p:cxnSp>
        <p:nvCxnSpPr>
          <p:cNvPr id="475" name="Google Shape;475;p32">
            <a:extLst>
              <a:ext uri="{C183D7F6-B498-43B3-948B-1728B52AA6E4}">
                <adec:decorative xmlns:adec="http://schemas.microsoft.com/office/drawing/2017/decorative" val="1"/>
              </a:ext>
            </a:extLst>
          </p:cNvPr>
          <p:cNvCxnSpPr/>
          <p:nvPr/>
        </p:nvCxnSpPr>
        <p:spPr>
          <a:xfrm>
            <a:off x="5961" y="603086"/>
            <a:ext cx="9121200" cy="0"/>
          </a:xfrm>
          <a:prstGeom prst="straightConnector1">
            <a:avLst/>
          </a:prstGeom>
          <a:noFill/>
          <a:ln w="9525" cap="flat" cmpd="sng">
            <a:solidFill>
              <a:schemeClr val="dk2"/>
            </a:solidFill>
            <a:prstDash val="solid"/>
            <a:round/>
            <a:headEnd type="none" w="sm" len="sm"/>
            <a:tailEnd type="none" w="sm" len="sm"/>
          </a:ln>
        </p:spPr>
      </p:cxnSp>
      <p:grpSp>
        <p:nvGrpSpPr>
          <p:cNvPr id="476" name="Google Shape;476;p32">
            <a:extLst>
              <a:ext uri="{C183D7F6-B498-43B3-948B-1728B52AA6E4}">
                <adec:decorative xmlns:adec="http://schemas.microsoft.com/office/drawing/2017/decorative" val="1"/>
              </a:ext>
            </a:extLst>
          </p:cNvPr>
          <p:cNvGrpSpPr/>
          <p:nvPr/>
        </p:nvGrpSpPr>
        <p:grpSpPr>
          <a:xfrm>
            <a:off x="556131" y="1400207"/>
            <a:ext cx="274390" cy="272213"/>
            <a:chOff x="-655178" y="1655777"/>
            <a:chExt cx="640200" cy="640200"/>
          </a:xfrm>
        </p:grpSpPr>
        <p:sp>
          <p:nvSpPr>
            <p:cNvPr id="477" name="Google Shape;477;p32"/>
            <p:cNvSpPr/>
            <p:nvPr/>
          </p:nvSpPr>
          <p:spPr>
            <a:xfrm>
              <a:off x="-655178" y="1655777"/>
              <a:ext cx="640200" cy="640200"/>
            </a:xfrm>
            <a:prstGeom prst="ellipse">
              <a:avLst/>
            </a:prstGeom>
            <a:solidFill>
              <a:schemeClr val="accent5"/>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675"/>
              </a:pPr>
              <a:endParaRPr sz="675">
                <a:solidFill>
                  <a:srgbClr val="FFFFFF"/>
                </a:solidFill>
                <a:latin typeface="Gill Sans"/>
                <a:ea typeface="Gill Sans"/>
                <a:cs typeface="Gill Sans"/>
                <a:sym typeface="Gill Sans"/>
              </a:endParaRPr>
            </a:p>
          </p:txBody>
        </p:sp>
        <p:pic>
          <p:nvPicPr>
            <p:cNvPr id="478" name="Google Shape;478;p32"/>
            <p:cNvPicPr preferRelativeResize="0"/>
            <p:nvPr/>
          </p:nvPicPr>
          <p:blipFill rotWithShape="1">
            <a:blip r:embed="rId7">
              <a:alphaModFix/>
            </a:blip>
            <a:srcRect/>
            <a:stretch/>
          </p:blipFill>
          <p:spPr>
            <a:xfrm>
              <a:off x="-568966" y="1777114"/>
              <a:ext cx="467654" cy="397406"/>
            </a:xfrm>
            <a:prstGeom prst="rect">
              <a:avLst/>
            </a:prstGeom>
            <a:noFill/>
            <a:ln>
              <a:noFill/>
            </a:ln>
          </p:spPr>
        </p:pic>
      </p:grpSp>
      <p:sp>
        <p:nvSpPr>
          <p:cNvPr id="479" name="Google Shape;479;p32"/>
          <p:cNvSpPr/>
          <p:nvPr/>
        </p:nvSpPr>
        <p:spPr>
          <a:xfrm>
            <a:off x="15820" y="1663475"/>
            <a:ext cx="1371600" cy="272100"/>
          </a:xfrm>
          <a:prstGeom prst="homePlate">
            <a:avLst>
              <a:gd name="adj" fmla="val 26719"/>
            </a:avLst>
          </a:prstGeom>
          <a:solidFill>
            <a:schemeClr val="accent5"/>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675"/>
            </a:pPr>
            <a:r>
              <a:rPr lang="en" sz="675">
                <a:solidFill>
                  <a:srgbClr val="FFFFFF"/>
                </a:solidFill>
                <a:latin typeface="Gill Sans"/>
                <a:ea typeface="Gill Sans"/>
                <a:cs typeface="Gill Sans"/>
                <a:sym typeface="Gill Sans"/>
              </a:rPr>
              <a:t>90% diagnosed and on treatment</a:t>
            </a:r>
            <a:endParaRPr sz="1400">
              <a:solidFill>
                <a:srgbClr val="000000"/>
              </a:solidFill>
              <a:latin typeface="Arial"/>
              <a:ea typeface="Arial"/>
              <a:cs typeface="Arial"/>
              <a:sym typeface="Arial"/>
            </a:endParaRPr>
          </a:p>
        </p:txBody>
      </p:sp>
      <p:grpSp>
        <p:nvGrpSpPr>
          <p:cNvPr id="480" name="Google Shape;480;p32">
            <a:extLst>
              <a:ext uri="{C183D7F6-B498-43B3-948B-1728B52AA6E4}">
                <adec:decorative xmlns:adec="http://schemas.microsoft.com/office/drawing/2017/decorative" val="1"/>
              </a:ext>
            </a:extLst>
          </p:cNvPr>
          <p:cNvGrpSpPr/>
          <p:nvPr/>
        </p:nvGrpSpPr>
        <p:grpSpPr>
          <a:xfrm>
            <a:off x="-5915" y="2410151"/>
            <a:ext cx="1371600" cy="517729"/>
            <a:chOff x="0" y="3400734"/>
            <a:chExt cx="1828800" cy="695872"/>
          </a:xfrm>
        </p:grpSpPr>
        <p:sp>
          <p:nvSpPr>
            <p:cNvPr id="481" name="Google Shape;481;p32"/>
            <p:cNvSpPr/>
            <p:nvPr/>
          </p:nvSpPr>
          <p:spPr>
            <a:xfrm>
              <a:off x="0" y="3696406"/>
              <a:ext cx="1828800" cy="400200"/>
            </a:xfrm>
            <a:prstGeom prst="homePlate">
              <a:avLst>
                <a:gd name="adj" fmla="val 26819"/>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675"/>
              </a:pPr>
              <a:r>
                <a:rPr lang="en" sz="675">
                  <a:solidFill>
                    <a:srgbClr val="FFFFFF"/>
                  </a:solidFill>
                  <a:latin typeface="Gill Sans"/>
                  <a:ea typeface="Gill Sans"/>
                  <a:cs typeface="Gill Sans"/>
                  <a:sym typeface="Gill Sans"/>
                </a:rPr>
                <a:t>90% DS and DR-TB treatment  </a:t>
              </a:r>
              <a:br>
                <a:rPr lang="en" sz="675">
                  <a:solidFill>
                    <a:srgbClr val="FFFFFF"/>
                  </a:solidFill>
                  <a:latin typeface="Gill Sans"/>
                  <a:ea typeface="Gill Sans"/>
                  <a:cs typeface="Gill Sans"/>
                  <a:sym typeface="Gill Sans"/>
                </a:rPr>
              </a:br>
              <a:r>
                <a:rPr lang="en" sz="675">
                  <a:solidFill>
                    <a:srgbClr val="FFFFFF"/>
                  </a:solidFill>
                  <a:latin typeface="Gill Sans"/>
                  <a:ea typeface="Gill Sans"/>
                  <a:cs typeface="Gill Sans"/>
                  <a:sym typeface="Gill Sans"/>
                </a:rPr>
                <a:t>success rate </a:t>
              </a:r>
              <a:endParaRPr sz="1400">
                <a:solidFill>
                  <a:srgbClr val="000000"/>
                </a:solidFill>
                <a:latin typeface="Arial"/>
                <a:ea typeface="Arial"/>
                <a:cs typeface="Arial"/>
                <a:sym typeface="Arial"/>
              </a:endParaRPr>
            </a:p>
          </p:txBody>
        </p:sp>
        <p:grpSp>
          <p:nvGrpSpPr>
            <p:cNvPr id="482" name="Google Shape;482;p32"/>
            <p:cNvGrpSpPr/>
            <p:nvPr/>
          </p:nvGrpSpPr>
          <p:grpSpPr>
            <a:xfrm>
              <a:off x="685819" y="3400734"/>
              <a:ext cx="365810" cy="365810"/>
              <a:chOff x="-655178" y="1655777"/>
              <a:chExt cx="640200" cy="640200"/>
            </a:xfrm>
          </p:grpSpPr>
          <p:sp>
            <p:nvSpPr>
              <p:cNvPr id="483" name="Google Shape;483;p32"/>
              <p:cNvSpPr/>
              <p:nvPr/>
            </p:nvSpPr>
            <p:spPr>
              <a:xfrm>
                <a:off x="-655178" y="1655777"/>
                <a:ext cx="640200" cy="640200"/>
              </a:xfrm>
              <a:prstGeom prst="ellipse">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675"/>
                </a:pPr>
                <a:endParaRPr sz="675">
                  <a:solidFill>
                    <a:srgbClr val="FFFFFF"/>
                  </a:solidFill>
                  <a:latin typeface="Gill Sans"/>
                  <a:ea typeface="Gill Sans"/>
                  <a:cs typeface="Gill Sans"/>
                  <a:sym typeface="Gill Sans"/>
                </a:endParaRPr>
              </a:p>
            </p:txBody>
          </p:sp>
          <p:pic>
            <p:nvPicPr>
              <p:cNvPr id="484" name="Google Shape;484;p32"/>
              <p:cNvPicPr preferRelativeResize="0"/>
              <p:nvPr/>
            </p:nvPicPr>
            <p:blipFill rotWithShape="1">
              <a:blip r:embed="rId7">
                <a:alphaModFix/>
              </a:blip>
              <a:srcRect/>
              <a:stretch/>
            </p:blipFill>
            <p:spPr>
              <a:xfrm>
                <a:off x="-568966" y="1777114"/>
                <a:ext cx="467654" cy="397406"/>
              </a:xfrm>
              <a:prstGeom prst="rect">
                <a:avLst/>
              </a:prstGeom>
              <a:noFill/>
              <a:ln>
                <a:noFill/>
              </a:ln>
            </p:spPr>
          </p:pic>
        </p:grpSp>
      </p:grpSp>
      <p:grpSp>
        <p:nvGrpSpPr>
          <p:cNvPr id="485" name="Google Shape;485;p32">
            <a:extLst>
              <a:ext uri="{C183D7F6-B498-43B3-948B-1728B52AA6E4}">
                <adec:decorative xmlns:adec="http://schemas.microsoft.com/office/drawing/2017/decorative" val="1"/>
              </a:ext>
            </a:extLst>
          </p:cNvPr>
          <p:cNvGrpSpPr/>
          <p:nvPr/>
        </p:nvGrpSpPr>
        <p:grpSpPr>
          <a:xfrm>
            <a:off x="547" y="3457887"/>
            <a:ext cx="1371600" cy="535903"/>
            <a:chOff x="547" y="3618598"/>
            <a:chExt cx="1371600" cy="540225"/>
          </a:xfrm>
        </p:grpSpPr>
        <p:sp>
          <p:nvSpPr>
            <p:cNvPr id="486" name="Google Shape;486;p32"/>
            <p:cNvSpPr/>
            <p:nvPr/>
          </p:nvSpPr>
          <p:spPr>
            <a:xfrm>
              <a:off x="547" y="3858823"/>
              <a:ext cx="1371600" cy="300000"/>
            </a:xfrm>
            <a:prstGeom prst="homePlate">
              <a:avLst>
                <a:gd name="adj" fmla="val 22553"/>
              </a:avLst>
            </a:prstGeom>
            <a:solidFill>
              <a:schemeClr val="dk2"/>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675"/>
              </a:pPr>
              <a:r>
                <a:rPr lang="en" sz="675">
                  <a:solidFill>
                    <a:srgbClr val="FFFFFF"/>
                  </a:solidFill>
                  <a:latin typeface="Gill Sans"/>
                  <a:ea typeface="Gill Sans"/>
                  <a:cs typeface="Gill Sans"/>
                  <a:sym typeface="Gill Sans"/>
                </a:rPr>
                <a:t>30 million on TB preventive treatment</a:t>
              </a:r>
              <a:endParaRPr sz="1400">
                <a:solidFill>
                  <a:srgbClr val="000000"/>
                </a:solidFill>
                <a:latin typeface="Arial"/>
                <a:ea typeface="Arial"/>
                <a:cs typeface="Arial"/>
                <a:sym typeface="Arial"/>
              </a:endParaRPr>
            </a:p>
          </p:txBody>
        </p:sp>
        <p:grpSp>
          <p:nvGrpSpPr>
            <p:cNvPr id="487" name="Google Shape;487;p32"/>
            <p:cNvGrpSpPr/>
            <p:nvPr/>
          </p:nvGrpSpPr>
          <p:grpSpPr>
            <a:xfrm>
              <a:off x="508416" y="3618598"/>
              <a:ext cx="274390" cy="274390"/>
              <a:chOff x="-654394" y="1543688"/>
              <a:chExt cx="640200" cy="640200"/>
            </a:xfrm>
          </p:grpSpPr>
          <p:sp>
            <p:nvSpPr>
              <p:cNvPr id="488" name="Google Shape;488;p32"/>
              <p:cNvSpPr/>
              <p:nvPr/>
            </p:nvSpPr>
            <p:spPr>
              <a:xfrm>
                <a:off x="-654394" y="1543688"/>
                <a:ext cx="640200" cy="640200"/>
              </a:xfrm>
              <a:prstGeom prst="ellipse">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675"/>
                </a:pPr>
                <a:endParaRPr sz="675">
                  <a:solidFill>
                    <a:srgbClr val="FFFFFF"/>
                  </a:solidFill>
                  <a:latin typeface="Gill Sans"/>
                  <a:ea typeface="Gill Sans"/>
                  <a:cs typeface="Gill Sans"/>
                  <a:sym typeface="Gill Sans"/>
                </a:endParaRPr>
              </a:p>
            </p:txBody>
          </p:sp>
          <p:pic>
            <p:nvPicPr>
              <p:cNvPr id="489" name="Google Shape;489;p32"/>
              <p:cNvPicPr preferRelativeResize="0"/>
              <p:nvPr/>
            </p:nvPicPr>
            <p:blipFill rotWithShape="1">
              <a:blip r:embed="rId7">
                <a:alphaModFix/>
              </a:blip>
              <a:srcRect/>
              <a:stretch/>
            </p:blipFill>
            <p:spPr>
              <a:xfrm>
                <a:off x="-568182" y="1676968"/>
                <a:ext cx="467654" cy="397406"/>
              </a:xfrm>
              <a:prstGeom prst="rect">
                <a:avLst/>
              </a:prstGeom>
              <a:noFill/>
              <a:ln>
                <a:noFill/>
              </a:ln>
            </p:spPr>
          </p:pic>
        </p:grpSp>
      </p:grpSp>
      <p:grpSp>
        <p:nvGrpSpPr>
          <p:cNvPr id="490" name="Google Shape;490;p32">
            <a:extLst>
              <a:ext uri="{C183D7F6-B498-43B3-948B-1728B52AA6E4}">
                <adec:decorative xmlns:adec="http://schemas.microsoft.com/office/drawing/2017/decorative" val="1"/>
              </a:ext>
            </a:extLst>
          </p:cNvPr>
          <p:cNvGrpSpPr/>
          <p:nvPr/>
        </p:nvGrpSpPr>
        <p:grpSpPr>
          <a:xfrm>
            <a:off x="-2680" y="4514474"/>
            <a:ext cx="1371600" cy="511933"/>
            <a:chOff x="0" y="6133843"/>
            <a:chExt cx="1828800" cy="688081"/>
          </a:xfrm>
        </p:grpSpPr>
        <p:sp>
          <p:nvSpPr>
            <p:cNvPr id="491" name="Google Shape;491;p32"/>
            <p:cNvSpPr/>
            <p:nvPr/>
          </p:nvSpPr>
          <p:spPr>
            <a:xfrm>
              <a:off x="0" y="6421724"/>
              <a:ext cx="1828800" cy="400200"/>
            </a:xfrm>
            <a:prstGeom prst="homePlate">
              <a:avLst>
                <a:gd name="adj" fmla="val 23414"/>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675"/>
              </a:pPr>
              <a:r>
                <a:rPr lang="en" sz="675">
                  <a:solidFill>
                    <a:srgbClr val="FFFFFF"/>
                  </a:solidFill>
                  <a:latin typeface="Gill Sans"/>
                  <a:ea typeface="Gill Sans"/>
                  <a:cs typeface="Gill Sans"/>
                  <a:sym typeface="Gill Sans"/>
                </a:rPr>
                <a:t>Global investments </a:t>
              </a:r>
              <a:br>
                <a:rPr lang="en" sz="675">
                  <a:solidFill>
                    <a:srgbClr val="FFFFFF"/>
                  </a:solidFill>
                  <a:latin typeface="Gill Sans"/>
                  <a:ea typeface="Gill Sans"/>
                  <a:cs typeface="Gill Sans"/>
                  <a:sym typeface="Gill Sans"/>
                </a:rPr>
              </a:br>
              <a:r>
                <a:rPr lang="en" sz="675">
                  <a:solidFill>
                    <a:srgbClr val="FFFFFF"/>
                  </a:solidFill>
                  <a:latin typeface="Gill Sans"/>
                  <a:ea typeface="Gill Sans"/>
                  <a:cs typeface="Gill Sans"/>
                  <a:sym typeface="Gill Sans"/>
                </a:rPr>
                <a:t>reach $22 billion by 2027</a:t>
              </a:r>
              <a:endParaRPr sz="1400">
                <a:solidFill>
                  <a:srgbClr val="000000"/>
                </a:solidFill>
                <a:latin typeface="Arial"/>
                <a:ea typeface="Arial"/>
                <a:cs typeface="Arial"/>
                <a:sym typeface="Arial"/>
              </a:endParaRPr>
            </a:p>
          </p:txBody>
        </p:sp>
        <p:grpSp>
          <p:nvGrpSpPr>
            <p:cNvPr id="492" name="Google Shape;492;p32"/>
            <p:cNvGrpSpPr/>
            <p:nvPr/>
          </p:nvGrpSpPr>
          <p:grpSpPr>
            <a:xfrm>
              <a:off x="685819" y="6133843"/>
              <a:ext cx="365810" cy="365810"/>
              <a:chOff x="-655178" y="1557051"/>
              <a:chExt cx="640200" cy="640200"/>
            </a:xfrm>
          </p:grpSpPr>
          <p:sp>
            <p:nvSpPr>
              <p:cNvPr id="493" name="Google Shape;493;p32"/>
              <p:cNvSpPr/>
              <p:nvPr/>
            </p:nvSpPr>
            <p:spPr>
              <a:xfrm>
                <a:off x="-655178" y="1557051"/>
                <a:ext cx="640200" cy="640200"/>
              </a:xfrm>
              <a:prstGeom prst="ellipse">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675"/>
                </a:pPr>
                <a:endParaRPr sz="675">
                  <a:solidFill>
                    <a:srgbClr val="FFFFFF"/>
                  </a:solidFill>
                  <a:latin typeface="Gill Sans"/>
                  <a:ea typeface="Gill Sans"/>
                  <a:cs typeface="Gill Sans"/>
                  <a:sym typeface="Gill Sans"/>
                </a:endParaRPr>
              </a:p>
            </p:txBody>
          </p:sp>
          <p:pic>
            <p:nvPicPr>
              <p:cNvPr id="494" name="Google Shape;494;p32"/>
              <p:cNvPicPr preferRelativeResize="0"/>
              <p:nvPr/>
            </p:nvPicPr>
            <p:blipFill rotWithShape="1">
              <a:blip r:embed="rId7">
                <a:alphaModFix/>
              </a:blip>
              <a:srcRect/>
              <a:stretch/>
            </p:blipFill>
            <p:spPr>
              <a:xfrm>
                <a:off x="-568966" y="1716151"/>
                <a:ext cx="467654" cy="397410"/>
              </a:xfrm>
              <a:prstGeom prst="rect">
                <a:avLst/>
              </a:prstGeom>
              <a:noFill/>
              <a:ln>
                <a:noFill/>
              </a:ln>
            </p:spPr>
          </p:pic>
        </p:grpSp>
      </p:grpSp>
      <p:pic>
        <p:nvPicPr>
          <p:cNvPr id="495" name="Google Shape;495;p32">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8604496" y="651025"/>
            <a:ext cx="226014" cy="226014"/>
          </a:xfrm>
          <a:prstGeom prst="rect">
            <a:avLst/>
          </a:prstGeom>
          <a:noFill/>
          <a:ln>
            <a:noFill/>
          </a:ln>
        </p:spPr>
      </p:pic>
      <p:pic>
        <p:nvPicPr>
          <p:cNvPr id="496" name="Google Shape;496;p32">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8645052" y="2978422"/>
            <a:ext cx="204102" cy="204102"/>
          </a:xfrm>
          <a:prstGeom prst="rect">
            <a:avLst/>
          </a:prstGeom>
          <a:noFill/>
          <a:ln>
            <a:noFill/>
          </a:ln>
        </p:spPr>
      </p:pic>
      <p:sp>
        <p:nvSpPr>
          <p:cNvPr id="497" name="Google Shape;497;p32"/>
          <p:cNvSpPr txBox="1"/>
          <p:nvPr/>
        </p:nvSpPr>
        <p:spPr>
          <a:xfrm>
            <a:off x="5074848" y="4041762"/>
            <a:ext cx="1820100" cy="828600"/>
          </a:xfrm>
          <a:prstGeom prst="rect">
            <a:avLst/>
          </a:prstGeom>
          <a:noFill/>
          <a:ln>
            <a:noFill/>
          </a:ln>
        </p:spPr>
        <p:txBody>
          <a:bodyPr spcFirstLastPara="1" wrap="square" lIns="91425" tIns="45700" rIns="91425" bIns="45700" anchor="t" anchorCtr="0">
            <a:noAutofit/>
          </a:bodyPr>
          <a:lstStyle/>
          <a:p>
            <a:pPr>
              <a:buClr>
                <a:srgbClr val="D44106"/>
              </a:buClr>
              <a:buSzPts val="560"/>
            </a:pPr>
            <a:r>
              <a:rPr lang="en" sz="700" dirty="0">
                <a:solidFill>
                  <a:srgbClr val="D44106"/>
                </a:solidFill>
                <a:latin typeface="Libre Franklin"/>
                <a:ea typeface="Libre Franklin"/>
                <a:cs typeface="Libre Franklin"/>
                <a:sym typeface="Libre Franklin"/>
              </a:rPr>
              <a:t>SN_MQS: TB drugs meeting international minimum quality standards </a:t>
            </a:r>
            <a:endParaRPr sz="1400" dirty="0">
              <a:solidFill>
                <a:srgbClr val="000000"/>
              </a:solidFill>
              <a:latin typeface="Arial"/>
              <a:ea typeface="Arial"/>
              <a:cs typeface="Arial"/>
              <a:sym typeface="Arial"/>
            </a:endParaRPr>
          </a:p>
          <a:p>
            <a:pPr>
              <a:spcBef>
                <a:spcPts val="300"/>
              </a:spcBef>
              <a:buClr>
                <a:srgbClr val="D44106"/>
              </a:buClr>
              <a:buSzPts val="560"/>
            </a:pPr>
            <a:r>
              <a:rPr lang="en" sz="700" dirty="0">
                <a:solidFill>
                  <a:srgbClr val="D44106"/>
                </a:solidFill>
                <a:latin typeface="Libre Franklin"/>
                <a:ea typeface="Libre Franklin"/>
                <a:cs typeface="Libre Franklin"/>
                <a:sym typeface="Libre Franklin"/>
              </a:rPr>
              <a:t>SN_CQI: Continuous Quality Improvement (CQI) program in place</a:t>
            </a:r>
            <a:endParaRPr sz="1400" dirty="0">
              <a:solidFill>
                <a:srgbClr val="000000"/>
              </a:solidFill>
              <a:latin typeface="Arial"/>
              <a:ea typeface="Arial"/>
              <a:cs typeface="Arial"/>
              <a:sym typeface="Arial"/>
            </a:endParaRPr>
          </a:p>
          <a:p>
            <a:pPr>
              <a:spcBef>
                <a:spcPts val="300"/>
              </a:spcBef>
              <a:buClr>
                <a:schemeClr val="dk1"/>
              </a:buClr>
              <a:buSzPts val="560"/>
            </a:pPr>
            <a:endParaRPr sz="700" dirty="0">
              <a:solidFill>
                <a:srgbClr val="D44106"/>
              </a:solidFill>
              <a:latin typeface="Libre Franklin"/>
              <a:ea typeface="Libre Franklin"/>
              <a:cs typeface="Libre Franklin"/>
              <a:sym typeface="Libre Franklin"/>
            </a:endParaRPr>
          </a:p>
        </p:txBody>
      </p:sp>
      <p:pic>
        <p:nvPicPr>
          <p:cNvPr id="498" name="Google Shape;498;p32">
            <a:hlinkClick r:id="rId10" action="ppaction://hlinksldjump"/>
            <a:extLst>
              <a:ext uri="{C183D7F6-B498-43B3-948B-1728B52AA6E4}">
                <adec:decorative xmlns:adec="http://schemas.microsoft.com/office/drawing/2017/decorative" val="1"/>
              </a:ext>
            </a:extLst>
          </p:cNvPr>
          <p:cNvPicPr preferRelativeResize="0"/>
          <p:nvPr/>
        </p:nvPicPr>
        <p:blipFill rotWithShape="1">
          <a:blip r:embed="rId11">
            <a:alphaModFix/>
          </a:blip>
          <a:srcRect/>
          <a:stretch/>
        </p:blipFill>
        <p:spPr>
          <a:xfrm>
            <a:off x="8565659" y="291846"/>
            <a:ext cx="272136" cy="272136"/>
          </a:xfrm>
          <a:prstGeom prst="rect">
            <a:avLst/>
          </a:prstGeom>
          <a:noFill/>
          <a:ln>
            <a:noFill/>
          </a:ln>
        </p:spPr>
      </p:pic>
      <p:pic>
        <p:nvPicPr>
          <p:cNvPr id="499" name="Google Shape;499;p32">
            <a:hlinkClick r:id="rId12" action="ppaction://hlinksldjump"/>
            <a:extLst>
              <a:ext uri="{C183D7F6-B498-43B3-948B-1728B52AA6E4}">
                <adec:decorative xmlns:adec="http://schemas.microsoft.com/office/drawing/2017/decorative" val="1"/>
              </a:ext>
            </a:extLst>
          </p:cNvPr>
          <p:cNvPicPr preferRelativeResize="0"/>
          <p:nvPr/>
        </p:nvPicPr>
        <p:blipFill rotWithShape="1">
          <a:blip r:embed="rId11">
            <a:alphaModFix/>
          </a:blip>
          <a:srcRect/>
          <a:stretch/>
        </p:blipFill>
        <p:spPr>
          <a:xfrm>
            <a:off x="6659133" y="324579"/>
            <a:ext cx="272137" cy="272137"/>
          </a:xfrm>
          <a:prstGeom prst="rect">
            <a:avLst/>
          </a:prstGeom>
          <a:noFill/>
          <a:ln>
            <a:noFill/>
          </a:ln>
        </p:spPr>
      </p:pic>
      <p:pic>
        <p:nvPicPr>
          <p:cNvPr id="500" name="Google Shape;500;p32">
            <a:hlinkClick r:id="rId13" action="ppaction://hlinksldjump"/>
            <a:extLst>
              <a:ext uri="{C183D7F6-B498-43B3-948B-1728B52AA6E4}">
                <adec:decorative xmlns:adec="http://schemas.microsoft.com/office/drawing/2017/decorative" val="1"/>
              </a:ext>
            </a:extLst>
          </p:cNvPr>
          <p:cNvPicPr preferRelativeResize="0"/>
          <p:nvPr/>
        </p:nvPicPr>
        <p:blipFill rotWithShape="1">
          <a:blip r:embed="rId11">
            <a:alphaModFix/>
          </a:blip>
          <a:srcRect/>
          <a:stretch/>
        </p:blipFill>
        <p:spPr>
          <a:xfrm>
            <a:off x="4701875" y="317958"/>
            <a:ext cx="272136" cy="272136"/>
          </a:xfrm>
          <a:prstGeom prst="rect">
            <a:avLst/>
          </a:prstGeom>
          <a:noFill/>
          <a:ln>
            <a:noFill/>
          </a:ln>
        </p:spPr>
      </p:pic>
      <p:pic>
        <p:nvPicPr>
          <p:cNvPr id="501" name="Google Shape;501;p32">
            <a:hlinkClick r:id="rId14" action="ppaction://hlinksldjump"/>
            <a:extLst>
              <a:ext uri="{C183D7F6-B498-43B3-948B-1728B52AA6E4}">
                <adec:decorative xmlns:adec="http://schemas.microsoft.com/office/drawing/2017/decorative" val="1"/>
              </a:ext>
            </a:extLst>
          </p:cNvPr>
          <p:cNvPicPr preferRelativeResize="0"/>
          <p:nvPr/>
        </p:nvPicPr>
        <p:blipFill rotWithShape="1">
          <a:blip r:embed="rId11">
            <a:alphaModFix/>
          </a:blip>
          <a:srcRect/>
          <a:stretch/>
        </p:blipFill>
        <p:spPr>
          <a:xfrm>
            <a:off x="2791879" y="314354"/>
            <a:ext cx="272136" cy="272136"/>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6950BFC3-D8DA-4A85-94F7-54DA5524770B}">
      <p188:commentRel xmlns:p188="http://schemas.microsoft.com/office/powerpoint/2018/8/main" r:id="rId4"/>
    </p:ext>
  </p:extLs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A24C4312-DEF9-88C8-BF22-8CB76D951850}"/>
              </a:ext>
            </a:extLst>
          </p:cNvPr>
          <p:cNvSpPr>
            <a:spLocks noGrp="1"/>
          </p:cNvSpPr>
          <p:nvPr>
            <p:ph type="sldNum" sz="quarter" idx="4"/>
          </p:nvPr>
        </p:nvSpPr>
        <p:spPr/>
        <p:txBody>
          <a:bodyPr/>
          <a:lstStyle/>
          <a:p>
            <a:pPr>
              <a:spcAft>
                <a:spcPts val="600"/>
              </a:spcAft>
            </a:pPr>
            <a:fld id="{42782948-4DBE-204D-AB9E-B65E067054AE}" type="slidenum">
              <a:rPr lang="en-US" smtClean="0"/>
              <a:pPr>
                <a:spcAft>
                  <a:spcPts val="600"/>
                </a:spcAft>
              </a:pPr>
              <a:t>50</a:t>
            </a:fld>
            <a:endParaRPr lang="en-US"/>
          </a:p>
        </p:txBody>
      </p:sp>
      <p:sp>
        <p:nvSpPr>
          <p:cNvPr id="12" name="Title 6">
            <a:extLst>
              <a:ext uri="{FF2B5EF4-FFF2-40B4-BE49-F238E27FC236}">
                <a16:creationId xmlns:a16="http://schemas.microsoft.com/office/drawing/2014/main" id="{42374B90-3F02-A5D2-4640-B0E625039184}"/>
              </a:ext>
            </a:extLst>
          </p:cNvPr>
          <p:cNvSpPr>
            <a:spLocks noGrp="1"/>
          </p:cNvSpPr>
          <p:nvPr>
            <p:ph type="title"/>
          </p:nvPr>
        </p:nvSpPr>
        <p:spPr>
          <a:xfrm>
            <a:off x="345507" y="85172"/>
            <a:ext cx="7772400" cy="400110"/>
          </a:xfrm>
        </p:spPr>
        <p:txBody>
          <a:bodyPr/>
          <a:lstStyle/>
          <a:p>
            <a:r>
              <a:rPr lang="en-US" sz="2000" dirty="0"/>
              <a:t>Illustrative Indicator Mapping &amp; Cascades (in progress): TPT</a:t>
            </a:r>
          </a:p>
        </p:txBody>
      </p:sp>
      <p:pic>
        <p:nvPicPr>
          <p:cNvPr id="5" name="Picture 4">
            <a:extLst>
              <a:ext uri="{FF2B5EF4-FFF2-40B4-BE49-F238E27FC236}">
                <a16:creationId xmlns:a16="http://schemas.microsoft.com/office/drawing/2014/main" id="{9833CE0D-ABC9-97D1-F171-4961D0C6BDC4}"/>
              </a:ext>
            </a:extLst>
          </p:cNvPr>
          <p:cNvPicPr>
            <a:picLocks noChangeAspect="1"/>
          </p:cNvPicPr>
          <p:nvPr/>
        </p:nvPicPr>
        <p:blipFill rotWithShape="1">
          <a:blip r:embed="rId4"/>
          <a:srcRect/>
          <a:stretch/>
        </p:blipFill>
        <p:spPr>
          <a:xfrm>
            <a:off x="467955" y="784334"/>
            <a:ext cx="2920047" cy="3886200"/>
          </a:xfrm>
          <a:prstGeom prst="rect">
            <a:avLst/>
          </a:prstGeom>
        </p:spPr>
      </p:pic>
      <p:pic>
        <p:nvPicPr>
          <p:cNvPr id="8" name="Picture 7">
            <a:extLst>
              <a:ext uri="{FF2B5EF4-FFF2-40B4-BE49-F238E27FC236}">
                <a16:creationId xmlns:a16="http://schemas.microsoft.com/office/drawing/2014/main" id="{9368BD2D-7B61-1849-1C7A-412F4737392D}"/>
              </a:ext>
            </a:extLst>
          </p:cNvPr>
          <p:cNvPicPr>
            <a:picLocks noChangeAspect="1"/>
          </p:cNvPicPr>
          <p:nvPr/>
        </p:nvPicPr>
        <p:blipFill>
          <a:blip r:embed="rId5"/>
          <a:stretch>
            <a:fillRect/>
          </a:stretch>
        </p:blipFill>
        <p:spPr>
          <a:xfrm>
            <a:off x="3497770" y="784334"/>
            <a:ext cx="5523512" cy="3734347"/>
          </a:xfrm>
          <a:prstGeom prst="rect">
            <a:avLst/>
          </a:prstGeom>
        </p:spPr>
      </p:pic>
      <p:sp>
        <p:nvSpPr>
          <p:cNvPr id="9" name="Rectangle 8">
            <a:extLst>
              <a:ext uri="{FF2B5EF4-FFF2-40B4-BE49-F238E27FC236}">
                <a16:creationId xmlns:a16="http://schemas.microsoft.com/office/drawing/2014/main" id="{2AA54678-223F-BB9D-A8BA-14E8FD66BAC5}"/>
              </a:ext>
            </a:extLst>
          </p:cNvPr>
          <p:cNvSpPr/>
          <p:nvPr/>
        </p:nvSpPr>
        <p:spPr>
          <a:xfrm>
            <a:off x="8024648" y="1174531"/>
            <a:ext cx="811923" cy="29166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Stencil" panose="040409050D0802020404" pitchFamily="82" charset="0"/>
              </a:rPr>
              <a:t>DRAFT</a:t>
            </a:r>
          </a:p>
        </p:txBody>
      </p:sp>
    </p:spTree>
    <p:custDataLst>
      <p:tags r:id="rId1"/>
    </p:custDataLst>
    <p:extLst>
      <p:ext uri="{BB962C8B-B14F-4D97-AF65-F5344CB8AC3E}">
        <p14:creationId xmlns:p14="http://schemas.microsoft.com/office/powerpoint/2010/main" val="126601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A24C4312-DEF9-88C8-BF22-8CB76D951850}"/>
              </a:ext>
            </a:extLst>
          </p:cNvPr>
          <p:cNvSpPr>
            <a:spLocks noGrp="1"/>
          </p:cNvSpPr>
          <p:nvPr>
            <p:ph type="sldNum" sz="quarter" idx="4"/>
          </p:nvPr>
        </p:nvSpPr>
        <p:spPr/>
        <p:txBody>
          <a:bodyPr/>
          <a:lstStyle/>
          <a:p>
            <a:pPr>
              <a:spcAft>
                <a:spcPts val="600"/>
              </a:spcAft>
            </a:pPr>
            <a:fld id="{42782948-4DBE-204D-AB9E-B65E067054AE}" type="slidenum">
              <a:rPr lang="en-US" smtClean="0"/>
              <a:pPr>
                <a:spcAft>
                  <a:spcPts val="600"/>
                </a:spcAft>
              </a:pPr>
              <a:t>51</a:t>
            </a:fld>
            <a:endParaRPr lang="en-US"/>
          </a:p>
        </p:txBody>
      </p:sp>
      <p:sp>
        <p:nvSpPr>
          <p:cNvPr id="7" name="Title 6">
            <a:extLst>
              <a:ext uri="{FF2B5EF4-FFF2-40B4-BE49-F238E27FC236}">
                <a16:creationId xmlns:a16="http://schemas.microsoft.com/office/drawing/2014/main" id="{D309C33E-457A-F864-770D-A4C5D9DD1A85}"/>
              </a:ext>
            </a:extLst>
          </p:cNvPr>
          <p:cNvSpPr>
            <a:spLocks noGrp="1"/>
          </p:cNvSpPr>
          <p:nvPr>
            <p:ph type="title"/>
          </p:nvPr>
        </p:nvSpPr>
        <p:spPr>
          <a:xfrm>
            <a:off x="345506" y="-222604"/>
            <a:ext cx="8467417" cy="707886"/>
          </a:xfrm>
        </p:spPr>
        <p:txBody>
          <a:bodyPr/>
          <a:lstStyle/>
          <a:p>
            <a:r>
              <a:rPr lang="en-US" sz="2000" dirty="0"/>
              <a:t>Illustrative Indicator Mapping &amp; Cascades (in progress): Pediatric TB</a:t>
            </a:r>
          </a:p>
        </p:txBody>
      </p:sp>
      <p:pic>
        <p:nvPicPr>
          <p:cNvPr id="5" name="Picture 4">
            <a:extLst>
              <a:ext uri="{FF2B5EF4-FFF2-40B4-BE49-F238E27FC236}">
                <a16:creationId xmlns:a16="http://schemas.microsoft.com/office/drawing/2014/main" id="{A0D3EE2B-4B25-A739-774F-6FB62EC1BAD9}"/>
              </a:ext>
            </a:extLst>
          </p:cNvPr>
          <p:cNvPicPr>
            <a:picLocks noChangeAspect="1"/>
          </p:cNvPicPr>
          <p:nvPr/>
        </p:nvPicPr>
        <p:blipFill rotWithShape="1">
          <a:blip r:embed="rId4"/>
          <a:srcRect r="1268"/>
          <a:stretch/>
        </p:blipFill>
        <p:spPr>
          <a:xfrm>
            <a:off x="345506" y="566286"/>
            <a:ext cx="3185970" cy="4265041"/>
          </a:xfrm>
          <a:prstGeom prst="rect">
            <a:avLst/>
          </a:prstGeom>
        </p:spPr>
      </p:pic>
      <p:pic>
        <p:nvPicPr>
          <p:cNvPr id="9" name="Picture 8">
            <a:extLst>
              <a:ext uri="{FF2B5EF4-FFF2-40B4-BE49-F238E27FC236}">
                <a16:creationId xmlns:a16="http://schemas.microsoft.com/office/drawing/2014/main" id="{E87A0EBC-C205-B80C-37CB-0C7FDAC31EDC}"/>
              </a:ext>
            </a:extLst>
          </p:cNvPr>
          <p:cNvPicPr>
            <a:picLocks noChangeAspect="1"/>
          </p:cNvPicPr>
          <p:nvPr/>
        </p:nvPicPr>
        <p:blipFill>
          <a:blip r:embed="rId5"/>
          <a:stretch>
            <a:fillRect/>
          </a:stretch>
        </p:blipFill>
        <p:spPr>
          <a:xfrm>
            <a:off x="3610304" y="769780"/>
            <a:ext cx="5533696" cy="3645213"/>
          </a:xfrm>
          <a:prstGeom prst="rect">
            <a:avLst/>
          </a:prstGeom>
        </p:spPr>
      </p:pic>
    </p:spTree>
    <p:custDataLst>
      <p:tags r:id="rId1"/>
    </p:custDataLst>
    <p:extLst>
      <p:ext uri="{BB962C8B-B14F-4D97-AF65-F5344CB8AC3E}">
        <p14:creationId xmlns:p14="http://schemas.microsoft.com/office/powerpoint/2010/main" val="59308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A24C4312-DEF9-88C8-BF22-8CB76D951850}"/>
              </a:ext>
            </a:extLst>
          </p:cNvPr>
          <p:cNvSpPr>
            <a:spLocks noGrp="1"/>
          </p:cNvSpPr>
          <p:nvPr>
            <p:ph type="sldNum" sz="quarter" idx="4"/>
          </p:nvPr>
        </p:nvSpPr>
        <p:spPr/>
        <p:txBody>
          <a:bodyPr/>
          <a:lstStyle/>
          <a:p>
            <a:pPr>
              <a:spcAft>
                <a:spcPts val="600"/>
              </a:spcAft>
            </a:pPr>
            <a:fld id="{42782948-4DBE-204D-AB9E-B65E067054AE}" type="slidenum">
              <a:rPr lang="en-US" smtClean="0"/>
              <a:pPr>
                <a:spcAft>
                  <a:spcPts val="600"/>
                </a:spcAft>
              </a:pPr>
              <a:t>52</a:t>
            </a:fld>
            <a:endParaRPr lang="en-US"/>
          </a:p>
        </p:txBody>
      </p:sp>
      <p:sp>
        <p:nvSpPr>
          <p:cNvPr id="7" name="Title 6">
            <a:extLst>
              <a:ext uri="{FF2B5EF4-FFF2-40B4-BE49-F238E27FC236}">
                <a16:creationId xmlns:a16="http://schemas.microsoft.com/office/drawing/2014/main" id="{D309C33E-457A-F864-770D-A4C5D9DD1A85}"/>
              </a:ext>
            </a:extLst>
          </p:cNvPr>
          <p:cNvSpPr>
            <a:spLocks noGrp="1"/>
          </p:cNvSpPr>
          <p:nvPr>
            <p:ph type="title"/>
          </p:nvPr>
        </p:nvSpPr>
        <p:spPr>
          <a:xfrm>
            <a:off x="345507" y="85172"/>
            <a:ext cx="7772400" cy="400110"/>
          </a:xfrm>
        </p:spPr>
        <p:txBody>
          <a:bodyPr/>
          <a:lstStyle/>
          <a:p>
            <a:r>
              <a:rPr lang="en-US" sz="2000" dirty="0"/>
              <a:t>Illustrative Indicator Mapping &amp; Cascades (in progress): TB/HIV</a:t>
            </a:r>
          </a:p>
        </p:txBody>
      </p:sp>
      <p:pic>
        <p:nvPicPr>
          <p:cNvPr id="4" name="Picture 3">
            <a:extLst>
              <a:ext uri="{FF2B5EF4-FFF2-40B4-BE49-F238E27FC236}">
                <a16:creationId xmlns:a16="http://schemas.microsoft.com/office/drawing/2014/main" id="{078C8E4D-F496-D42B-ED23-80FDE69B2072}"/>
              </a:ext>
            </a:extLst>
          </p:cNvPr>
          <p:cNvPicPr>
            <a:picLocks noChangeAspect="1"/>
          </p:cNvPicPr>
          <p:nvPr/>
        </p:nvPicPr>
        <p:blipFill>
          <a:blip r:embed="rId4"/>
          <a:stretch>
            <a:fillRect/>
          </a:stretch>
        </p:blipFill>
        <p:spPr>
          <a:xfrm>
            <a:off x="345507" y="630621"/>
            <a:ext cx="3083542" cy="4192586"/>
          </a:xfrm>
          <a:prstGeom prst="rect">
            <a:avLst/>
          </a:prstGeom>
        </p:spPr>
      </p:pic>
      <p:pic>
        <p:nvPicPr>
          <p:cNvPr id="8" name="Picture 7">
            <a:extLst>
              <a:ext uri="{FF2B5EF4-FFF2-40B4-BE49-F238E27FC236}">
                <a16:creationId xmlns:a16="http://schemas.microsoft.com/office/drawing/2014/main" id="{B2DF5F18-44E7-7842-AB26-560CCD308CAA}"/>
              </a:ext>
            </a:extLst>
          </p:cNvPr>
          <p:cNvPicPr>
            <a:picLocks noChangeAspect="1"/>
          </p:cNvPicPr>
          <p:nvPr/>
        </p:nvPicPr>
        <p:blipFill>
          <a:blip r:embed="rId5"/>
          <a:stretch>
            <a:fillRect/>
          </a:stretch>
        </p:blipFill>
        <p:spPr>
          <a:xfrm>
            <a:off x="3547195" y="1001649"/>
            <a:ext cx="5580992" cy="3181475"/>
          </a:xfrm>
          <a:prstGeom prst="rect">
            <a:avLst/>
          </a:prstGeom>
        </p:spPr>
      </p:pic>
      <p:sp>
        <p:nvSpPr>
          <p:cNvPr id="10" name="Rectangle 9">
            <a:extLst>
              <a:ext uri="{FF2B5EF4-FFF2-40B4-BE49-F238E27FC236}">
                <a16:creationId xmlns:a16="http://schemas.microsoft.com/office/drawing/2014/main" id="{168671F7-D05A-F13F-1C8F-7D426C97281B}"/>
              </a:ext>
            </a:extLst>
          </p:cNvPr>
          <p:cNvSpPr/>
          <p:nvPr/>
        </p:nvSpPr>
        <p:spPr>
          <a:xfrm>
            <a:off x="8117907" y="914400"/>
            <a:ext cx="811923" cy="29166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Stencil" panose="040409050D0802020404" pitchFamily="82" charset="0"/>
              </a:rPr>
              <a:t>DRAFT</a:t>
            </a:r>
          </a:p>
        </p:txBody>
      </p:sp>
    </p:spTree>
    <p:custDataLst>
      <p:tags r:id="rId1"/>
    </p:custDataLst>
    <p:extLst>
      <p:ext uri="{BB962C8B-B14F-4D97-AF65-F5344CB8AC3E}">
        <p14:creationId xmlns:p14="http://schemas.microsoft.com/office/powerpoint/2010/main" val="141860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A24C4312-DEF9-88C8-BF22-8CB76D951850}"/>
              </a:ext>
            </a:extLst>
          </p:cNvPr>
          <p:cNvSpPr>
            <a:spLocks noGrp="1"/>
          </p:cNvSpPr>
          <p:nvPr>
            <p:ph type="sldNum" sz="quarter" idx="4"/>
          </p:nvPr>
        </p:nvSpPr>
        <p:spPr/>
        <p:txBody>
          <a:bodyPr/>
          <a:lstStyle/>
          <a:p>
            <a:pPr>
              <a:spcAft>
                <a:spcPts val="600"/>
              </a:spcAft>
            </a:pPr>
            <a:fld id="{42782948-4DBE-204D-AB9E-B65E067054AE}" type="slidenum">
              <a:rPr lang="en-US" smtClean="0"/>
              <a:pPr>
                <a:spcAft>
                  <a:spcPts val="600"/>
                </a:spcAft>
              </a:pPr>
              <a:t>53</a:t>
            </a:fld>
            <a:endParaRPr lang="en-US"/>
          </a:p>
        </p:txBody>
      </p:sp>
      <p:sp>
        <p:nvSpPr>
          <p:cNvPr id="7" name="Title 6">
            <a:extLst>
              <a:ext uri="{FF2B5EF4-FFF2-40B4-BE49-F238E27FC236}">
                <a16:creationId xmlns:a16="http://schemas.microsoft.com/office/drawing/2014/main" id="{D309C33E-457A-F864-770D-A4C5D9DD1A85}"/>
              </a:ext>
            </a:extLst>
          </p:cNvPr>
          <p:cNvSpPr>
            <a:spLocks noGrp="1"/>
          </p:cNvSpPr>
          <p:nvPr>
            <p:ph type="title"/>
          </p:nvPr>
        </p:nvSpPr>
        <p:spPr>
          <a:xfrm>
            <a:off x="345507" y="85172"/>
            <a:ext cx="7772400" cy="400110"/>
          </a:xfrm>
        </p:spPr>
        <p:txBody>
          <a:bodyPr/>
          <a:lstStyle/>
          <a:p>
            <a:r>
              <a:rPr lang="en-US" sz="2000" dirty="0"/>
              <a:t>Interim PBMEF Indicator Matrix (Excel)</a:t>
            </a:r>
          </a:p>
        </p:txBody>
      </p:sp>
      <p:pic>
        <p:nvPicPr>
          <p:cNvPr id="9" name="Content Placeholder 8">
            <a:hlinkClick r:id="rId4"/>
            <a:extLst>
              <a:ext uri="{FF2B5EF4-FFF2-40B4-BE49-F238E27FC236}">
                <a16:creationId xmlns:a16="http://schemas.microsoft.com/office/drawing/2014/main" id="{107B0635-B4BE-6CDA-CED1-BCC406DFA065}"/>
              </a:ext>
            </a:extLst>
          </p:cNvPr>
          <p:cNvPicPr>
            <a:picLocks noGrp="1" noChangeAspect="1"/>
          </p:cNvPicPr>
          <p:nvPr>
            <p:ph idx="1"/>
          </p:nvPr>
        </p:nvPicPr>
        <p:blipFill>
          <a:blip r:embed="rId5"/>
          <a:stretch>
            <a:fillRect/>
          </a:stretch>
        </p:blipFill>
        <p:spPr>
          <a:xfrm>
            <a:off x="246305" y="606839"/>
            <a:ext cx="7970803" cy="4250812"/>
          </a:xfrm>
          <a:prstGeom prst="rect">
            <a:avLst/>
          </a:prstGeom>
          <a:noFill/>
        </p:spPr>
      </p:pic>
      <p:grpSp>
        <p:nvGrpSpPr>
          <p:cNvPr id="2" name="Group 1">
            <a:extLst>
              <a:ext uri="{FF2B5EF4-FFF2-40B4-BE49-F238E27FC236}">
                <a16:creationId xmlns:a16="http://schemas.microsoft.com/office/drawing/2014/main" id="{29F82D59-8BB9-E2CF-C884-B7FB3F38CF0E}"/>
              </a:ext>
            </a:extLst>
          </p:cNvPr>
          <p:cNvGrpSpPr/>
          <p:nvPr/>
        </p:nvGrpSpPr>
        <p:grpSpPr>
          <a:xfrm>
            <a:off x="6706707" y="9438"/>
            <a:ext cx="2437293" cy="1640978"/>
            <a:chOff x="6706707" y="9438"/>
            <a:chExt cx="2437293" cy="1640978"/>
          </a:xfrm>
        </p:grpSpPr>
        <p:pic>
          <p:nvPicPr>
            <p:cNvPr id="4" name="Picture 3">
              <a:extLst>
                <a:ext uri="{FF2B5EF4-FFF2-40B4-BE49-F238E27FC236}">
                  <a16:creationId xmlns:a16="http://schemas.microsoft.com/office/drawing/2014/main" id="{BE1CCBD7-F8EB-F914-65C8-BCEA1CB0E594}"/>
                </a:ext>
              </a:extLst>
            </p:cNvPr>
            <p:cNvPicPr>
              <a:picLocks noChangeAspect="1"/>
            </p:cNvPicPr>
            <p:nvPr/>
          </p:nvPicPr>
          <p:blipFill rotWithShape="1">
            <a:blip r:embed="rId6"/>
            <a:srcRect t="6777"/>
            <a:stretch/>
          </p:blipFill>
          <p:spPr>
            <a:xfrm>
              <a:off x="6706707" y="9438"/>
              <a:ext cx="2437293" cy="1640978"/>
            </a:xfrm>
            <a:prstGeom prst="rect">
              <a:avLst/>
            </a:prstGeom>
          </p:spPr>
        </p:pic>
        <p:grpSp>
          <p:nvGrpSpPr>
            <p:cNvPr id="5" name="Group 4">
              <a:extLst>
                <a:ext uri="{FF2B5EF4-FFF2-40B4-BE49-F238E27FC236}">
                  <a16:creationId xmlns:a16="http://schemas.microsoft.com/office/drawing/2014/main" id="{5E4955B9-1578-BDFB-A8F9-C8473D2D8454}"/>
                </a:ext>
              </a:extLst>
            </p:cNvPr>
            <p:cNvGrpSpPr/>
            <p:nvPr/>
          </p:nvGrpSpPr>
          <p:grpSpPr>
            <a:xfrm>
              <a:off x="7176761" y="130995"/>
              <a:ext cx="1888659" cy="1206544"/>
              <a:chOff x="7018794" y="881957"/>
              <a:chExt cx="1888659" cy="1206544"/>
            </a:xfrm>
          </p:grpSpPr>
          <p:pic>
            <p:nvPicPr>
              <p:cNvPr id="6" name="Picture 5" descr="A qr code with blue circles&#10;&#10;Description automatically generated">
                <a:extLst>
                  <a:ext uri="{FF2B5EF4-FFF2-40B4-BE49-F238E27FC236}">
                    <a16:creationId xmlns:a16="http://schemas.microsoft.com/office/drawing/2014/main" id="{B3642624-5EA2-11AA-1324-4B91F54313EC}"/>
                  </a:ext>
                </a:extLst>
              </p:cNvPr>
              <p:cNvPicPr>
                <a:picLocks noChangeAspect="1"/>
              </p:cNvPicPr>
              <p:nvPr/>
            </p:nvPicPr>
            <p:blipFill>
              <a:blip r:embed="rId7"/>
              <a:stretch>
                <a:fillRect/>
              </a:stretch>
            </p:blipFill>
            <p:spPr>
              <a:xfrm>
                <a:off x="7502718" y="881957"/>
                <a:ext cx="920810" cy="920810"/>
              </a:xfrm>
              <a:prstGeom prst="rect">
                <a:avLst/>
              </a:prstGeom>
            </p:spPr>
          </p:pic>
          <p:sp>
            <p:nvSpPr>
              <p:cNvPr id="8" name="TextBox 7">
                <a:extLst>
                  <a:ext uri="{FF2B5EF4-FFF2-40B4-BE49-F238E27FC236}">
                    <a16:creationId xmlns:a16="http://schemas.microsoft.com/office/drawing/2014/main" id="{A9DF61FE-D356-EE08-709E-858963A76943}"/>
                  </a:ext>
                </a:extLst>
              </p:cNvPr>
              <p:cNvSpPr txBox="1"/>
              <p:nvPr/>
            </p:nvSpPr>
            <p:spPr>
              <a:xfrm>
                <a:off x="7018794" y="1857669"/>
                <a:ext cx="1888659" cy="230832"/>
              </a:xfrm>
              <a:prstGeom prst="rect">
                <a:avLst/>
              </a:prstGeom>
              <a:noFill/>
            </p:spPr>
            <p:txBody>
              <a:bodyPr wrap="none" rtlCol="0">
                <a:spAutoFit/>
              </a:bodyPr>
              <a:lstStyle/>
              <a:p>
                <a:r>
                  <a:rPr lang="en-US" sz="900" dirty="0"/>
                  <a:t>www.tbdiah.org/assessments/pbmef/</a:t>
                </a:r>
              </a:p>
            </p:txBody>
          </p:sp>
        </p:grpSp>
      </p:grpSp>
    </p:spTree>
    <p:custDataLst>
      <p:tags r:id="rId1"/>
    </p:custDataLst>
    <p:extLst>
      <p:ext uri="{BB962C8B-B14F-4D97-AF65-F5344CB8AC3E}">
        <p14:creationId xmlns:p14="http://schemas.microsoft.com/office/powerpoint/2010/main" val="290427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prstGeom prst="rect">
            <a:avLst/>
          </a:prstGeom>
        </p:spPr>
        <p:txBody>
          <a:bodyPr vert="horz" lIns="91440" tIns="45720" rIns="91440" bIns="45720" rtlCol="0" anchor="ctr">
            <a:spAutoFit/>
          </a:bodyPr>
          <a:lstStyle>
            <a:defPPr>
              <a:defRPr lang="en-US"/>
            </a:defPPr>
            <a:lvl1pPr marL="0" algn="r" defTabSz="457200" rtl="0" eaLnBrk="1" latinLnBrk="0" hangingPunct="1">
              <a:defRPr sz="800" b="0" i="0" kern="1200">
                <a:solidFill>
                  <a:schemeClr val="bg1"/>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782948-4DBE-204D-AB9E-B65E067054AE}" type="slidenum">
              <a:rPr lang="en-US" smtClean="0"/>
              <a:pPr/>
              <a:t>54</a:t>
            </a:fld>
            <a:endParaRPr lang="en-US"/>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p:txBody>
          <a:bodyPr/>
          <a:lstStyle/>
          <a:p>
            <a:r>
              <a:rPr lang="en-US" b="1" dirty="0"/>
              <a:t>Wrapping Up</a:t>
            </a:r>
          </a:p>
        </p:txBody>
      </p:sp>
    </p:spTree>
    <p:custDataLst>
      <p:tags r:id="rId1"/>
    </p:custDataLst>
    <p:extLst>
      <p:ext uri="{BB962C8B-B14F-4D97-AF65-F5344CB8AC3E}">
        <p14:creationId xmlns:p14="http://schemas.microsoft.com/office/powerpoint/2010/main" val="77517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D822D43-4807-4334-BCAE-773473176D19}"/>
              </a:ext>
            </a:extLst>
          </p:cNvPr>
          <p:cNvSpPr>
            <a:spLocks noGrp="1"/>
          </p:cNvSpPr>
          <p:nvPr>
            <p:ph idx="1"/>
          </p:nvPr>
        </p:nvSpPr>
        <p:spPr/>
        <p:txBody>
          <a:bodyPr>
            <a:normAutofit/>
          </a:bodyPr>
          <a:lstStyle/>
          <a:p>
            <a:pPr marL="0" indent="0">
              <a:buNone/>
            </a:pPr>
            <a:r>
              <a:rPr lang="en-US" sz="2000" dirty="0">
                <a:solidFill>
                  <a:schemeClr val="tx1"/>
                </a:solidFill>
              </a:rPr>
              <a:t>TBDIAH.org</a:t>
            </a:r>
          </a:p>
        </p:txBody>
      </p:sp>
      <p:sp>
        <p:nvSpPr>
          <p:cNvPr id="6" name="Title 5">
            <a:extLst>
              <a:ext uri="{FF2B5EF4-FFF2-40B4-BE49-F238E27FC236}">
                <a16:creationId xmlns:a16="http://schemas.microsoft.com/office/drawing/2014/main" id="{B7A893B8-44F5-47ED-8845-3777D75CAA9E}"/>
              </a:ext>
            </a:extLst>
          </p:cNvPr>
          <p:cNvSpPr>
            <a:spLocks noGrp="1"/>
          </p:cNvSpPr>
          <p:nvPr>
            <p:ph type="title"/>
          </p:nvPr>
        </p:nvSpPr>
        <p:spPr/>
        <p:txBody>
          <a:bodyPr/>
          <a:lstStyle/>
          <a:p>
            <a:r>
              <a:rPr lang="en-US" dirty="0"/>
              <a:t>Key Links</a:t>
            </a:r>
          </a:p>
        </p:txBody>
      </p:sp>
      <p:sp>
        <p:nvSpPr>
          <p:cNvPr id="16" name="TextBox 15">
            <a:extLst>
              <a:ext uri="{FF2B5EF4-FFF2-40B4-BE49-F238E27FC236}">
                <a16:creationId xmlns:a16="http://schemas.microsoft.com/office/drawing/2014/main" id="{31A90A60-F03A-47CE-9414-1B54DEAE8839}"/>
              </a:ext>
            </a:extLst>
          </p:cNvPr>
          <p:cNvSpPr txBox="1"/>
          <p:nvPr/>
        </p:nvSpPr>
        <p:spPr>
          <a:xfrm>
            <a:off x="345507" y="1698137"/>
            <a:ext cx="1737650" cy="400110"/>
          </a:xfrm>
          <a:prstGeom prst="rect">
            <a:avLst/>
          </a:prstGeom>
          <a:noFill/>
        </p:spPr>
        <p:txBody>
          <a:bodyPr wrap="square">
            <a:spAutoFit/>
          </a:bodyPr>
          <a:lstStyle/>
          <a:p>
            <a:r>
              <a:rPr lang="en-US" sz="2000"/>
              <a:t>PBMEF</a:t>
            </a:r>
          </a:p>
        </p:txBody>
      </p:sp>
      <p:sp>
        <p:nvSpPr>
          <p:cNvPr id="19" name="TextBox 18">
            <a:extLst>
              <a:ext uri="{FF2B5EF4-FFF2-40B4-BE49-F238E27FC236}">
                <a16:creationId xmlns:a16="http://schemas.microsoft.com/office/drawing/2014/main" id="{D1BCF59A-C338-4356-BBB9-61A991CF7D35}"/>
              </a:ext>
            </a:extLst>
          </p:cNvPr>
          <p:cNvSpPr txBox="1"/>
          <p:nvPr/>
        </p:nvSpPr>
        <p:spPr>
          <a:xfrm>
            <a:off x="345508" y="2719379"/>
            <a:ext cx="1836994" cy="400110"/>
          </a:xfrm>
          <a:prstGeom prst="rect">
            <a:avLst/>
          </a:prstGeom>
          <a:noFill/>
        </p:spPr>
        <p:txBody>
          <a:bodyPr wrap="square">
            <a:spAutoFit/>
          </a:bodyPr>
          <a:lstStyle/>
          <a:p>
            <a:r>
              <a:rPr lang="en-US" sz="2000" dirty="0"/>
              <a:t>E-Learning</a:t>
            </a:r>
          </a:p>
        </p:txBody>
      </p:sp>
      <p:sp>
        <p:nvSpPr>
          <p:cNvPr id="20" name="TextBox 19">
            <a:extLst>
              <a:ext uri="{FF2B5EF4-FFF2-40B4-BE49-F238E27FC236}">
                <a16:creationId xmlns:a16="http://schemas.microsoft.com/office/drawing/2014/main" id="{1E3B0DFB-4A26-47A9-8FE2-48890B6693AF}"/>
              </a:ext>
            </a:extLst>
          </p:cNvPr>
          <p:cNvSpPr txBox="1"/>
          <p:nvPr/>
        </p:nvSpPr>
        <p:spPr>
          <a:xfrm>
            <a:off x="345506" y="3656524"/>
            <a:ext cx="2084033" cy="707886"/>
          </a:xfrm>
          <a:prstGeom prst="rect">
            <a:avLst/>
          </a:prstGeom>
          <a:noFill/>
        </p:spPr>
        <p:txBody>
          <a:bodyPr wrap="square">
            <a:spAutoFit/>
          </a:bodyPr>
          <a:lstStyle/>
          <a:p>
            <a:r>
              <a:rPr lang="en-US" sz="2000" dirty="0"/>
              <a:t>Data Analysis &amp; Visualizations</a:t>
            </a:r>
          </a:p>
        </p:txBody>
      </p:sp>
      <p:grpSp>
        <p:nvGrpSpPr>
          <p:cNvPr id="2" name="Group 1">
            <a:extLst>
              <a:ext uri="{FF2B5EF4-FFF2-40B4-BE49-F238E27FC236}">
                <a16:creationId xmlns:a16="http://schemas.microsoft.com/office/drawing/2014/main" id="{472C2F02-726A-46DF-B4F4-E9FFFC2143CB}"/>
              </a:ext>
              <a:ext uri="{C183D7F6-B498-43B3-948B-1728B52AA6E4}">
                <adec:decorative xmlns:adec="http://schemas.microsoft.com/office/drawing/2017/decorative" val="1"/>
              </a:ext>
            </a:extLst>
          </p:cNvPr>
          <p:cNvGrpSpPr/>
          <p:nvPr/>
        </p:nvGrpSpPr>
        <p:grpSpPr>
          <a:xfrm>
            <a:off x="2490256" y="820365"/>
            <a:ext cx="6102497" cy="3391502"/>
            <a:chOff x="2695996" y="820365"/>
            <a:chExt cx="6102497" cy="3391502"/>
          </a:xfrm>
        </p:grpSpPr>
        <p:sp>
          <p:nvSpPr>
            <p:cNvPr id="8" name="TextBox 7">
              <a:extLst>
                <a:ext uri="{FF2B5EF4-FFF2-40B4-BE49-F238E27FC236}">
                  <a16:creationId xmlns:a16="http://schemas.microsoft.com/office/drawing/2014/main" id="{735F0540-0586-4526-99B7-1CF8BDF643C3}"/>
                </a:ext>
              </a:extLst>
            </p:cNvPr>
            <p:cNvSpPr txBox="1"/>
            <p:nvPr/>
          </p:nvSpPr>
          <p:spPr>
            <a:xfrm>
              <a:off x="3123340" y="826491"/>
              <a:ext cx="4572000" cy="338554"/>
            </a:xfrm>
            <a:prstGeom prst="rect">
              <a:avLst/>
            </a:prstGeom>
            <a:noFill/>
          </p:spPr>
          <p:txBody>
            <a:bodyPr wrap="square">
              <a:spAutoFit/>
            </a:bodyPr>
            <a:lstStyle/>
            <a:p>
              <a:r>
                <a:rPr lang="en-US" sz="1600">
                  <a:solidFill>
                    <a:schemeClr val="accent4"/>
                  </a:solidFill>
                  <a:hlinkClick r:id="rId4">
                    <a:extLst>
                      <a:ext uri="{A12FA001-AC4F-418D-AE19-62706E023703}">
                        <ahyp:hlinkClr xmlns:ahyp="http://schemas.microsoft.com/office/drawing/2018/hyperlinkcolor" val="tx"/>
                      </a:ext>
                    </a:extLst>
                  </a:hlinkClick>
                </a:rPr>
                <a:t>http://www.tbdiah.org</a:t>
              </a:r>
              <a:endParaRPr lang="en-US" sz="1600">
                <a:solidFill>
                  <a:schemeClr val="accent4"/>
                </a:solidFill>
              </a:endParaRPr>
            </a:p>
          </p:txBody>
        </p:sp>
        <p:sp>
          <p:nvSpPr>
            <p:cNvPr id="10" name="TextBox 9">
              <a:extLst>
                <a:ext uri="{FF2B5EF4-FFF2-40B4-BE49-F238E27FC236}">
                  <a16:creationId xmlns:a16="http://schemas.microsoft.com/office/drawing/2014/main" id="{2CF1B5CB-D2F5-4D87-9C7C-0A7EC8C1AE69}"/>
                </a:ext>
              </a:extLst>
            </p:cNvPr>
            <p:cNvSpPr txBox="1"/>
            <p:nvPr/>
          </p:nvSpPr>
          <p:spPr>
            <a:xfrm>
              <a:off x="3123340" y="1675040"/>
              <a:ext cx="5675153" cy="338554"/>
            </a:xfrm>
            <a:prstGeom prst="rect">
              <a:avLst/>
            </a:prstGeom>
            <a:noFill/>
          </p:spPr>
          <p:txBody>
            <a:bodyPr wrap="square">
              <a:spAutoFit/>
            </a:bodyPr>
            <a:lstStyle/>
            <a:p>
              <a:r>
                <a:rPr lang="en-US" sz="1600" dirty="0">
                  <a:solidFill>
                    <a:schemeClr val="accent4"/>
                  </a:solidFill>
                  <a:hlinkClick r:id="rId5"/>
                </a:rPr>
                <a:t>https://www.tbdiah.org/assessments/pbmef</a:t>
              </a:r>
              <a:r>
                <a:rPr lang="en-US" sz="1600" dirty="0">
                  <a:solidFill>
                    <a:schemeClr val="accent4"/>
                  </a:solidFill>
                </a:rPr>
                <a:t> </a:t>
              </a:r>
            </a:p>
          </p:txBody>
        </p:sp>
        <p:sp>
          <p:nvSpPr>
            <p:cNvPr id="12" name="TextBox 11">
              <a:extLst>
                <a:ext uri="{FF2B5EF4-FFF2-40B4-BE49-F238E27FC236}">
                  <a16:creationId xmlns:a16="http://schemas.microsoft.com/office/drawing/2014/main" id="{8FFF9B89-8C97-4BA4-B354-B9E9D17767BD}"/>
                </a:ext>
              </a:extLst>
            </p:cNvPr>
            <p:cNvSpPr txBox="1"/>
            <p:nvPr/>
          </p:nvSpPr>
          <p:spPr>
            <a:xfrm>
              <a:off x="3123340" y="2633564"/>
              <a:ext cx="5503763" cy="338554"/>
            </a:xfrm>
            <a:prstGeom prst="rect">
              <a:avLst/>
            </a:prstGeom>
            <a:noFill/>
          </p:spPr>
          <p:txBody>
            <a:bodyPr wrap="square">
              <a:spAutoFit/>
            </a:bodyPr>
            <a:lstStyle/>
            <a:p>
              <a:endParaRPr lang="en-US" sz="1600">
                <a:solidFill>
                  <a:schemeClr val="accent4"/>
                </a:solidFill>
              </a:endParaRPr>
            </a:p>
          </p:txBody>
        </p:sp>
        <p:sp>
          <p:nvSpPr>
            <p:cNvPr id="14" name="TextBox 13">
              <a:extLst>
                <a:ext uri="{FF2B5EF4-FFF2-40B4-BE49-F238E27FC236}">
                  <a16:creationId xmlns:a16="http://schemas.microsoft.com/office/drawing/2014/main" id="{FD8DDC52-C6BC-4D99-B537-CE8E6BFE3C9A}"/>
                </a:ext>
              </a:extLst>
            </p:cNvPr>
            <p:cNvSpPr txBox="1"/>
            <p:nvPr/>
          </p:nvSpPr>
          <p:spPr>
            <a:xfrm>
              <a:off x="3123340" y="3850453"/>
              <a:ext cx="2228935" cy="338554"/>
            </a:xfrm>
            <a:prstGeom prst="rect">
              <a:avLst/>
            </a:prstGeom>
            <a:noFill/>
          </p:spPr>
          <p:txBody>
            <a:bodyPr wrap="square">
              <a:spAutoFit/>
            </a:bodyPr>
            <a:lstStyle/>
            <a:p>
              <a:r>
                <a:rPr lang="en-US" sz="1600">
                  <a:solidFill>
                    <a:schemeClr val="accent4"/>
                  </a:solidFill>
                  <a:hlinkClick r:id="rId6">
                    <a:extLst>
                      <a:ext uri="{A12FA001-AC4F-418D-AE19-62706E023703}">
                        <ahyp:hlinkClr xmlns:ahyp="http://schemas.microsoft.com/office/drawing/2018/hyperlinkcolor" val="tx"/>
                      </a:ext>
                    </a:extLst>
                  </a:hlinkClick>
                </a:rPr>
                <a:t>http://hub.tbdiah.org</a:t>
              </a:r>
              <a:endParaRPr lang="en-US" sz="1600">
                <a:solidFill>
                  <a:schemeClr val="accent4"/>
                </a:solidFill>
              </a:endParaRPr>
            </a:p>
          </p:txBody>
        </p:sp>
        <p:pic>
          <p:nvPicPr>
            <p:cNvPr id="3" name="Graphic 2" descr="Internet with solid fill">
              <a:extLst>
                <a:ext uri="{FF2B5EF4-FFF2-40B4-BE49-F238E27FC236}">
                  <a16:creationId xmlns:a16="http://schemas.microsoft.com/office/drawing/2014/main" id="{E80329D5-6275-4E55-87B0-9EFA936E97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95996" y="820365"/>
              <a:ext cx="398487" cy="398487"/>
            </a:xfrm>
            <a:prstGeom prst="rect">
              <a:avLst/>
            </a:prstGeom>
          </p:spPr>
        </p:pic>
        <p:pic>
          <p:nvPicPr>
            <p:cNvPr id="13" name="Graphic 12" descr="Internet with solid fill">
              <a:extLst>
                <a:ext uri="{FF2B5EF4-FFF2-40B4-BE49-F238E27FC236}">
                  <a16:creationId xmlns:a16="http://schemas.microsoft.com/office/drawing/2014/main" id="{51797BFF-ACEE-4BE4-BC75-63195372C9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95996" y="1655182"/>
              <a:ext cx="398487" cy="398487"/>
            </a:xfrm>
            <a:prstGeom prst="rect">
              <a:avLst/>
            </a:prstGeom>
          </p:spPr>
        </p:pic>
        <p:pic>
          <p:nvPicPr>
            <p:cNvPr id="15" name="Graphic 14" descr="Internet with solid fill">
              <a:extLst>
                <a:ext uri="{FF2B5EF4-FFF2-40B4-BE49-F238E27FC236}">
                  <a16:creationId xmlns:a16="http://schemas.microsoft.com/office/drawing/2014/main" id="{6E1EB04A-C33C-4BE6-8497-5B1DE8F582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95996" y="2633564"/>
              <a:ext cx="398487" cy="398487"/>
            </a:xfrm>
            <a:prstGeom prst="rect">
              <a:avLst/>
            </a:prstGeom>
          </p:spPr>
        </p:pic>
        <p:pic>
          <p:nvPicPr>
            <p:cNvPr id="17" name="Graphic 16" descr="Internet with solid fill">
              <a:extLst>
                <a:ext uri="{FF2B5EF4-FFF2-40B4-BE49-F238E27FC236}">
                  <a16:creationId xmlns:a16="http://schemas.microsoft.com/office/drawing/2014/main" id="{E3A61F0F-61F0-487F-9AD2-A207CFD486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95996" y="3813380"/>
              <a:ext cx="398487" cy="398487"/>
            </a:xfrm>
            <a:prstGeom prst="rect">
              <a:avLst/>
            </a:prstGeom>
          </p:spPr>
        </p:pic>
      </p:grpSp>
      <p:sp>
        <p:nvSpPr>
          <p:cNvPr id="11" name="TextBox 10">
            <a:hlinkClick r:id="rId9"/>
            <a:extLst>
              <a:ext uri="{FF2B5EF4-FFF2-40B4-BE49-F238E27FC236}">
                <a16:creationId xmlns:a16="http://schemas.microsoft.com/office/drawing/2014/main" id="{0A845EDE-EF9E-D798-FADA-A01D1F4550E6}"/>
              </a:ext>
            </a:extLst>
          </p:cNvPr>
          <p:cNvSpPr txBox="1"/>
          <p:nvPr/>
        </p:nvSpPr>
        <p:spPr>
          <a:xfrm>
            <a:off x="2917600" y="2662719"/>
            <a:ext cx="4572000" cy="369332"/>
          </a:xfrm>
          <a:prstGeom prst="rect">
            <a:avLst/>
          </a:prstGeom>
          <a:noFill/>
        </p:spPr>
        <p:txBody>
          <a:bodyPr wrap="square">
            <a:spAutoFit/>
          </a:bodyPr>
          <a:lstStyle/>
          <a:p>
            <a:r>
              <a:rPr lang="en-US" dirty="0">
                <a:solidFill>
                  <a:schemeClr val="accent4"/>
                </a:solidFill>
                <a:hlinkClick r:id="rId9"/>
              </a:rPr>
              <a:t>https://training.tbdiah.org/</a:t>
            </a:r>
            <a:r>
              <a:rPr lang="en-US" dirty="0">
                <a:solidFill>
                  <a:schemeClr val="accent4"/>
                </a:solidFill>
              </a:rPr>
              <a:t> </a:t>
            </a:r>
          </a:p>
        </p:txBody>
      </p:sp>
    </p:spTree>
    <p:custDataLst>
      <p:tags r:id="rId1"/>
    </p:custDataLst>
    <p:extLst>
      <p:ext uri="{BB962C8B-B14F-4D97-AF65-F5344CB8AC3E}">
        <p14:creationId xmlns:p14="http://schemas.microsoft.com/office/powerpoint/2010/main" val="282957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985BDF66-B389-4813-B347-24FF3B47CE09}"/>
              </a:ext>
            </a:extLst>
          </p:cNvPr>
          <p:cNvSpPr txBox="1">
            <a:spLocks/>
          </p:cNvSpPr>
          <p:nvPr/>
        </p:nvSpPr>
        <p:spPr>
          <a:xfrm>
            <a:off x="345507" y="2844747"/>
            <a:ext cx="8362558" cy="936492"/>
          </a:xfrm>
          <a:prstGeom prst="rect">
            <a:avLst/>
          </a:prstGeom>
        </p:spPr>
        <p:txBody>
          <a:bodyPr vert="horz" lIns="91440" tIns="45720" rIns="91440" bIns="45720" rtlCol="0">
            <a:normAutofit fontScale="92500" lnSpcReduction="20000"/>
          </a:bodyPr>
          <a:lstStyle>
            <a:lvl1pPr marL="230188" indent="-230188" algn="l" defTabSz="457200" rtl="0" eaLnBrk="1" latinLnBrk="0" hangingPunct="1">
              <a:spcBef>
                <a:spcPts val="0"/>
              </a:spcBef>
              <a:spcAft>
                <a:spcPts val="800"/>
              </a:spcAft>
              <a:buClr>
                <a:schemeClr val="accent3"/>
              </a:buClr>
              <a:buSzPct val="90000"/>
              <a:buFont typeface="Wingdings" panose="05000000000000000000" pitchFamily="2" charset="2"/>
              <a:buChar char="§"/>
              <a:defRPr sz="1600" b="0" i="0" kern="1200">
                <a:solidFill>
                  <a:srgbClr val="6C6463"/>
                </a:solidFill>
                <a:latin typeface="+mn-lt"/>
                <a:ea typeface="+mn-ea"/>
                <a:cs typeface="Gill Sans MT"/>
              </a:defRPr>
            </a:lvl1pPr>
            <a:lvl2pPr marL="684213" indent="-230188" algn="l" defTabSz="457200" rtl="0" eaLnBrk="1" latinLnBrk="0" hangingPunct="1">
              <a:spcBef>
                <a:spcPts val="0"/>
              </a:spcBef>
              <a:spcAft>
                <a:spcPts val="800"/>
              </a:spcAft>
              <a:buClr>
                <a:schemeClr val="accent3"/>
              </a:buClr>
              <a:buSzPct val="90000"/>
              <a:buFont typeface="Wingdings" panose="05000000000000000000" pitchFamily="2" charset="2"/>
              <a:buChar char="ü"/>
              <a:defRPr sz="1600" b="0" i="0" kern="1200">
                <a:solidFill>
                  <a:srgbClr val="6C6463"/>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a:t>Sevim Ahmedov, TB/HIV, Prevention and M&amp;E Team Lead/AOR TB DIAH</a:t>
            </a:r>
            <a:br>
              <a:rPr lang="en-US" sz="2000"/>
            </a:br>
            <a:endParaRPr lang="en-US" sz="2000"/>
          </a:p>
          <a:p>
            <a:pPr marL="454025" lvl="1" indent="0">
              <a:buFont typeface="Wingdings" panose="05000000000000000000" pitchFamily="2" charset="2"/>
              <a:buNone/>
            </a:pPr>
            <a:r>
              <a:rPr lang="en-US" sz="2000">
                <a:solidFill>
                  <a:schemeClr val="accent4"/>
                </a:solidFill>
                <a:hlinkClick r:id="rId4">
                  <a:extLst>
                    <a:ext uri="{A12FA001-AC4F-418D-AE19-62706E023703}">
                      <ahyp:hlinkClr xmlns:ahyp="http://schemas.microsoft.com/office/drawing/2018/hyperlinkcolor" val="tx"/>
                    </a:ext>
                  </a:extLst>
                </a:hlinkClick>
              </a:rPr>
              <a:t>sahmedov@usaid.gov</a:t>
            </a:r>
            <a:endParaRPr lang="en-US" sz="2000">
              <a:solidFill>
                <a:schemeClr val="accent4"/>
              </a:solidFill>
            </a:endParaRPr>
          </a:p>
        </p:txBody>
      </p:sp>
      <p:sp>
        <p:nvSpPr>
          <p:cNvPr id="2" name="Content Placeholder 1">
            <a:extLst>
              <a:ext uri="{FF2B5EF4-FFF2-40B4-BE49-F238E27FC236}">
                <a16:creationId xmlns:a16="http://schemas.microsoft.com/office/drawing/2014/main" id="{6E94A6C9-EADF-4878-AE80-E10CFFA4DAAA}"/>
              </a:ext>
            </a:extLst>
          </p:cNvPr>
          <p:cNvSpPr>
            <a:spLocks noGrp="1"/>
          </p:cNvSpPr>
          <p:nvPr>
            <p:ph idx="1"/>
          </p:nvPr>
        </p:nvSpPr>
        <p:spPr/>
        <p:txBody>
          <a:bodyPr>
            <a:noAutofit/>
          </a:bodyPr>
          <a:lstStyle/>
          <a:p>
            <a:pPr marL="0" lvl="0" indent="0">
              <a:buNone/>
            </a:pPr>
            <a:r>
              <a:rPr lang="en-US" sz="2000">
                <a:solidFill>
                  <a:schemeClr val="tx1"/>
                </a:solidFill>
              </a:rPr>
              <a:t>For more information please contact:</a:t>
            </a:r>
          </a:p>
          <a:p>
            <a:pPr marL="0" lvl="0" indent="0">
              <a:buNone/>
            </a:pPr>
            <a:br>
              <a:rPr lang="en-US" sz="2000"/>
            </a:br>
            <a:r>
              <a:rPr lang="en-US" sz="2000"/>
              <a:t>Rebecca Oser,  TB DIAH Communications Director</a:t>
            </a:r>
          </a:p>
          <a:p>
            <a:pPr marL="454025" lvl="1" indent="0">
              <a:buNone/>
            </a:pPr>
            <a:r>
              <a:rPr lang="en-US" sz="2000">
                <a:solidFill>
                  <a:schemeClr val="accent4"/>
                </a:solidFill>
                <a:hlinkClick r:id="rId5"/>
              </a:rPr>
              <a:t>roser@unc.edu</a:t>
            </a:r>
            <a:endParaRPr lang="en-US" sz="2000">
              <a:solidFill>
                <a:schemeClr val="accent4"/>
              </a:solidFill>
            </a:endParaRPr>
          </a:p>
        </p:txBody>
      </p:sp>
      <p:sp>
        <p:nvSpPr>
          <p:cNvPr id="3" name="Slide Number Placeholder 2">
            <a:extLst>
              <a:ext uri="{FF2B5EF4-FFF2-40B4-BE49-F238E27FC236}">
                <a16:creationId xmlns:a16="http://schemas.microsoft.com/office/drawing/2014/main" id="{20A4C136-8EAA-470F-A284-4418FC96C193}"/>
              </a:ext>
            </a:extLst>
          </p:cNvPr>
          <p:cNvSpPr>
            <a:spLocks noGrp="1"/>
          </p:cNvSpPr>
          <p:nvPr>
            <p:ph type="sldNum" sz="quarter" idx="4"/>
          </p:nvPr>
        </p:nvSpPr>
        <p:spPr/>
        <p:txBody>
          <a:bodyPr/>
          <a:lstStyle/>
          <a:p>
            <a:fld id="{42782948-4DBE-204D-AB9E-B65E067054AE}" type="slidenum">
              <a:rPr lang="en-US" smtClean="0"/>
              <a:pPr/>
              <a:t>56</a:t>
            </a:fld>
            <a:endParaRPr lang="en-US"/>
          </a:p>
        </p:txBody>
      </p:sp>
      <p:sp>
        <p:nvSpPr>
          <p:cNvPr id="18" name="Title 17">
            <a:extLst>
              <a:ext uri="{FF2B5EF4-FFF2-40B4-BE49-F238E27FC236}">
                <a16:creationId xmlns:a16="http://schemas.microsoft.com/office/drawing/2014/main" id="{F354B462-4FC9-477D-BA4C-642428D3D496}"/>
              </a:ext>
            </a:extLst>
          </p:cNvPr>
          <p:cNvSpPr>
            <a:spLocks noGrp="1"/>
          </p:cNvSpPr>
          <p:nvPr>
            <p:ph type="title"/>
          </p:nvPr>
        </p:nvSpPr>
        <p:spPr/>
        <p:txBody>
          <a:bodyPr/>
          <a:lstStyle/>
          <a:p>
            <a:r>
              <a:rPr lang="en-US"/>
              <a:t>For More Information</a:t>
            </a:r>
          </a:p>
        </p:txBody>
      </p:sp>
      <p:pic>
        <p:nvPicPr>
          <p:cNvPr id="6" name="Graphic 5" descr="Address Book with solid fill">
            <a:extLst>
              <a:ext uri="{FF2B5EF4-FFF2-40B4-BE49-F238E27FC236}">
                <a16:creationId xmlns:a16="http://schemas.microsoft.com/office/drawing/2014/main" id="{6A689E5D-5222-45EA-8C75-520F50E129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507" y="1879898"/>
            <a:ext cx="510577" cy="510577"/>
          </a:xfrm>
          <a:prstGeom prst="rect">
            <a:avLst/>
          </a:prstGeom>
        </p:spPr>
      </p:pic>
      <p:pic>
        <p:nvPicPr>
          <p:cNvPr id="8" name="Graphic 7" descr="Address Book with solid fill">
            <a:extLst>
              <a:ext uri="{FF2B5EF4-FFF2-40B4-BE49-F238E27FC236}">
                <a16:creationId xmlns:a16="http://schemas.microsoft.com/office/drawing/2014/main" id="{616CD07B-7292-4969-8421-22D5F2EAA8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506" y="3312993"/>
            <a:ext cx="510577" cy="510577"/>
          </a:xfrm>
          <a:prstGeom prst="rect">
            <a:avLst/>
          </a:prstGeom>
        </p:spPr>
      </p:pic>
    </p:spTree>
    <p:custDataLst>
      <p:tags r:id="rId1"/>
    </p:custDataLst>
    <p:extLst>
      <p:ext uri="{BB962C8B-B14F-4D97-AF65-F5344CB8AC3E}">
        <p14:creationId xmlns:p14="http://schemas.microsoft.com/office/powerpoint/2010/main" val="12514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05F9FE0-874B-3229-19B9-8FEAD6954AE8}"/>
              </a:ext>
            </a:extLst>
          </p:cNvPr>
          <p:cNvSpPr>
            <a:spLocks noGrp="1"/>
          </p:cNvSpPr>
          <p:nvPr>
            <p:ph type="sldNum" sz="quarter" idx="4294967295"/>
          </p:nvPr>
        </p:nvSpPr>
        <p:spPr>
          <a:xfrm>
            <a:off x="8505825" y="4948238"/>
            <a:ext cx="638175" cy="1857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800" b="0" i="0" u="none" strike="noStrike" kern="1200" cap="none" spc="0" normalizeH="0" baseline="0" noProof="0" dirty="0">
              <a:ln>
                <a:noFill/>
              </a:ln>
              <a:solidFill>
                <a:srgbClr val="6C6463"/>
              </a:solidFill>
              <a:effectLst/>
              <a:uLnTx/>
              <a:uFillTx/>
              <a:latin typeface="Gill Sans MT"/>
              <a:ea typeface="+mn-ea"/>
              <a:cs typeface="Gill Sans MT"/>
            </a:endParaRPr>
          </a:p>
        </p:txBody>
      </p:sp>
      <p:sp>
        <p:nvSpPr>
          <p:cNvPr id="2" name="Title 1">
            <a:extLst>
              <a:ext uri="{FF2B5EF4-FFF2-40B4-BE49-F238E27FC236}">
                <a16:creationId xmlns:a16="http://schemas.microsoft.com/office/drawing/2014/main" id="{0972D123-5C8E-F446-4F2D-4DE923DF7D22}"/>
              </a:ext>
            </a:extLst>
          </p:cNvPr>
          <p:cNvSpPr>
            <a:spLocks noGrp="1"/>
          </p:cNvSpPr>
          <p:nvPr>
            <p:ph type="title" idx="4294967295"/>
          </p:nvPr>
        </p:nvSpPr>
        <p:spPr>
          <a:xfrm>
            <a:off x="345507" y="-461665"/>
            <a:ext cx="7772400" cy="461665"/>
          </a:xfrm>
        </p:spPr>
        <p:txBody>
          <a:bodyPr vert="horz" lIns="91440" tIns="45720" rIns="91440" bIns="45720" rtlCol="0" anchor="b" anchorCtr="0">
            <a:spAutoFit/>
          </a:bodyPr>
          <a:lstStyle/>
          <a:p>
            <a:r>
              <a:rPr lang="en-US" dirty="0"/>
              <a:t>Boilerplate</a:t>
            </a:r>
          </a:p>
        </p:txBody>
      </p:sp>
    </p:spTree>
    <p:custDataLst>
      <p:tags r:id="rId1"/>
    </p:custDataLst>
    <p:extLst>
      <p:ext uri="{BB962C8B-B14F-4D97-AF65-F5344CB8AC3E}">
        <p14:creationId xmlns:p14="http://schemas.microsoft.com/office/powerpoint/2010/main" val="25620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68690A-D8F9-8283-1CB4-0F7CC207268D}"/>
              </a:ext>
            </a:extLst>
          </p:cNvPr>
          <p:cNvSpPr>
            <a:spLocks noGrp="1"/>
          </p:cNvSpPr>
          <p:nvPr>
            <p:ph type="title"/>
          </p:nvPr>
        </p:nvSpPr>
        <p:spPr>
          <a:xfrm>
            <a:off x="0" y="1912603"/>
            <a:ext cx="9144000" cy="584775"/>
          </a:xfrm>
        </p:spPr>
        <p:txBody>
          <a:bodyPr/>
          <a:lstStyle/>
          <a:p>
            <a:r>
              <a:rPr lang="en-US" dirty="0"/>
              <a:t>CORE PLUS INDICATORS</a:t>
            </a:r>
          </a:p>
        </p:txBody>
      </p:sp>
      <p:sp>
        <p:nvSpPr>
          <p:cNvPr id="2" name="Slide Number Placeholder 1">
            <a:extLst>
              <a:ext uri="{FF2B5EF4-FFF2-40B4-BE49-F238E27FC236}">
                <a16:creationId xmlns:a16="http://schemas.microsoft.com/office/drawing/2014/main" id="{5CCECA12-F72A-E5B1-9137-4E85DE243FF8}"/>
              </a:ext>
            </a:extLst>
          </p:cNvPr>
          <p:cNvSpPr>
            <a:spLocks noGrp="1"/>
          </p:cNvSpPr>
          <p:nvPr>
            <p:ph type="sldNum" sz="quarter" idx="4294967295"/>
          </p:nvPr>
        </p:nvSpPr>
        <p:spPr>
          <a:xfrm>
            <a:off x="8505825" y="4948238"/>
            <a:ext cx="638175" cy="185737"/>
          </a:xfrm>
        </p:spPr>
        <p:txBody>
          <a:bodyPr/>
          <a:lstStyle/>
          <a:p>
            <a:fld id="{42782948-4DBE-204D-AB9E-B65E067054AE}" type="slidenum">
              <a:rPr lang="en-US" smtClean="0"/>
              <a:pPr/>
              <a:t>6</a:t>
            </a:fld>
            <a:endParaRPr lang="en-US"/>
          </a:p>
        </p:txBody>
      </p:sp>
      <p:grpSp>
        <p:nvGrpSpPr>
          <p:cNvPr id="5" name="Google Shape;437;p16" descr="Core Plus in indicator cascade">
            <a:extLst>
              <a:ext uri="{FF2B5EF4-FFF2-40B4-BE49-F238E27FC236}">
                <a16:creationId xmlns:a16="http://schemas.microsoft.com/office/drawing/2014/main" id="{3585F2FC-618A-D801-9CD3-3942173E7528}"/>
              </a:ext>
            </a:extLst>
          </p:cNvPr>
          <p:cNvGrpSpPr/>
          <p:nvPr/>
        </p:nvGrpSpPr>
        <p:grpSpPr>
          <a:xfrm>
            <a:off x="3447341" y="2803872"/>
            <a:ext cx="2249319" cy="2103483"/>
            <a:chOff x="6846678" y="2081819"/>
            <a:chExt cx="4122818" cy="3993276"/>
          </a:xfrm>
        </p:grpSpPr>
        <p:grpSp>
          <p:nvGrpSpPr>
            <p:cNvPr id="8" name="Google Shape;438;p16">
              <a:extLst>
                <a:ext uri="{FF2B5EF4-FFF2-40B4-BE49-F238E27FC236}">
                  <a16:creationId xmlns:a16="http://schemas.microsoft.com/office/drawing/2014/main" id="{F3C88252-CE16-AA9E-5952-30A3B20BAF26}"/>
                </a:ext>
              </a:extLst>
            </p:cNvPr>
            <p:cNvGrpSpPr/>
            <p:nvPr/>
          </p:nvGrpSpPr>
          <p:grpSpPr>
            <a:xfrm>
              <a:off x="6846678" y="2081819"/>
              <a:ext cx="4122818" cy="3784659"/>
              <a:chOff x="6846678" y="2081819"/>
              <a:chExt cx="4122818" cy="3784659"/>
            </a:xfrm>
          </p:grpSpPr>
          <p:sp>
            <p:nvSpPr>
              <p:cNvPr id="12" name="Google Shape;439;p16">
                <a:extLst>
                  <a:ext uri="{FF2B5EF4-FFF2-40B4-BE49-F238E27FC236}">
                    <a16:creationId xmlns:a16="http://schemas.microsoft.com/office/drawing/2014/main" id="{A92580EC-B8DA-EB25-E11A-3A60A0A2A0A7}"/>
                  </a:ext>
                </a:extLst>
              </p:cNvPr>
              <p:cNvSpPr/>
              <p:nvPr/>
            </p:nvSpPr>
            <p:spPr>
              <a:xfrm>
                <a:off x="8606007" y="2081819"/>
                <a:ext cx="499211" cy="433403"/>
              </a:xfrm>
              <a:custGeom>
                <a:avLst/>
                <a:gdLst/>
                <a:ahLst/>
                <a:cxnLst/>
                <a:rect l="l" t="t" r="r" b="b"/>
                <a:pathLst>
                  <a:path w="499211" h="433403" extrusionOk="0">
                    <a:moveTo>
                      <a:pt x="0" y="433404"/>
                    </a:moveTo>
                    <a:lnTo>
                      <a:pt x="249549" y="0"/>
                    </a:lnTo>
                    <a:lnTo>
                      <a:pt x="499211" y="433404"/>
                    </a:lnTo>
                    <a:lnTo>
                      <a:pt x="0" y="433404"/>
                    </a:lnTo>
                    <a:close/>
                  </a:path>
                </a:pathLst>
              </a:custGeom>
              <a:solidFill>
                <a:srgbClr val="002F3C">
                  <a:alpha val="34902"/>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grpSp>
            <p:nvGrpSpPr>
              <p:cNvPr id="13" name="Google Shape;440;p16">
                <a:extLst>
                  <a:ext uri="{FF2B5EF4-FFF2-40B4-BE49-F238E27FC236}">
                    <a16:creationId xmlns:a16="http://schemas.microsoft.com/office/drawing/2014/main" id="{24902A03-827A-68CC-4496-778656FF8846}"/>
                  </a:ext>
                </a:extLst>
              </p:cNvPr>
              <p:cNvGrpSpPr/>
              <p:nvPr/>
            </p:nvGrpSpPr>
            <p:grpSpPr>
              <a:xfrm>
                <a:off x="6846678" y="5151822"/>
                <a:ext cx="4122818" cy="714656"/>
                <a:chOff x="7155584" y="5134183"/>
                <a:chExt cx="4122818" cy="714656"/>
              </a:xfrm>
            </p:grpSpPr>
            <p:sp>
              <p:nvSpPr>
                <p:cNvPr id="26" name="Google Shape;441;p16">
                  <a:extLst>
                    <a:ext uri="{FF2B5EF4-FFF2-40B4-BE49-F238E27FC236}">
                      <a16:creationId xmlns:a16="http://schemas.microsoft.com/office/drawing/2014/main" id="{65009AFD-5004-8893-1373-C4BD8FF1B229}"/>
                    </a:ext>
                  </a:extLst>
                </p:cNvPr>
                <p:cNvSpPr/>
                <p:nvPr/>
              </p:nvSpPr>
              <p:spPr>
                <a:xfrm>
                  <a:off x="7155584" y="5646441"/>
                  <a:ext cx="233719" cy="202398"/>
                </a:xfrm>
                <a:custGeom>
                  <a:avLst/>
                  <a:gdLst/>
                  <a:ahLst/>
                  <a:cxnLst/>
                  <a:rect l="l" t="t" r="r" b="b"/>
                  <a:pathLst>
                    <a:path w="233719" h="202398" extrusionOk="0">
                      <a:moveTo>
                        <a:pt x="116803" y="202399"/>
                      </a:moveTo>
                      <a:lnTo>
                        <a:pt x="0" y="0"/>
                      </a:lnTo>
                      <a:lnTo>
                        <a:pt x="233719" y="113"/>
                      </a:lnTo>
                      <a:lnTo>
                        <a:pt x="116803" y="202399"/>
                      </a:lnTo>
                      <a:close/>
                    </a:path>
                  </a:pathLst>
                </a:custGeom>
                <a:solidFill>
                  <a:srgbClr val="5C676C"/>
                </a:solidFill>
                <a:ln w="11300" cap="flat" cmpd="sng">
                  <a:solidFill>
                    <a:srgbClr val="F2F2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sp>
              <p:nvSpPr>
                <p:cNvPr id="27" name="Google Shape;442;p16">
                  <a:extLst>
                    <a:ext uri="{FF2B5EF4-FFF2-40B4-BE49-F238E27FC236}">
                      <a16:creationId xmlns:a16="http://schemas.microsoft.com/office/drawing/2014/main" id="{4B07E234-C218-72C7-7C84-0EFAFE20E69A}"/>
                    </a:ext>
                  </a:extLst>
                </p:cNvPr>
                <p:cNvSpPr/>
                <p:nvPr/>
              </p:nvSpPr>
              <p:spPr>
                <a:xfrm>
                  <a:off x="7155584" y="5134183"/>
                  <a:ext cx="4122818" cy="564790"/>
                </a:xfrm>
                <a:custGeom>
                  <a:avLst/>
                  <a:gdLst/>
                  <a:ahLst/>
                  <a:cxnLst/>
                  <a:rect l="l" t="t" r="r" b="b"/>
                  <a:pathLst>
                    <a:path w="4122818" h="564792" extrusionOk="0">
                      <a:moveTo>
                        <a:pt x="0" y="564793"/>
                      </a:moveTo>
                      <a:lnTo>
                        <a:pt x="325307" y="0"/>
                      </a:lnTo>
                      <a:lnTo>
                        <a:pt x="3797624" y="0"/>
                      </a:lnTo>
                      <a:lnTo>
                        <a:pt x="4122818" y="564793"/>
                      </a:lnTo>
                      <a:lnTo>
                        <a:pt x="0" y="564793"/>
                      </a:lnTo>
                      <a:close/>
                    </a:path>
                  </a:pathLst>
                </a:custGeom>
                <a:solidFill>
                  <a:srgbClr val="879499">
                    <a:alpha val="45882"/>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grpSp>
          <p:grpSp>
            <p:nvGrpSpPr>
              <p:cNvPr id="14" name="Google Shape;443;p16">
                <a:extLst>
                  <a:ext uri="{FF2B5EF4-FFF2-40B4-BE49-F238E27FC236}">
                    <a16:creationId xmlns:a16="http://schemas.microsoft.com/office/drawing/2014/main" id="{7661E566-2602-E7A3-EEED-75BAD1090E08}"/>
                  </a:ext>
                </a:extLst>
              </p:cNvPr>
              <p:cNvGrpSpPr/>
              <p:nvPr/>
            </p:nvGrpSpPr>
            <p:grpSpPr>
              <a:xfrm>
                <a:off x="7291388" y="4336472"/>
                <a:ext cx="3222315" cy="748116"/>
                <a:chOff x="7600294" y="4318833"/>
                <a:chExt cx="3222315" cy="748116"/>
              </a:xfrm>
            </p:grpSpPr>
            <p:sp>
              <p:nvSpPr>
                <p:cNvPr id="24" name="Google Shape;444;p16">
                  <a:extLst>
                    <a:ext uri="{FF2B5EF4-FFF2-40B4-BE49-F238E27FC236}">
                      <a16:creationId xmlns:a16="http://schemas.microsoft.com/office/drawing/2014/main" id="{F0985441-3591-C28A-A744-1F1FD1E1B69A}"/>
                    </a:ext>
                  </a:extLst>
                </p:cNvPr>
                <p:cNvSpPr/>
                <p:nvPr/>
              </p:nvSpPr>
              <p:spPr>
                <a:xfrm>
                  <a:off x="7600294" y="4864551"/>
                  <a:ext cx="233719" cy="202398"/>
                </a:xfrm>
                <a:custGeom>
                  <a:avLst/>
                  <a:gdLst/>
                  <a:ahLst/>
                  <a:cxnLst/>
                  <a:rect l="l" t="t" r="r" b="b"/>
                  <a:pathLst>
                    <a:path w="233719" h="202398" extrusionOk="0">
                      <a:moveTo>
                        <a:pt x="116803" y="202398"/>
                      </a:moveTo>
                      <a:lnTo>
                        <a:pt x="0" y="0"/>
                      </a:lnTo>
                      <a:lnTo>
                        <a:pt x="233719" y="113"/>
                      </a:lnTo>
                      <a:lnTo>
                        <a:pt x="116803" y="202398"/>
                      </a:lnTo>
                      <a:close/>
                    </a:path>
                  </a:pathLst>
                </a:custGeom>
                <a:solidFill>
                  <a:srgbClr val="061235"/>
                </a:solidFill>
                <a:ln w="11300" cap="flat" cmpd="sng">
                  <a:solidFill>
                    <a:srgbClr val="F2F2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sp>
              <p:nvSpPr>
                <p:cNvPr id="25" name="Google Shape;445;p16">
                  <a:extLst>
                    <a:ext uri="{FF2B5EF4-FFF2-40B4-BE49-F238E27FC236}">
                      <a16:creationId xmlns:a16="http://schemas.microsoft.com/office/drawing/2014/main" id="{4B876C64-9193-7E1E-CF1B-C0A6C71B6AD5}"/>
                    </a:ext>
                  </a:extLst>
                </p:cNvPr>
                <p:cNvSpPr/>
                <p:nvPr/>
              </p:nvSpPr>
              <p:spPr>
                <a:xfrm>
                  <a:off x="7600294" y="4318833"/>
                  <a:ext cx="3222315" cy="583224"/>
                </a:xfrm>
                <a:custGeom>
                  <a:avLst/>
                  <a:gdLst/>
                  <a:ahLst/>
                  <a:cxnLst/>
                  <a:rect l="l" t="t" r="r" b="b"/>
                  <a:pathLst>
                    <a:path w="3222315" h="583223" extrusionOk="0">
                      <a:moveTo>
                        <a:pt x="0" y="583223"/>
                      </a:moveTo>
                      <a:lnTo>
                        <a:pt x="335936" y="0"/>
                      </a:lnTo>
                      <a:lnTo>
                        <a:pt x="2886380" y="0"/>
                      </a:lnTo>
                      <a:lnTo>
                        <a:pt x="3222316" y="583223"/>
                      </a:lnTo>
                      <a:lnTo>
                        <a:pt x="0" y="583223"/>
                      </a:lnTo>
                      <a:close/>
                    </a:path>
                  </a:pathLst>
                </a:custGeom>
                <a:solidFill>
                  <a:srgbClr val="0E256A">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grpSp>
          <p:grpSp>
            <p:nvGrpSpPr>
              <p:cNvPr id="15" name="Google Shape;446;p16">
                <a:extLst>
                  <a:ext uri="{FF2B5EF4-FFF2-40B4-BE49-F238E27FC236}">
                    <a16:creationId xmlns:a16="http://schemas.microsoft.com/office/drawing/2014/main" id="{9E9EA09C-C395-76BB-DD65-A52DF3992A19}"/>
                  </a:ext>
                </a:extLst>
              </p:cNvPr>
              <p:cNvGrpSpPr/>
              <p:nvPr/>
            </p:nvGrpSpPr>
            <p:grpSpPr>
              <a:xfrm>
                <a:off x="7752381" y="3531766"/>
                <a:ext cx="2300442" cy="751144"/>
                <a:chOff x="8061287" y="3514127"/>
                <a:chExt cx="2300442" cy="751144"/>
              </a:xfrm>
            </p:grpSpPr>
            <p:sp>
              <p:nvSpPr>
                <p:cNvPr id="22" name="Google Shape;447;p16">
                  <a:extLst>
                    <a:ext uri="{FF2B5EF4-FFF2-40B4-BE49-F238E27FC236}">
                      <a16:creationId xmlns:a16="http://schemas.microsoft.com/office/drawing/2014/main" id="{147E6506-E5DB-393C-ADE1-5DDBB9F41D14}"/>
                    </a:ext>
                  </a:extLst>
                </p:cNvPr>
                <p:cNvSpPr/>
                <p:nvPr/>
              </p:nvSpPr>
              <p:spPr>
                <a:xfrm>
                  <a:off x="8061287" y="3514127"/>
                  <a:ext cx="2300442" cy="555519"/>
                </a:xfrm>
                <a:custGeom>
                  <a:avLst/>
                  <a:gdLst/>
                  <a:ahLst/>
                  <a:cxnLst/>
                  <a:rect l="l" t="t" r="r" b="b"/>
                  <a:pathLst>
                    <a:path w="2300442" h="555520" extrusionOk="0">
                      <a:moveTo>
                        <a:pt x="0" y="555521"/>
                      </a:moveTo>
                      <a:lnTo>
                        <a:pt x="319993" y="0"/>
                      </a:lnTo>
                      <a:lnTo>
                        <a:pt x="1980450" y="0"/>
                      </a:lnTo>
                      <a:lnTo>
                        <a:pt x="2300443" y="555521"/>
                      </a:lnTo>
                      <a:lnTo>
                        <a:pt x="0" y="555521"/>
                      </a:lnTo>
                      <a:close/>
                    </a:path>
                  </a:pathLst>
                </a:custGeom>
                <a:solidFill>
                  <a:srgbClr val="D44106">
                    <a:alpha val="36078"/>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sp>
              <p:nvSpPr>
                <p:cNvPr id="23" name="Google Shape;448;p16">
                  <a:extLst>
                    <a:ext uri="{FF2B5EF4-FFF2-40B4-BE49-F238E27FC236}">
                      <a16:creationId xmlns:a16="http://schemas.microsoft.com/office/drawing/2014/main" id="{8CD983CC-8167-1E1C-7312-70FA9D0E9727}"/>
                    </a:ext>
                  </a:extLst>
                </p:cNvPr>
                <p:cNvSpPr/>
                <p:nvPr/>
              </p:nvSpPr>
              <p:spPr>
                <a:xfrm>
                  <a:off x="8061287" y="4062873"/>
                  <a:ext cx="233605" cy="202398"/>
                </a:xfrm>
                <a:custGeom>
                  <a:avLst/>
                  <a:gdLst/>
                  <a:ahLst/>
                  <a:cxnLst/>
                  <a:rect l="l" t="t" r="r" b="b"/>
                  <a:pathLst>
                    <a:path w="233605" h="202398" extrusionOk="0">
                      <a:moveTo>
                        <a:pt x="116690" y="202398"/>
                      </a:moveTo>
                      <a:lnTo>
                        <a:pt x="0" y="0"/>
                      </a:lnTo>
                      <a:lnTo>
                        <a:pt x="233606" y="226"/>
                      </a:lnTo>
                      <a:lnTo>
                        <a:pt x="116690" y="202398"/>
                      </a:lnTo>
                      <a:close/>
                    </a:path>
                  </a:pathLst>
                </a:custGeom>
                <a:solidFill>
                  <a:schemeClr val="accent4">
                    <a:lumMod val="75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grpSp>
          <p:grpSp>
            <p:nvGrpSpPr>
              <p:cNvPr id="16" name="Google Shape;449;p16">
                <a:extLst>
                  <a:ext uri="{FF2B5EF4-FFF2-40B4-BE49-F238E27FC236}">
                    <a16:creationId xmlns:a16="http://schemas.microsoft.com/office/drawing/2014/main" id="{6814B3E7-2317-B3CB-815F-42F6F5810A16}"/>
                  </a:ext>
                </a:extLst>
              </p:cNvPr>
              <p:cNvGrpSpPr/>
              <p:nvPr/>
            </p:nvGrpSpPr>
            <p:grpSpPr>
              <a:xfrm>
                <a:off x="8197318" y="2722472"/>
                <a:ext cx="1410455" cy="786859"/>
                <a:chOff x="8506224" y="2707150"/>
                <a:chExt cx="1410455" cy="786859"/>
              </a:xfrm>
            </p:grpSpPr>
            <p:sp>
              <p:nvSpPr>
                <p:cNvPr id="20" name="Google Shape;450;p16">
                  <a:extLst>
                    <a:ext uri="{FF2B5EF4-FFF2-40B4-BE49-F238E27FC236}">
                      <a16:creationId xmlns:a16="http://schemas.microsoft.com/office/drawing/2014/main" id="{40756E4D-803F-F050-E2F3-2B1F490032F3}"/>
                    </a:ext>
                  </a:extLst>
                </p:cNvPr>
                <p:cNvSpPr/>
                <p:nvPr/>
              </p:nvSpPr>
              <p:spPr>
                <a:xfrm>
                  <a:off x="8506224" y="3291611"/>
                  <a:ext cx="233719" cy="202398"/>
                </a:xfrm>
                <a:custGeom>
                  <a:avLst/>
                  <a:gdLst/>
                  <a:ahLst/>
                  <a:cxnLst/>
                  <a:rect l="l" t="t" r="r" b="b"/>
                  <a:pathLst>
                    <a:path w="233719" h="202398" extrusionOk="0">
                      <a:moveTo>
                        <a:pt x="116690" y="202398"/>
                      </a:moveTo>
                      <a:lnTo>
                        <a:pt x="0" y="0"/>
                      </a:lnTo>
                      <a:lnTo>
                        <a:pt x="233719" y="113"/>
                      </a:lnTo>
                      <a:lnTo>
                        <a:pt x="116690" y="202398"/>
                      </a:lnTo>
                      <a:close/>
                    </a:path>
                  </a:pathLst>
                </a:custGeom>
                <a:solidFill>
                  <a:schemeClr val="accent6">
                    <a:lumMod val="5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sp>
              <p:nvSpPr>
                <p:cNvPr id="21" name="Google Shape;451;p16">
                  <a:extLst>
                    <a:ext uri="{FF2B5EF4-FFF2-40B4-BE49-F238E27FC236}">
                      <a16:creationId xmlns:a16="http://schemas.microsoft.com/office/drawing/2014/main" id="{C1E2C74B-F58E-521B-0159-5B48D76A2586}"/>
                    </a:ext>
                  </a:extLst>
                </p:cNvPr>
                <p:cNvSpPr/>
                <p:nvPr/>
              </p:nvSpPr>
              <p:spPr>
                <a:xfrm>
                  <a:off x="8506224" y="2707150"/>
                  <a:ext cx="1410455" cy="573951"/>
                </a:xfrm>
                <a:custGeom>
                  <a:avLst/>
                  <a:gdLst/>
                  <a:ahLst/>
                  <a:cxnLst/>
                  <a:rect l="l" t="t" r="r" b="b"/>
                  <a:pathLst>
                    <a:path w="1410455" h="573951" extrusionOk="0">
                      <a:moveTo>
                        <a:pt x="0" y="573952"/>
                      </a:moveTo>
                      <a:lnTo>
                        <a:pt x="330621" y="0"/>
                      </a:lnTo>
                      <a:lnTo>
                        <a:pt x="1079834" y="0"/>
                      </a:lnTo>
                      <a:lnTo>
                        <a:pt x="1410456" y="573952"/>
                      </a:lnTo>
                      <a:lnTo>
                        <a:pt x="0" y="573952"/>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grpSp>
          <p:sp>
            <p:nvSpPr>
              <p:cNvPr id="17" name="Google Shape;452;p16">
                <a:extLst>
                  <a:ext uri="{FF2B5EF4-FFF2-40B4-BE49-F238E27FC236}">
                    <a16:creationId xmlns:a16="http://schemas.microsoft.com/office/drawing/2014/main" id="{A6EDCA59-A4EB-9D74-307F-27215A21C061}"/>
                  </a:ext>
                </a:extLst>
              </p:cNvPr>
              <p:cNvSpPr txBox="1"/>
              <p:nvPr/>
            </p:nvSpPr>
            <p:spPr>
              <a:xfrm>
                <a:off x="8082516" y="2401766"/>
                <a:ext cx="1521326" cy="4381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dirty="0">
                    <a:solidFill>
                      <a:schemeClr val="bg1">
                        <a:lumMod val="65000"/>
                      </a:schemeClr>
                    </a:solidFill>
                    <a:latin typeface="Source Sans Pro" panose="020B0503030403020204" pitchFamily="34" charset="0"/>
                    <a:ea typeface="Gill Sans"/>
                    <a:cs typeface="Arial" panose="020B0604020202020204" pitchFamily="34" charset="0"/>
                    <a:sym typeface="Gill Sans"/>
                  </a:rPr>
                  <a:t>Core</a:t>
                </a:r>
                <a:endParaRPr sz="900" dirty="0">
                  <a:solidFill>
                    <a:schemeClr val="bg1">
                      <a:lumMod val="65000"/>
                    </a:schemeClr>
                  </a:solidFill>
                  <a:latin typeface="Source Sans Pro" panose="020B0503030403020204" pitchFamily="34" charset="0"/>
                  <a:cs typeface="Arial" panose="020B0604020202020204" pitchFamily="34" charset="0"/>
                </a:endParaRPr>
              </a:p>
            </p:txBody>
          </p:sp>
          <p:sp>
            <p:nvSpPr>
              <p:cNvPr id="18" name="Google Shape;453;p16">
                <a:extLst>
                  <a:ext uri="{FF2B5EF4-FFF2-40B4-BE49-F238E27FC236}">
                    <a16:creationId xmlns:a16="http://schemas.microsoft.com/office/drawing/2014/main" id="{96F309F3-3D25-0E6B-526A-71B0D9F706F9}"/>
                  </a:ext>
                </a:extLst>
              </p:cNvPr>
              <p:cNvSpPr txBox="1"/>
              <p:nvPr/>
            </p:nvSpPr>
            <p:spPr>
              <a:xfrm>
                <a:off x="7943471" y="3185870"/>
                <a:ext cx="2000553" cy="4880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dirty="0">
                    <a:solidFill>
                      <a:schemeClr val="accent3">
                        <a:lumMod val="50000"/>
                      </a:schemeClr>
                    </a:solidFill>
                    <a:latin typeface="Source Sans Pro" panose="020B0503030403020204" pitchFamily="34" charset="0"/>
                    <a:ea typeface="Gill Sans"/>
                    <a:cs typeface="Arial" panose="020B0604020202020204" pitchFamily="34" charset="0"/>
                    <a:sym typeface="Gill Sans"/>
                  </a:rPr>
                  <a:t>Core Plus</a:t>
                </a:r>
                <a:endParaRPr sz="900" b="1" dirty="0">
                  <a:solidFill>
                    <a:schemeClr val="accent3">
                      <a:lumMod val="50000"/>
                    </a:schemeClr>
                  </a:solidFill>
                  <a:latin typeface="Source Sans Pro" panose="020B0503030403020204" pitchFamily="34" charset="0"/>
                  <a:cs typeface="Arial" panose="020B0604020202020204" pitchFamily="34" charset="0"/>
                </a:endParaRPr>
              </a:p>
            </p:txBody>
          </p:sp>
          <p:sp>
            <p:nvSpPr>
              <p:cNvPr id="19" name="Google Shape;454;p16">
                <a:extLst>
                  <a:ext uri="{FF2B5EF4-FFF2-40B4-BE49-F238E27FC236}">
                    <a16:creationId xmlns:a16="http://schemas.microsoft.com/office/drawing/2014/main" id="{57C27DEE-84BD-EADE-AF43-BF220DAFBF30}"/>
                  </a:ext>
                </a:extLst>
              </p:cNvPr>
              <p:cNvSpPr txBox="1"/>
              <p:nvPr/>
            </p:nvSpPr>
            <p:spPr>
              <a:xfrm>
                <a:off x="7542696" y="3974889"/>
                <a:ext cx="2802100" cy="4381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dirty="0">
                    <a:solidFill>
                      <a:schemeClr val="bg1">
                        <a:lumMod val="65000"/>
                      </a:schemeClr>
                    </a:solidFill>
                    <a:latin typeface="Source Sans Pro" panose="020B0503030403020204" pitchFamily="34" charset="0"/>
                    <a:ea typeface="Gill Sans"/>
                    <a:cs typeface="Arial" panose="020B0604020202020204" pitchFamily="34" charset="0"/>
                    <a:sym typeface="Gill Sans"/>
                  </a:rPr>
                  <a:t>National Level</a:t>
                </a:r>
                <a:endParaRPr sz="900" dirty="0">
                  <a:solidFill>
                    <a:schemeClr val="bg1">
                      <a:lumMod val="65000"/>
                    </a:schemeClr>
                  </a:solidFill>
                  <a:latin typeface="Source Sans Pro" panose="020B0503030403020204" pitchFamily="34" charset="0"/>
                  <a:cs typeface="Arial" panose="020B0604020202020204" pitchFamily="34" charset="0"/>
                </a:endParaRPr>
              </a:p>
            </p:txBody>
          </p:sp>
        </p:grpSp>
        <p:sp>
          <p:nvSpPr>
            <p:cNvPr id="9" name="Google Shape;455;p16">
              <a:extLst>
                <a:ext uri="{FF2B5EF4-FFF2-40B4-BE49-F238E27FC236}">
                  <a16:creationId xmlns:a16="http://schemas.microsoft.com/office/drawing/2014/main" id="{2FEBCDAB-1E79-6744-E9E5-2BC781F0E14D}"/>
                </a:ext>
              </a:extLst>
            </p:cNvPr>
            <p:cNvSpPr txBox="1"/>
            <p:nvPr/>
          </p:nvSpPr>
          <p:spPr>
            <a:xfrm>
              <a:off x="7386716" y="4799927"/>
              <a:ext cx="2912923" cy="4381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dirty="0">
                  <a:solidFill>
                    <a:schemeClr val="bg1">
                      <a:lumMod val="65000"/>
                    </a:schemeClr>
                  </a:solidFill>
                  <a:latin typeface="Source Sans Pro" panose="020B0503030403020204" pitchFamily="34" charset="0"/>
                  <a:ea typeface="Gill Sans"/>
                  <a:cs typeface="Arial" panose="020B0604020202020204" pitchFamily="34" charset="0"/>
                  <a:sym typeface="Gill Sans"/>
                </a:rPr>
                <a:t>Project Level</a:t>
              </a:r>
              <a:endParaRPr sz="900" dirty="0">
                <a:solidFill>
                  <a:schemeClr val="bg1">
                    <a:lumMod val="65000"/>
                  </a:schemeClr>
                </a:solidFill>
                <a:latin typeface="Source Sans Pro" panose="020B0503030403020204" pitchFamily="34" charset="0"/>
                <a:cs typeface="Arial" panose="020B0604020202020204" pitchFamily="34" charset="0"/>
              </a:endParaRPr>
            </a:p>
          </p:txBody>
        </p:sp>
        <p:sp>
          <p:nvSpPr>
            <p:cNvPr id="11" name="Google Shape;456;p16">
              <a:extLst>
                <a:ext uri="{FF2B5EF4-FFF2-40B4-BE49-F238E27FC236}">
                  <a16:creationId xmlns:a16="http://schemas.microsoft.com/office/drawing/2014/main" id="{7703C4DD-AD2A-E911-D86E-500ED5F2CB9C}"/>
                </a:ext>
              </a:extLst>
            </p:cNvPr>
            <p:cNvSpPr txBox="1"/>
            <p:nvPr/>
          </p:nvSpPr>
          <p:spPr>
            <a:xfrm>
              <a:off x="7716874" y="5636957"/>
              <a:ext cx="2252607" cy="4381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dirty="0">
                  <a:solidFill>
                    <a:schemeClr val="bg1">
                      <a:lumMod val="65000"/>
                    </a:schemeClr>
                  </a:solidFill>
                  <a:latin typeface="Source Sans Pro" panose="020B0503030403020204" pitchFamily="34" charset="0"/>
                  <a:ea typeface="Gill Sans"/>
                  <a:cs typeface="Arial" panose="020B0604020202020204" pitchFamily="34" charset="0"/>
                  <a:sym typeface="Gill Sans"/>
                </a:rPr>
                <a:t>Extended*</a:t>
              </a:r>
              <a:endParaRPr sz="900" dirty="0">
                <a:solidFill>
                  <a:schemeClr val="bg1">
                    <a:lumMod val="65000"/>
                  </a:schemeClr>
                </a:solidFill>
                <a:latin typeface="Source Sans Pro" panose="020B0503030403020204" pitchFamily="34" charset="0"/>
                <a:cs typeface="Arial" panose="020B0604020202020204" pitchFamily="34" charset="0"/>
              </a:endParaRPr>
            </a:p>
          </p:txBody>
        </p:sp>
      </p:grpSp>
      <p:grpSp>
        <p:nvGrpSpPr>
          <p:cNvPr id="40" name="Group 39" descr="QR code">
            <a:extLst>
              <a:ext uri="{FF2B5EF4-FFF2-40B4-BE49-F238E27FC236}">
                <a16:creationId xmlns:a16="http://schemas.microsoft.com/office/drawing/2014/main" id="{84632863-71CC-9E87-82BA-2EB91620248E}"/>
              </a:ext>
            </a:extLst>
          </p:cNvPr>
          <p:cNvGrpSpPr/>
          <p:nvPr/>
        </p:nvGrpSpPr>
        <p:grpSpPr>
          <a:xfrm>
            <a:off x="6706707" y="9438"/>
            <a:ext cx="2437293" cy="1640978"/>
            <a:chOff x="6706707" y="9438"/>
            <a:chExt cx="2437293" cy="1640978"/>
          </a:xfrm>
        </p:grpSpPr>
        <p:pic>
          <p:nvPicPr>
            <p:cNvPr id="35" name="Picture 34">
              <a:extLst>
                <a:ext uri="{FF2B5EF4-FFF2-40B4-BE49-F238E27FC236}">
                  <a16:creationId xmlns:a16="http://schemas.microsoft.com/office/drawing/2014/main" id="{B6123AE0-3DDB-BC4D-922E-5C0D34B31F92}"/>
                </a:ext>
              </a:extLst>
            </p:cNvPr>
            <p:cNvPicPr>
              <a:picLocks noChangeAspect="1"/>
            </p:cNvPicPr>
            <p:nvPr/>
          </p:nvPicPr>
          <p:blipFill rotWithShape="1">
            <a:blip r:embed="rId5"/>
            <a:srcRect t="6777"/>
            <a:stretch/>
          </p:blipFill>
          <p:spPr>
            <a:xfrm>
              <a:off x="6706707" y="9438"/>
              <a:ext cx="2437293" cy="1640978"/>
            </a:xfrm>
            <a:prstGeom prst="rect">
              <a:avLst/>
            </a:prstGeom>
          </p:spPr>
        </p:pic>
        <p:grpSp>
          <p:nvGrpSpPr>
            <p:cNvPr id="37" name="Group 36">
              <a:extLst>
                <a:ext uri="{FF2B5EF4-FFF2-40B4-BE49-F238E27FC236}">
                  <a16:creationId xmlns:a16="http://schemas.microsoft.com/office/drawing/2014/main" id="{E6139EA6-D4D2-E880-3DBF-E44F05A5E3E6}"/>
                </a:ext>
              </a:extLst>
            </p:cNvPr>
            <p:cNvGrpSpPr/>
            <p:nvPr/>
          </p:nvGrpSpPr>
          <p:grpSpPr>
            <a:xfrm>
              <a:off x="7176761" y="130995"/>
              <a:ext cx="1888659" cy="1206544"/>
              <a:chOff x="7018794" y="881957"/>
              <a:chExt cx="1888659" cy="1206544"/>
            </a:xfrm>
          </p:grpSpPr>
          <p:pic>
            <p:nvPicPr>
              <p:cNvPr id="38" name="Picture 37" descr="A qr code with blue circles&#10;&#10;Description automatically generated">
                <a:extLst>
                  <a:ext uri="{FF2B5EF4-FFF2-40B4-BE49-F238E27FC236}">
                    <a16:creationId xmlns:a16="http://schemas.microsoft.com/office/drawing/2014/main" id="{66953D6D-4E32-2176-2BD5-86827114C2DC}"/>
                  </a:ext>
                </a:extLst>
              </p:cNvPr>
              <p:cNvPicPr>
                <a:picLocks noChangeAspect="1"/>
              </p:cNvPicPr>
              <p:nvPr/>
            </p:nvPicPr>
            <p:blipFill>
              <a:blip r:embed="rId6"/>
              <a:stretch>
                <a:fillRect/>
              </a:stretch>
            </p:blipFill>
            <p:spPr>
              <a:xfrm>
                <a:off x="7502718" y="881957"/>
                <a:ext cx="920810" cy="920810"/>
              </a:xfrm>
              <a:prstGeom prst="rect">
                <a:avLst/>
              </a:prstGeom>
            </p:spPr>
          </p:pic>
          <p:sp>
            <p:nvSpPr>
              <p:cNvPr id="39" name="TextBox 38">
                <a:extLst>
                  <a:ext uri="{FF2B5EF4-FFF2-40B4-BE49-F238E27FC236}">
                    <a16:creationId xmlns:a16="http://schemas.microsoft.com/office/drawing/2014/main" id="{DC5CFCAE-1DDA-3C8A-D504-A6FE901A68F1}"/>
                  </a:ext>
                </a:extLst>
              </p:cNvPr>
              <p:cNvSpPr txBox="1"/>
              <p:nvPr/>
            </p:nvSpPr>
            <p:spPr>
              <a:xfrm>
                <a:off x="7018794" y="1857669"/>
                <a:ext cx="1888659" cy="230832"/>
              </a:xfrm>
              <a:prstGeom prst="rect">
                <a:avLst/>
              </a:prstGeom>
              <a:noFill/>
            </p:spPr>
            <p:txBody>
              <a:bodyPr wrap="none" rtlCol="0">
                <a:spAutoFit/>
              </a:bodyPr>
              <a:lstStyle/>
              <a:p>
                <a:r>
                  <a:rPr lang="en-US" sz="900" dirty="0"/>
                  <a:t>www.tbdiah.org/assessments/pbmef/</a:t>
                </a:r>
              </a:p>
            </p:txBody>
          </p:sp>
        </p:grpSp>
      </p:grpSp>
    </p:spTree>
    <p:custDataLst>
      <p:tags r:id="rId1"/>
    </p:custDataLst>
    <p:extLst>
      <p:ext uri="{BB962C8B-B14F-4D97-AF65-F5344CB8AC3E}">
        <p14:creationId xmlns:p14="http://schemas.microsoft.com/office/powerpoint/2010/main" val="395307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4"/>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34"/>
          <p:cNvSpPr txBox="1"/>
          <p:nvPr/>
        </p:nvSpPr>
        <p:spPr>
          <a:xfrm>
            <a:off x="2753307" y="87173"/>
            <a:ext cx="6425365" cy="1292621"/>
          </a:xfrm>
          <a:prstGeom prst="rect">
            <a:avLst/>
          </a:prstGeom>
          <a:noFill/>
          <a:ln>
            <a:noFill/>
          </a:ln>
        </p:spPr>
        <p:txBody>
          <a:bodyPr spcFirstLastPara="1" wrap="square" lIns="91425" tIns="45700" rIns="91425" bIns="45700" anchor="t" anchorCtr="0">
            <a:spAutoFit/>
          </a:bodyPr>
          <a:lstStyle/>
          <a:p>
            <a:pPr marL="171450" indent="-171450">
              <a:buClr>
                <a:schemeClr val="accent3">
                  <a:lumMod val="75000"/>
                </a:schemeClr>
              </a:buClr>
              <a:buSzPts val="1200"/>
              <a:buFont typeface="Wingdings" panose="05000000000000000000" pitchFamily="2" charset="2"/>
              <a:buChar char="ü"/>
            </a:pPr>
            <a:r>
              <a:rPr lang="en" sz="1200" dirty="0">
                <a:latin typeface="+mj-lt"/>
                <a:ea typeface="Gill Sans"/>
                <a:cs typeface="Gill Sans"/>
                <a:sym typeface="Gill Sans"/>
              </a:rPr>
              <a:t>NEWREL_WRD: Rapid diagnostic testing at time of initial diagnosis	</a:t>
            </a:r>
            <a:endParaRPr sz="1400" dirty="0">
              <a:latin typeface="+mj-lt"/>
              <a:ea typeface="Arial"/>
              <a:cs typeface="Arial"/>
              <a:sym typeface="Arial"/>
            </a:endParaRPr>
          </a:p>
          <a:p>
            <a:pPr marL="171450" indent="-171450">
              <a:spcBef>
                <a:spcPts val="1200"/>
              </a:spcBef>
              <a:buClr>
                <a:schemeClr val="accent3">
                  <a:lumMod val="75000"/>
                </a:schemeClr>
              </a:buClr>
              <a:buSzPts val="1200"/>
              <a:buFont typeface="Wingdings" panose="05000000000000000000" pitchFamily="2" charset="2"/>
              <a:buChar char="ü"/>
            </a:pPr>
            <a:r>
              <a:rPr lang="en" sz="1200" dirty="0">
                <a:latin typeface="+mj-lt"/>
                <a:ea typeface="Gill Sans"/>
                <a:cs typeface="Gill Sans"/>
                <a:sym typeface="Gill Sans"/>
              </a:rPr>
              <a:t>NEWREL_DST: Percent of people with new and relapse TB with drug susceptibility testing (DST) </a:t>
            </a:r>
            <a:endParaRPr sz="1200" dirty="0">
              <a:latin typeface="+mj-lt"/>
              <a:ea typeface="Gill Sans"/>
              <a:cs typeface="Gill Sans"/>
              <a:sym typeface="Gill Sans"/>
            </a:endParaRPr>
          </a:p>
          <a:p>
            <a:pPr marL="171450" indent="-171450">
              <a:spcBef>
                <a:spcPts val="1200"/>
              </a:spcBef>
              <a:buClr>
                <a:schemeClr val="accent3">
                  <a:lumMod val="75000"/>
                </a:schemeClr>
              </a:buClr>
              <a:buSzPts val="1200"/>
              <a:buFont typeface="Wingdings" panose="05000000000000000000" pitchFamily="2" charset="2"/>
              <a:buChar char="ü"/>
            </a:pPr>
            <a:r>
              <a:rPr lang="en" sz="1200" dirty="0">
                <a:latin typeface="+mj-lt"/>
                <a:ea typeface="Gill Sans"/>
                <a:cs typeface="Gill Sans"/>
                <a:sym typeface="Gill Sans"/>
              </a:rPr>
              <a:t>RET_DST: Percent of people with previously treated TB with drug susceptibility testing (DST)</a:t>
            </a:r>
            <a:endParaRPr sz="1200" dirty="0">
              <a:latin typeface="+mj-lt"/>
              <a:ea typeface="Gill Sans"/>
              <a:cs typeface="Gill Sans"/>
              <a:sym typeface="Gill Sans"/>
            </a:endParaRPr>
          </a:p>
          <a:p>
            <a:pPr marL="171450" indent="-171450">
              <a:spcBef>
                <a:spcPts val="1200"/>
              </a:spcBef>
              <a:buClr>
                <a:schemeClr val="accent3">
                  <a:lumMod val="75000"/>
                </a:schemeClr>
              </a:buClr>
              <a:buSzPts val="1200"/>
              <a:buFont typeface="Wingdings" panose="05000000000000000000" pitchFamily="2" charset="2"/>
              <a:buChar char="ü"/>
            </a:pPr>
            <a:r>
              <a:rPr lang="en" sz="1200" dirty="0">
                <a:latin typeface="+mj-lt"/>
                <a:ea typeface="Gill Sans"/>
                <a:cs typeface="Gill Sans"/>
                <a:sym typeface="Gill Sans"/>
              </a:rPr>
              <a:t>XDR_NOTIF: Pre-XDR/XDR Notifications</a:t>
            </a:r>
            <a:endParaRPr sz="1200" dirty="0">
              <a:latin typeface="+mj-lt"/>
              <a:ea typeface="Gill Sans"/>
              <a:cs typeface="Gill Sans"/>
              <a:sym typeface="Gill Sans"/>
            </a:endParaRPr>
          </a:p>
        </p:txBody>
      </p:sp>
      <p:grpSp>
        <p:nvGrpSpPr>
          <p:cNvPr id="525" name="Google Shape;525;p34">
            <a:extLst>
              <a:ext uri="{C183D7F6-B498-43B3-948B-1728B52AA6E4}">
                <adec:decorative xmlns:adec="http://schemas.microsoft.com/office/drawing/2017/decorative" val="1"/>
              </a:ext>
            </a:extLst>
          </p:cNvPr>
          <p:cNvGrpSpPr/>
          <p:nvPr/>
        </p:nvGrpSpPr>
        <p:grpSpPr>
          <a:xfrm>
            <a:off x="-8966" y="-8997"/>
            <a:ext cx="2162366" cy="5193772"/>
            <a:chOff x="0" y="0"/>
            <a:chExt cx="2153400" cy="5214654"/>
          </a:xfrm>
          <a:solidFill>
            <a:schemeClr val="accent6">
              <a:lumMod val="75000"/>
            </a:schemeClr>
          </a:solidFill>
        </p:grpSpPr>
        <p:sp>
          <p:nvSpPr>
            <p:cNvPr id="526" name="Google Shape;526;p34"/>
            <p:cNvSpPr/>
            <p:nvPr/>
          </p:nvSpPr>
          <p:spPr>
            <a:xfrm>
              <a:off x="0" y="0"/>
              <a:ext cx="2153400" cy="5214654"/>
            </a:xfrm>
            <a:prstGeom prst="rect">
              <a:avLst/>
            </a:prstGeom>
            <a:grpFill/>
            <a:ln>
              <a:solidFill>
                <a:schemeClr val="accent6">
                  <a:lumMod val="75000"/>
                </a:schemeClr>
              </a:solidFill>
            </a:ln>
          </p:spPr>
          <p:txBody>
            <a:bodyPr spcFirstLastPara="1" wrap="square" lIns="91425" tIns="45700" rIns="91425" bIns="45700" anchor="ctr" anchorCtr="0">
              <a:noAutofit/>
            </a:bodyPr>
            <a:lstStyle/>
            <a:p>
              <a:pPr algn="ctr">
                <a:buClr>
                  <a:schemeClr val="lt1"/>
                </a:buClr>
                <a:buSzPts val="1800"/>
              </a:pPr>
              <a:endParaRPr>
                <a:solidFill>
                  <a:srgbClr val="222222"/>
                </a:solidFill>
                <a:latin typeface="Gill Sans"/>
                <a:ea typeface="Gill Sans"/>
                <a:cs typeface="Gill Sans"/>
                <a:sym typeface="Gill Sans"/>
              </a:endParaRPr>
            </a:p>
          </p:txBody>
        </p:sp>
        <p:cxnSp>
          <p:nvCxnSpPr>
            <p:cNvPr id="527" name="Google Shape;527;p34"/>
            <p:cNvCxnSpPr/>
            <p:nvPr/>
          </p:nvCxnSpPr>
          <p:spPr>
            <a:xfrm>
              <a:off x="2153264" y="0"/>
              <a:ext cx="0" cy="5184900"/>
            </a:xfrm>
            <a:prstGeom prst="straightConnector1">
              <a:avLst/>
            </a:prstGeom>
            <a:grpFill/>
            <a:ln w="12700" cap="flat" cmpd="sng">
              <a:solidFill>
                <a:schemeClr val="accent6">
                  <a:lumMod val="75000"/>
                </a:schemeClr>
              </a:solidFill>
              <a:prstDash val="dash"/>
              <a:round/>
              <a:headEnd type="none" w="sm" len="sm"/>
              <a:tailEnd type="none" w="sm" len="sm"/>
            </a:ln>
          </p:spPr>
        </p:cxnSp>
      </p:grpSp>
      <p:sp>
        <p:nvSpPr>
          <p:cNvPr id="528" name="Google Shape;528;p34"/>
          <p:cNvSpPr txBox="1">
            <a:spLocks noGrp="1"/>
          </p:cNvSpPr>
          <p:nvPr>
            <p:ph type="sldNum" sz="quarter" idx="4"/>
          </p:nvPr>
        </p:nvSpPr>
        <p:spPr>
          <a:xfrm>
            <a:off x="8400264" y="4911454"/>
            <a:ext cx="637903" cy="186148"/>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algn="r">
              <a:buClr>
                <a:srgbClr val="6C6463"/>
              </a:buClr>
              <a:buSzPts val="800"/>
            </a:pPr>
            <a:fld id="{00000000-1234-1234-1234-123412341234}" type="slidenum">
              <a:rPr lang="en" smtClean="0"/>
              <a:pPr algn="r">
                <a:buClr>
                  <a:srgbClr val="6C6463"/>
                </a:buClr>
                <a:buSzPts val="800"/>
              </a:pPr>
              <a:t>7</a:t>
            </a:fld>
            <a:endParaRPr sz="800">
              <a:solidFill>
                <a:srgbClr val="6C6463"/>
              </a:solidFill>
              <a:latin typeface="Gill Sans"/>
              <a:ea typeface="Gill Sans"/>
              <a:cs typeface="Gill Sans"/>
              <a:sym typeface="Gill Sans"/>
            </a:endParaRPr>
          </a:p>
        </p:txBody>
      </p:sp>
      <p:sp>
        <p:nvSpPr>
          <p:cNvPr id="529" name="Google Shape;529;p34"/>
          <p:cNvSpPr txBox="1"/>
          <p:nvPr/>
        </p:nvSpPr>
        <p:spPr>
          <a:xfrm>
            <a:off x="70043" y="689379"/>
            <a:ext cx="1986300" cy="3600945"/>
          </a:xfrm>
          <a:prstGeom prst="rect">
            <a:avLst/>
          </a:prstGeom>
          <a:noFill/>
          <a:ln>
            <a:noFill/>
          </a:ln>
        </p:spPr>
        <p:txBody>
          <a:bodyPr spcFirstLastPara="1" wrap="square" lIns="91425" tIns="45700" rIns="91425" bIns="45700" anchor="t" anchorCtr="0">
            <a:spAutoFit/>
          </a:bodyPr>
          <a:lstStyle/>
          <a:p>
            <a:pPr marL="230187" indent="-230187">
              <a:buClr>
                <a:schemeClr val="bg1"/>
              </a:buClr>
              <a:buSzPts val="1100"/>
              <a:buFont typeface="Noto Sans Symbols"/>
              <a:buChar char="▪"/>
            </a:pPr>
            <a:r>
              <a:rPr lang="en" sz="1100" dirty="0">
                <a:solidFill>
                  <a:schemeClr val="bg1"/>
                </a:solidFill>
                <a:latin typeface="+mj-lt"/>
                <a:ea typeface="Gill Sans"/>
                <a:cs typeface="Gill Sans"/>
                <a:sym typeface="Gill Sans"/>
              </a:rPr>
              <a:t>Provide additional data to monitor toward the progress of the 10 core indicators </a:t>
            </a:r>
            <a:endParaRPr sz="1400" dirty="0">
              <a:solidFill>
                <a:schemeClr val="bg1"/>
              </a:solidFill>
              <a:latin typeface="+mj-lt"/>
              <a:ea typeface="Arial"/>
              <a:cs typeface="Arial"/>
              <a:sym typeface="Arial"/>
            </a:endParaRPr>
          </a:p>
          <a:p>
            <a:pPr marL="230187" indent="-230187">
              <a:spcBef>
                <a:spcPts val="1200"/>
              </a:spcBef>
              <a:buClr>
                <a:schemeClr val="bg1"/>
              </a:buClr>
              <a:buSzPts val="1100"/>
              <a:buFont typeface="Noto Sans Symbols"/>
              <a:buChar char="▪"/>
            </a:pPr>
            <a:r>
              <a:rPr lang="en" sz="1100" dirty="0">
                <a:solidFill>
                  <a:schemeClr val="bg1"/>
                </a:solidFill>
                <a:latin typeface="+mj-lt"/>
                <a:ea typeface="Gill Sans"/>
                <a:cs typeface="Gill Sans"/>
                <a:sym typeface="Gill Sans"/>
              </a:rPr>
              <a:t>Prioritize key indicators for specific cascades of care</a:t>
            </a:r>
            <a:endParaRPr sz="1400" dirty="0">
              <a:solidFill>
                <a:schemeClr val="bg1"/>
              </a:solidFill>
              <a:latin typeface="+mj-lt"/>
              <a:ea typeface="Arial"/>
              <a:cs typeface="Arial"/>
              <a:sym typeface="Arial"/>
            </a:endParaRPr>
          </a:p>
          <a:p>
            <a:pPr marL="230187" indent="-230187">
              <a:spcBef>
                <a:spcPts val="1200"/>
              </a:spcBef>
              <a:buClr>
                <a:schemeClr val="bg1"/>
              </a:buClr>
              <a:buSzPts val="1100"/>
              <a:buFont typeface="Noto Sans Symbols"/>
              <a:buChar char="▪"/>
            </a:pPr>
            <a:r>
              <a:rPr lang="en" sz="1100" dirty="0">
                <a:solidFill>
                  <a:schemeClr val="bg1"/>
                </a:solidFill>
                <a:latin typeface="+mj-lt"/>
                <a:ea typeface="Gill Sans"/>
                <a:cs typeface="Gill Sans"/>
                <a:sym typeface="Gill Sans"/>
              </a:rPr>
              <a:t>Reflect National Level attainment and track the contribution of USAID investments</a:t>
            </a:r>
            <a:endParaRPr sz="1400" dirty="0">
              <a:solidFill>
                <a:schemeClr val="bg1"/>
              </a:solidFill>
              <a:latin typeface="+mj-lt"/>
              <a:ea typeface="Arial"/>
              <a:cs typeface="Arial"/>
              <a:sym typeface="Arial"/>
            </a:endParaRPr>
          </a:p>
          <a:p>
            <a:pPr marL="230187" indent="-230187">
              <a:spcBef>
                <a:spcPts val="1200"/>
              </a:spcBef>
              <a:buClr>
                <a:schemeClr val="bg1"/>
              </a:buClr>
              <a:buSzPts val="1100"/>
              <a:buFont typeface="Noto Sans Symbols"/>
              <a:buChar char="▪"/>
            </a:pPr>
            <a:r>
              <a:rPr lang="en" sz="1100" dirty="0">
                <a:solidFill>
                  <a:schemeClr val="bg1"/>
                </a:solidFill>
                <a:latin typeface="+mj-lt"/>
                <a:ea typeface="Gill Sans"/>
                <a:cs typeface="Gill Sans"/>
                <a:sym typeface="Gill Sans"/>
              </a:rPr>
              <a:t>Expected to be included in </a:t>
            </a:r>
            <a:r>
              <a:rPr lang="en-US" sz="1100" dirty="0">
                <a:solidFill>
                  <a:schemeClr val="bg1"/>
                </a:solidFill>
                <a:latin typeface="+mj-lt"/>
                <a:ea typeface="Gill Sans"/>
                <a:cs typeface="Gill Sans"/>
                <a:sym typeface="Gill Sans"/>
              </a:rPr>
              <a:t>monitoring, evaluation, and learning (</a:t>
            </a:r>
            <a:r>
              <a:rPr lang="en" sz="1100" dirty="0">
                <a:solidFill>
                  <a:schemeClr val="bg1"/>
                </a:solidFill>
                <a:latin typeface="+mj-lt"/>
                <a:ea typeface="Gill Sans"/>
                <a:cs typeface="Gill Sans"/>
                <a:sym typeface="Gill Sans"/>
              </a:rPr>
              <a:t>MELs) of implementing partners (IPs) and will become part of biannual reporting during Accelerator calls of the TB Division</a:t>
            </a:r>
            <a:endParaRPr sz="1400" dirty="0">
              <a:solidFill>
                <a:schemeClr val="bg1"/>
              </a:solidFill>
              <a:latin typeface="+mj-lt"/>
              <a:ea typeface="Arial"/>
              <a:cs typeface="Arial"/>
              <a:sym typeface="Arial"/>
            </a:endParaRPr>
          </a:p>
        </p:txBody>
      </p:sp>
      <p:pic>
        <p:nvPicPr>
          <p:cNvPr id="530" name="Google Shape;530;p34">
            <a:extLst>
              <a:ext uri="{C183D7F6-B498-43B3-948B-1728B52AA6E4}">
                <adec:decorative xmlns:adec="http://schemas.microsoft.com/office/drawing/2017/decorative" val="1"/>
              </a:ext>
            </a:extLst>
          </p:cNvPr>
          <p:cNvPicPr preferRelativeResize="0"/>
          <p:nvPr/>
        </p:nvPicPr>
        <p:blipFill rotWithShape="1">
          <a:blip r:embed="rId5">
            <a:alphaModFix/>
          </a:blip>
          <a:srcRect l="11089" t="9111" r="5777" b="9242"/>
          <a:stretch/>
        </p:blipFill>
        <p:spPr>
          <a:xfrm>
            <a:off x="2326542" y="1706662"/>
            <a:ext cx="272100" cy="272100"/>
          </a:xfrm>
          <a:prstGeom prst="ellipse">
            <a:avLst/>
          </a:prstGeom>
          <a:noFill/>
          <a:ln w="12700" cap="flat" cmpd="sng">
            <a:solidFill>
              <a:schemeClr val="accent3">
                <a:lumMod val="75000"/>
              </a:schemeClr>
            </a:solidFill>
            <a:prstDash val="solid"/>
            <a:round/>
            <a:headEnd type="none" w="sm" len="sm"/>
            <a:tailEnd type="none" w="sm" len="sm"/>
          </a:ln>
        </p:spPr>
      </p:pic>
      <p:pic>
        <p:nvPicPr>
          <p:cNvPr id="531" name="Google Shape;531;p34">
            <a:extLst>
              <a:ext uri="{C183D7F6-B498-43B3-948B-1728B52AA6E4}">
                <adec:decorative xmlns:adec="http://schemas.microsoft.com/office/drawing/2017/decorative" val="1"/>
              </a:ext>
            </a:extLst>
          </p:cNvPr>
          <p:cNvPicPr preferRelativeResize="0"/>
          <p:nvPr/>
        </p:nvPicPr>
        <p:blipFill rotWithShape="1">
          <a:blip r:embed="rId6">
            <a:alphaModFix/>
          </a:blip>
          <a:srcRect l="3938" t="6755" b="3048"/>
          <a:stretch/>
        </p:blipFill>
        <p:spPr>
          <a:xfrm>
            <a:off x="2326542" y="4207966"/>
            <a:ext cx="272100" cy="272100"/>
          </a:xfrm>
          <a:prstGeom prst="ellipse">
            <a:avLst/>
          </a:prstGeom>
          <a:noFill/>
          <a:ln w="12700" cap="flat" cmpd="sng">
            <a:solidFill>
              <a:schemeClr val="accent3">
                <a:lumMod val="75000"/>
              </a:schemeClr>
            </a:solidFill>
            <a:prstDash val="solid"/>
            <a:round/>
            <a:headEnd type="none" w="sm" len="sm"/>
            <a:tailEnd type="none" w="sm" len="sm"/>
          </a:ln>
        </p:spPr>
      </p:pic>
      <p:pic>
        <p:nvPicPr>
          <p:cNvPr id="532" name="Google Shape;532;p34">
            <a:extLst>
              <a:ext uri="{C183D7F6-B498-43B3-948B-1728B52AA6E4}">
                <adec:decorative xmlns:adec="http://schemas.microsoft.com/office/drawing/2017/decorative" val="1"/>
              </a:ext>
            </a:extLst>
          </p:cNvPr>
          <p:cNvPicPr preferRelativeResize="0"/>
          <p:nvPr/>
        </p:nvPicPr>
        <p:blipFill rotWithShape="1">
          <a:blip r:embed="rId7">
            <a:alphaModFix/>
          </a:blip>
          <a:srcRect l="3698" t="9468" r="6106" b="9460"/>
          <a:stretch/>
        </p:blipFill>
        <p:spPr>
          <a:xfrm>
            <a:off x="2326542" y="3097636"/>
            <a:ext cx="272100" cy="272100"/>
          </a:xfrm>
          <a:prstGeom prst="ellipse">
            <a:avLst/>
          </a:prstGeom>
          <a:noFill/>
          <a:ln w="12700" cap="flat" cmpd="sng">
            <a:solidFill>
              <a:schemeClr val="accent3">
                <a:lumMod val="75000"/>
              </a:schemeClr>
            </a:solidFill>
            <a:prstDash val="solid"/>
            <a:round/>
            <a:headEnd type="none" w="sm" len="sm"/>
            <a:tailEnd type="none" w="sm" len="sm"/>
          </a:ln>
        </p:spPr>
      </p:pic>
      <p:pic>
        <p:nvPicPr>
          <p:cNvPr id="533" name="Google Shape;533;p34">
            <a:extLst>
              <a:ext uri="{C183D7F6-B498-43B3-948B-1728B52AA6E4}">
                <adec:decorative xmlns:adec="http://schemas.microsoft.com/office/drawing/2017/decorative" val="1"/>
              </a:ext>
            </a:extLst>
          </p:cNvPr>
          <p:cNvPicPr preferRelativeResize="0"/>
          <p:nvPr/>
        </p:nvPicPr>
        <p:blipFill rotWithShape="1">
          <a:blip r:embed="rId8">
            <a:alphaModFix/>
          </a:blip>
          <a:srcRect l="8376" t="11384" r="5535" b="9225"/>
          <a:stretch/>
        </p:blipFill>
        <p:spPr>
          <a:xfrm>
            <a:off x="2326542" y="252353"/>
            <a:ext cx="272100" cy="272100"/>
          </a:xfrm>
          <a:prstGeom prst="ellipse">
            <a:avLst/>
          </a:prstGeom>
          <a:noFill/>
          <a:ln w="12700" cap="flat" cmpd="sng">
            <a:solidFill>
              <a:schemeClr val="accent3">
                <a:lumMod val="75000"/>
              </a:schemeClr>
            </a:solidFill>
            <a:prstDash val="solid"/>
            <a:round/>
            <a:headEnd type="none" w="sm" len="sm"/>
            <a:tailEnd type="none" w="sm" len="sm"/>
          </a:ln>
        </p:spPr>
      </p:pic>
      <p:sp>
        <p:nvSpPr>
          <p:cNvPr id="534" name="Google Shape;534;p34"/>
          <p:cNvSpPr txBox="1">
            <a:spLocks noGrp="1"/>
          </p:cNvSpPr>
          <p:nvPr>
            <p:ph type="title" idx="4294967295"/>
          </p:nvPr>
        </p:nvSpPr>
        <p:spPr>
          <a:xfrm>
            <a:off x="-8966" y="-8997"/>
            <a:ext cx="2153399" cy="412321"/>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
                <a:srgbClr val="424A4D"/>
              </a:buClr>
              <a:buSzPts val="1400"/>
              <a:buFontTx/>
              <a:buNone/>
              <a:tabLst/>
              <a:defRPr/>
            </a:pPr>
            <a:r>
              <a:rPr kumimoji="0" lang="en-US" sz="1400" b="1" i="0" u="none" strike="noStrike" kern="1200" cap="none" spc="0" normalizeH="0" baseline="0" noProof="0" dirty="0">
                <a:ln>
                  <a:noFill/>
                </a:ln>
                <a:solidFill>
                  <a:schemeClr val="bg1"/>
                </a:solidFill>
                <a:effectLst/>
                <a:uLnTx/>
                <a:uFillTx/>
                <a:latin typeface="+mj-lt"/>
                <a:ea typeface="Gill Sans"/>
                <a:cs typeface="Gill Sans"/>
                <a:sym typeface="Gill Sans"/>
              </a:rPr>
              <a:t>CORE PLUS</a:t>
            </a:r>
            <a:endParaRPr kumimoji="0" lang="en-US" sz="1400" b="0" i="0" u="none" strike="noStrike" kern="1200" cap="none" spc="0" normalizeH="0" baseline="0" noProof="0" dirty="0">
              <a:ln>
                <a:noFill/>
              </a:ln>
              <a:solidFill>
                <a:schemeClr val="bg1"/>
              </a:solidFill>
              <a:effectLst/>
              <a:uLnTx/>
              <a:uFillTx/>
              <a:latin typeface="+mj-lt"/>
              <a:ea typeface="Arial"/>
              <a:cs typeface="Arial"/>
              <a:sym typeface="Arial"/>
            </a:endParaRPr>
          </a:p>
        </p:txBody>
      </p:sp>
      <p:sp>
        <p:nvSpPr>
          <p:cNvPr id="2" name="Google Shape;524;p34">
            <a:extLst>
              <a:ext uri="{FF2B5EF4-FFF2-40B4-BE49-F238E27FC236}">
                <a16:creationId xmlns:a16="http://schemas.microsoft.com/office/drawing/2014/main" id="{C3816D2B-3B42-BA98-D662-CC4AF91F7A1D}"/>
              </a:ext>
            </a:extLst>
          </p:cNvPr>
          <p:cNvSpPr txBox="1"/>
          <p:nvPr/>
        </p:nvSpPr>
        <p:spPr>
          <a:xfrm>
            <a:off x="2753307" y="1558737"/>
            <a:ext cx="6173400" cy="1523454"/>
          </a:xfrm>
          <a:prstGeom prst="rect">
            <a:avLst/>
          </a:prstGeom>
          <a:noFill/>
          <a:ln>
            <a:noFill/>
          </a:ln>
        </p:spPr>
        <p:txBody>
          <a:bodyPr spcFirstLastPara="1" wrap="square" lIns="91425" tIns="45700" rIns="91425" bIns="45700" anchor="t" anchorCtr="0">
            <a:spAutoFit/>
          </a:bodyPr>
          <a:lstStyle/>
          <a:p>
            <a:pPr marL="171450" indent="-171450">
              <a:spcBef>
                <a:spcPts val="1200"/>
              </a:spcBef>
              <a:buClr>
                <a:schemeClr val="accent3">
                  <a:lumMod val="75000"/>
                </a:schemeClr>
              </a:buClr>
              <a:buSzPts val="1200"/>
              <a:buFont typeface="Wingdings" panose="05000000000000000000" pitchFamily="2" charset="2"/>
              <a:buChar char="ü"/>
            </a:pPr>
            <a:r>
              <a:rPr lang="en" sz="1200" dirty="0">
                <a:latin typeface="+mj-lt"/>
                <a:ea typeface="Gill Sans"/>
                <a:cs typeface="Gill Sans"/>
                <a:sym typeface="Gill Sans"/>
              </a:rPr>
              <a:t>TX_DR_ENROLL: DR-TB treatment initiations</a:t>
            </a:r>
          </a:p>
          <a:p>
            <a:pPr marL="171450" indent="-171450">
              <a:spcBef>
                <a:spcPts val="1200"/>
              </a:spcBef>
              <a:buClr>
                <a:schemeClr val="accent3">
                  <a:lumMod val="75000"/>
                </a:schemeClr>
              </a:buClr>
              <a:buSzPts val="1200"/>
              <a:buFont typeface="Wingdings" panose="05000000000000000000" pitchFamily="2" charset="2"/>
              <a:buChar char="ü"/>
            </a:pPr>
            <a:r>
              <a:rPr lang="en" sz="1200" dirty="0">
                <a:latin typeface="+mj-lt"/>
                <a:ea typeface="Gill Sans"/>
                <a:cs typeface="Gill Sans"/>
                <a:sym typeface="Gill Sans"/>
              </a:rPr>
              <a:t>TX_STR_ENROLL: DR-TB "all oral" short treatment regimen initiations</a:t>
            </a:r>
          </a:p>
          <a:p>
            <a:pPr marL="171450" indent="-171450">
              <a:spcBef>
                <a:spcPts val="1200"/>
              </a:spcBef>
              <a:buClr>
                <a:schemeClr val="accent3">
                  <a:lumMod val="75000"/>
                </a:schemeClr>
              </a:buClr>
              <a:buSzPts val="1200"/>
              <a:buFont typeface="Wingdings" panose="05000000000000000000" pitchFamily="2" charset="2"/>
              <a:buChar char="ü"/>
            </a:pPr>
            <a:r>
              <a:rPr lang="en" sz="1200" dirty="0">
                <a:latin typeface="+mj-lt"/>
                <a:ea typeface="Gill Sans"/>
                <a:cs typeface="Gill Sans"/>
                <a:sym typeface="Gill Sans"/>
              </a:rPr>
              <a:t>TX_LTR_ENROLL: DR-TB "all oral" longer treatment regimen initiations</a:t>
            </a:r>
          </a:p>
          <a:p>
            <a:pPr marL="171450" indent="-171450">
              <a:spcBef>
                <a:spcPts val="1200"/>
              </a:spcBef>
              <a:buClr>
                <a:schemeClr val="accent3">
                  <a:lumMod val="75000"/>
                </a:schemeClr>
              </a:buClr>
              <a:buSzPts val="1200"/>
              <a:buFont typeface="Wingdings" panose="05000000000000000000" pitchFamily="2" charset="2"/>
              <a:buChar char="ü"/>
            </a:pPr>
            <a:r>
              <a:rPr lang="en" sz="1200" dirty="0">
                <a:latin typeface="+mj-lt"/>
                <a:ea typeface="Gill Sans"/>
                <a:cs typeface="Gill Sans"/>
                <a:sym typeface="Gill Sans"/>
              </a:rPr>
              <a:t>TX_DR_ADR: Number of people with adverse reactions to DR-TB treatment</a:t>
            </a:r>
            <a:br>
              <a:rPr lang="en" sz="1200" dirty="0">
                <a:latin typeface="+mj-lt"/>
                <a:ea typeface="Gill Sans"/>
                <a:cs typeface="Gill Sans"/>
                <a:sym typeface="Gill Sans"/>
              </a:rPr>
            </a:br>
            <a:endParaRPr sz="500" dirty="0">
              <a:latin typeface="+mj-lt"/>
              <a:ea typeface="Gill Sans"/>
              <a:cs typeface="Gill Sans"/>
              <a:sym typeface="Gill Sans"/>
            </a:endParaRPr>
          </a:p>
        </p:txBody>
      </p:sp>
      <p:sp>
        <p:nvSpPr>
          <p:cNvPr id="3" name="Google Shape;524;p34">
            <a:extLst>
              <a:ext uri="{FF2B5EF4-FFF2-40B4-BE49-F238E27FC236}">
                <a16:creationId xmlns:a16="http://schemas.microsoft.com/office/drawing/2014/main" id="{77E9E786-66C6-857F-71B9-EED5E55279C3}"/>
              </a:ext>
            </a:extLst>
          </p:cNvPr>
          <p:cNvSpPr txBox="1"/>
          <p:nvPr/>
        </p:nvSpPr>
        <p:spPr>
          <a:xfrm>
            <a:off x="2753307" y="4258337"/>
            <a:ext cx="6173400" cy="615513"/>
          </a:xfrm>
          <a:prstGeom prst="rect">
            <a:avLst/>
          </a:prstGeom>
          <a:noFill/>
          <a:ln>
            <a:noFill/>
          </a:ln>
        </p:spPr>
        <p:txBody>
          <a:bodyPr spcFirstLastPara="1" wrap="square" lIns="91425" tIns="45700" rIns="91425" bIns="45700" anchor="t" anchorCtr="0">
            <a:spAutoFit/>
          </a:bodyPr>
          <a:lstStyle/>
          <a:p>
            <a:pPr marL="171450" indent="-171450">
              <a:spcBef>
                <a:spcPts val="1200"/>
              </a:spcBef>
              <a:buClr>
                <a:schemeClr val="accent3">
                  <a:lumMod val="75000"/>
                </a:schemeClr>
              </a:buClr>
              <a:buSzPts val="1200"/>
              <a:buFont typeface="Wingdings" panose="05000000000000000000" pitchFamily="2" charset="2"/>
              <a:buChar char="ü"/>
            </a:pPr>
            <a:r>
              <a:rPr lang="en-US" sz="1200" dirty="0">
                <a:latin typeface="+mj-lt"/>
                <a:ea typeface="Gill Sans"/>
                <a:cs typeface="Gill Sans"/>
                <a:sym typeface="Gill Sans"/>
              </a:rPr>
              <a:t>SN_TB_INSUR: Existence of a national or social health insurance system whose benefit package includes TB clinical services</a:t>
            </a:r>
          </a:p>
        </p:txBody>
      </p:sp>
      <p:sp>
        <p:nvSpPr>
          <p:cNvPr id="4" name="Google Shape;524;p34">
            <a:extLst>
              <a:ext uri="{FF2B5EF4-FFF2-40B4-BE49-F238E27FC236}">
                <a16:creationId xmlns:a16="http://schemas.microsoft.com/office/drawing/2014/main" id="{7F2F92F5-E750-4238-5ED7-15CB57184A68}"/>
              </a:ext>
            </a:extLst>
          </p:cNvPr>
          <p:cNvSpPr txBox="1"/>
          <p:nvPr/>
        </p:nvSpPr>
        <p:spPr>
          <a:xfrm>
            <a:off x="2753307" y="3305480"/>
            <a:ext cx="6173400" cy="646290"/>
          </a:xfrm>
          <a:prstGeom prst="rect">
            <a:avLst/>
          </a:prstGeom>
          <a:noFill/>
          <a:ln>
            <a:noFill/>
          </a:ln>
        </p:spPr>
        <p:txBody>
          <a:bodyPr spcFirstLastPara="1" wrap="square" lIns="91425" tIns="45700" rIns="91425" bIns="45700" anchor="t" anchorCtr="0">
            <a:spAutoFit/>
          </a:bodyPr>
          <a:lstStyle/>
          <a:p>
            <a:pPr marL="171450" indent="-171450">
              <a:lnSpc>
                <a:spcPct val="150000"/>
              </a:lnSpc>
              <a:buClr>
                <a:schemeClr val="accent3">
                  <a:lumMod val="75000"/>
                </a:schemeClr>
              </a:buClr>
              <a:buSzPts val="1200"/>
              <a:buFont typeface="Wingdings" panose="05000000000000000000" pitchFamily="2" charset="2"/>
              <a:buChar char="ü"/>
            </a:pPr>
            <a:r>
              <a:rPr lang="en" sz="1200" dirty="0">
                <a:latin typeface="+mj-lt"/>
                <a:ea typeface="Gill Sans"/>
                <a:cs typeface="Gill Sans"/>
                <a:sym typeface="Gill Sans"/>
              </a:rPr>
              <a:t>TPT_CON_ENROLL: TPT initiations among contacts</a:t>
            </a:r>
          </a:p>
          <a:p>
            <a:pPr marL="171450" indent="-171450">
              <a:lnSpc>
                <a:spcPct val="150000"/>
              </a:lnSpc>
              <a:buClr>
                <a:schemeClr val="accent3">
                  <a:lumMod val="75000"/>
                </a:schemeClr>
              </a:buClr>
              <a:buSzPts val="1200"/>
              <a:buFont typeface="Wingdings" panose="05000000000000000000" pitchFamily="2" charset="2"/>
              <a:buChar char="ü"/>
            </a:pPr>
            <a:r>
              <a:rPr lang="en" sz="1200" dirty="0">
                <a:latin typeface="+mj-lt"/>
                <a:ea typeface="Gill Sans"/>
                <a:cs typeface="Gill Sans"/>
                <a:sym typeface="Gill Sans"/>
              </a:rPr>
              <a:t>TPT_COMPL: TPT Completions</a:t>
            </a:r>
            <a:endParaRPr sz="1200" dirty="0">
              <a:latin typeface="+mj-lt"/>
              <a:ea typeface="Gill Sans"/>
              <a:cs typeface="Gill Sans"/>
              <a:sym typeface="Gill Sans"/>
            </a:endParaRPr>
          </a:p>
        </p:txBody>
      </p:sp>
      <p:sp>
        <p:nvSpPr>
          <p:cNvPr id="6" name="Google Shape;436;p32">
            <a:extLst>
              <a:ext uri="{FF2B5EF4-FFF2-40B4-BE49-F238E27FC236}">
                <a16:creationId xmlns:a16="http://schemas.microsoft.com/office/drawing/2014/main" id="{0053BBD5-1D4D-8031-992B-F1B35ACB8F72}"/>
              </a:ext>
            </a:extLst>
          </p:cNvPr>
          <p:cNvSpPr txBox="1"/>
          <p:nvPr/>
        </p:nvSpPr>
        <p:spPr>
          <a:xfrm>
            <a:off x="2162094" y="585332"/>
            <a:ext cx="673976" cy="230700"/>
          </a:xfrm>
          <a:prstGeom prst="rect">
            <a:avLst/>
          </a:prstGeom>
          <a:noFill/>
          <a:ln>
            <a:noFill/>
          </a:ln>
        </p:spPr>
        <p:txBody>
          <a:bodyPr spcFirstLastPara="1" wrap="square" lIns="91425" tIns="45700" rIns="91425" bIns="45700" anchor="t" anchorCtr="0">
            <a:spAutoFit/>
          </a:bodyPr>
          <a:lstStyle/>
          <a:p>
            <a:pPr algn="ctr">
              <a:buClr>
                <a:srgbClr val="002F3C"/>
              </a:buClr>
              <a:buSzPts val="900"/>
            </a:pPr>
            <a:r>
              <a:rPr lang="en" sz="900" dirty="0">
                <a:solidFill>
                  <a:schemeClr val="accent3">
                    <a:lumMod val="75000"/>
                  </a:schemeClr>
                </a:solidFill>
                <a:latin typeface="Libre Franklin Black"/>
                <a:ea typeface="Libre Franklin Black"/>
                <a:cs typeface="Libre Franklin Black"/>
                <a:sym typeface="Libre Franklin Black"/>
              </a:rPr>
              <a:t>REACH</a:t>
            </a:r>
            <a:endParaRPr sz="1400" dirty="0">
              <a:solidFill>
                <a:schemeClr val="accent3">
                  <a:lumMod val="75000"/>
                </a:schemeClr>
              </a:solidFill>
              <a:latin typeface="Arial"/>
              <a:ea typeface="Arial"/>
              <a:cs typeface="Arial"/>
              <a:sym typeface="Arial"/>
            </a:endParaRPr>
          </a:p>
        </p:txBody>
      </p:sp>
      <p:sp>
        <p:nvSpPr>
          <p:cNvPr id="7" name="Google Shape;438;p32">
            <a:extLst>
              <a:ext uri="{FF2B5EF4-FFF2-40B4-BE49-F238E27FC236}">
                <a16:creationId xmlns:a16="http://schemas.microsoft.com/office/drawing/2014/main" id="{2A245B6A-46F2-9061-CBC1-5A82C412DCC1}"/>
              </a:ext>
            </a:extLst>
          </p:cNvPr>
          <p:cNvSpPr txBox="1"/>
          <p:nvPr/>
        </p:nvSpPr>
        <p:spPr>
          <a:xfrm>
            <a:off x="2199966" y="2031138"/>
            <a:ext cx="525992" cy="230700"/>
          </a:xfrm>
          <a:prstGeom prst="rect">
            <a:avLst/>
          </a:prstGeom>
          <a:noFill/>
          <a:ln>
            <a:noFill/>
          </a:ln>
        </p:spPr>
        <p:txBody>
          <a:bodyPr spcFirstLastPara="1" wrap="square" lIns="91425" tIns="45700" rIns="91425" bIns="45700" anchor="t" anchorCtr="0">
            <a:spAutoFit/>
          </a:bodyPr>
          <a:lstStyle/>
          <a:p>
            <a:pPr algn="ctr">
              <a:buClr>
                <a:srgbClr val="008C84"/>
              </a:buClr>
              <a:buSzPts val="900"/>
            </a:pPr>
            <a:r>
              <a:rPr lang="en" sz="900" dirty="0">
                <a:solidFill>
                  <a:schemeClr val="accent3">
                    <a:lumMod val="75000"/>
                  </a:schemeClr>
                </a:solidFill>
                <a:latin typeface="Libre Franklin Black"/>
                <a:ea typeface="Libre Franklin Black"/>
                <a:cs typeface="Libre Franklin Black"/>
                <a:sym typeface="Libre Franklin Black"/>
              </a:rPr>
              <a:t>CURE</a:t>
            </a:r>
            <a:endParaRPr sz="1400" dirty="0">
              <a:solidFill>
                <a:schemeClr val="accent3">
                  <a:lumMod val="75000"/>
                </a:schemeClr>
              </a:solidFill>
              <a:latin typeface="Arial"/>
              <a:ea typeface="Arial"/>
              <a:cs typeface="Arial"/>
              <a:sym typeface="Arial"/>
            </a:endParaRPr>
          </a:p>
        </p:txBody>
      </p:sp>
      <p:sp>
        <p:nvSpPr>
          <p:cNvPr id="8" name="Google Shape;439;p32">
            <a:extLst>
              <a:ext uri="{FF2B5EF4-FFF2-40B4-BE49-F238E27FC236}">
                <a16:creationId xmlns:a16="http://schemas.microsoft.com/office/drawing/2014/main" id="{9A5E05EF-C700-7B55-DE25-D61495CE4106}"/>
              </a:ext>
            </a:extLst>
          </p:cNvPr>
          <p:cNvSpPr txBox="1"/>
          <p:nvPr/>
        </p:nvSpPr>
        <p:spPr>
          <a:xfrm flipH="1">
            <a:off x="2095740" y="3423802"/>
            <a:ext cx="779726" cy="230792"/>
          </a:xfrm>
          <a:prstGeom prst="rect">
            <a:avLst/>
          </a:prstGeom>
          <a:noFill/>
          <a:ln>
            <a:noFill/>
          </a:ln>
        </p:spPr>
        <p:txBody>
          <a:bodyPr spcFirstLastPara="1" wrap="square" lIns="91425" tIns="45700" rIns="91425" bIns="45700" anchor="t" anchorCtr="0">
            <a:spAutoFit/>
          </a:bodyPr>
          <a:lstStyle/>
          <a:p>
            <a:pPr algn="ctr">
              <a:buClr>
                <a:srgbClr val="0E256A"/>
              </a:buClr>
              <a:buSzPts val="900"/>
            </a:pPr>
            <a:r>
              <a:rPr lang="en" sz="900" dirty="0">
                <a:solidFill>
                  <a:schemeClr val="accent3">
                    <a:lumMod val="75000"/>
                  </a:schemeClr>
                </a:solidFill>
                <a:latin typeface="Libre Franklin Black"/>
                <a:ea typeface="Libre Franklin Black"/>
                <a:cs typeface="Libre Franklin Black"/>
                <a:sym typeface="Libre Franklin Black"/>
              </a:rPr>
              <a:t>PREVENT</a:t>
            </a:r>
            <a:endParaRPr sz="1400" dirty="0">
              <a:solidFill>
                <a:schemeClr val="accent3">
                  <a:lumMod val="75000"/>
                </a:schemeClr>
              </a:solidFill>
              <a:latin typeface="Arial"/>
              <a:ea typeface="Arial"/>
              <a:cs typeface="Arial"/>
              <a:sym typeface="Arial"/>
            </a:endParaRPr>
          </a:p>
        </p:txBody>
      </p:sp>
      <p:sp>
        <p:nvSpPr>
          <p:cNvPr id="9" name="Google Shape;440;p32">
            <a:extLst>
              <a:ext uri="{FF2B5EF4-FFF2-40B4-BE49-F238E27FC236}">
                <a16:creationId xmlns:a16="http://schemas.microsoft.com/office/drawing/2014/main" id="{56E7DDE6-7894-C655-DB45-F38AF84760D6}"/>
              </a:ext>
            </a:extLst>
          </p:cNvPr>
          <p:cNvSpPr txBox="1"/>
          <p:nvPr/>
        </p:nvSpPr>
        <p:spPr>
          <a:xfrm flipH="1">
            <a:off x="2106561" y="4543195"/>
            <a:ext cx="729508" cy="230700"/>
          </a:xfrm>
          <a:prstGeom prst="rect">
            <a:avLst/>
          </a:prstGeom>
          <a:noFill/>
          <a:ln>
            <a:noFill/>
          </a:ln>
        </p:spPr>
        <p:txBody>
          <a:bodyPr spcFirstLastPara="1" wrap="square" lIns="91425" tIns="45700" rIns="91425" bIns="45700" anchor="t" anchorCtr="0">
            <a:spAutoFit/>
          </a:bodyPr>
          <a:lstStyle/>
          <a:p>
            <a:pPr algn="ctr">
              <a:buClr>
                <a:srgbClr val="D44106"/>
              </a:buClr>
              <a:buSzPts val="900"/>
            </a:pPr>
            <a:r>
              <a:rPr lang="en" sz="900" dirty="0">
                <a:solidFill>
                  <a:schemeClr val="accent3">
                    <a:lumMod val="75000"/>
                  </a:schemeClr>
                </a:solidFill>
                <a:latin typeface="Libre Franklin Black"/>
                <a:ea typeface="Libre Franklin Black"/>
                <a:cs typeface="Libre Franklin Black"/>
                <a:sym typeface="Libre Franklin Black"/>
              </a:rPr>
              <a:t>SUSTAIN</a:t>
            </a:r>
            <a:endParaRPr sz="1400" dirty="0">
              <a:solidFill>
                <a:schemeClr val="accent3">
                  <a:lumMod val="75000"/>
                </a:schemeClr>
              </a:solidFill>
              <a:latin typeface="Arial"/>
              <a:ea typeface="Arial"/>
              <a:cs typeface="Arial"/>
              <a:sym typeface="Arial"/>
            </a:endParaRPr>
          </a:p>
        </p:txBody>
      </p:sp>
      <p:cxnSp>
        <p:nvCxnSpPr>
          <p:cNvPr id="12" name="Straight Connector 11">
            <a:extLst>
              <a:ext uri="{FF2B5EF4-FFF2-40B4-BE49-F238E27FC236}">
                <a16:creationId xmlns:a16="http://schemas.microsoft.com/office/drawing/2014/main" id="{FE994665-1039-BAD5-C86F-610135D4EF49}"/>
              </a:ext>
              <a:ext uri="{C183D7F6-B498-43B3-948B-1728B52AA6E4}">
                <adec:decorative xmlns:adec="http://schemas.microsoft.com/office/drawing/2017/decorative" val="1"/>
              </a:ext>
            </a:extLst>
          </p:cNvPr>
          <p:cNvCxnSpPr>
            <a:cxnSpLocks/>
          </p:cNvCxnSpPr>
          <p:nvPr/>
        </p:nvCxnSpPr>
        <p:spPr>
          <a:xfrm>
            <a:off x="2747654" y="1535692"/>
            <a:ext cx="6035040" cy="0"/>
          </a:xfrm>
          <a:prstGeom prst="line">
            <a:avLst/>
          </a:prstGeom>
          <a:ln w="12700">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8FE405A-0765-B364-BC50-2C1E88BC1FFC}"/>
              </a:ext>
              <a:ext uri="{C183D7F6-B498-43B3-948B-1728B52AA6E4}">
                <adec:decorative xmlns:adec="http://schemas.microsoft.com/office/drawing/2017/decorative" val="1"/>
              </a:ext>
            </a:extLst>
          </p:cNvPr>
          <p:cNvCxnSpPr>
            <a:cxnSpLocks/>
          </p:cNvCxnSpPr>
          <p:nvPr/>
        </p:nvCxnSpPr>
        <p:spPr>
          <a:xfrm>
            <a:off x="2747654" y="3152866"/>
            <a:ext cx="6035040" cy="0"/>
          </a:xfrm>
          <a:prstGeom prst="line">
            <a:avLst/>
          </a:prstGeom>
          <a:ln w="12700">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E88C8F8-7CDB-EE40-0170-E0DAA4B495AF}"/>
              </a:ext>
              <a:ext uri="{C183D7F6-B498-43B3-948B-1728B52AA6E4}">
                <adec:decorative xmlns:adec="http://schemas.microsoft.com/office/drawing/2017/decorative" val="1"/>
              </a:ext>
            </a:extLst>
          </p:cNvPr>
          <p:cNvCxnSpPr>
            <a:cxnSpLocks/>
          </p:cNvCxnSpPr>
          <p:nvPr/>
        </p:nvCxnSpPr>
        <p:spPr>
          <a:xfrm>
            <a:off x="2747654" y="4207966"/>
            <a:ext cx="6035040" cy="0"/>
          </a:xfrm>
          <a:prstGeom prst="line">
            <a:avLst/>
          </a:prstGeom>
          <a:ln w="12700">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4"/>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1A1A9D-F391-5D59-C97B-597D93F7AEB8}"/>
              </a:ext>
            </a:extLst>
          </p:cNvPr>
          <p:cNvSpPr>
            <a:spLocks noGrp="1"/>
          </p:cNvSpPr>
          <p:nvPr>
            <p:ph type="title" idx="4294967295"/>
          </p:nvPr>
        </p:nvSpPr>
        <p:spPr>
          <a:xfrm>
            <a:off x="8353425" y="4948238"/>
            <a:ext cx="638175" cy="18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600" b="0" i="0" u="none" strike="noStrike" kern="1200" cap="none" spc="0" normalizeH="0" baseline="0" noProof="0" dirty="0">
              <a:ln>
                <a:noFill/>
              </a:ln>
              <a:solidFill>
                <a:srgbClr val="6C6463"/>
              </a:solidFill>
              <a:effectLst/>
              <a:uLnTx/>
              <a:uFillTx/>
              <a:latin typeface="Gill Sans MT"/>
              <a:ea typeface="+mn-ea"/>
              <a:cs typeface="Gill Sans MT"/>
            </a:endParaRPr>
          </a:p>
        </p:txBody>
      </p:sp>
      <p:sp>
        <p:nvSpPr>
          <p:cNvPr id="4" name="Text Placeholder 3">
            <a:extLst>
              <a:ext uri="{FF2B5EF4-FFF2-40B4-BE49-F238E27FC236}">
                <a16:creationId xmlns:a16="http://schemas.microsoft.com/office/drawing/2014/main" id="{426D8E5F-7E92-2B02-61FA-170063525506}"/>
              </a:ext>
            </a:extLst>
          </p:cNvPr>
          <p:cNvSpPr>
            <a:spLocks noGrp="1"/>
          </p:cNvSpPr>
          <p:nvPr>
            <p:ph type="body" sz="quarter" idx="4294967295"/>
          </p:nvPr>
        </p:nvSpPr>
        <p:spPr>
          <a:xfrm>
            <a:off x="594783" y="1377950"/>
            <a:ext cx="7454900" cy="2963863"/>
          </a:xfrm>
        </p:spPr>
        <p:txBody>
          <a:bodyPr/>
          <a:lstStyle/>
          <a:p>
            <a:endParaRPr lang="en-US"/>
          </a:p>
        </p:txBody>
      </p:sp>
      <p:graphicFrame>
        <p:nvGraphicFramePr>
          <p:cNvPr id="3" name="Table 2">
            <a:extLst>
              <a:ext uri="{FF2B5EF4-FFF2-40B4-BE49-F238E27FC236}">
                <a16:creationId xmlns:a16="http://schemas.microsoft.com/office/drawing/2014/main" id="{5208DE53-2870-3E1A-2D3F-FE3BC8FF91D3}"/>
              </a:ext>
            </a:extLst>
          </p:cNvPr>
          <p:cNvGraphicFramePr>
            <a:graphicFrameLocks noGrp="1"/>
          </p:cNvGraphicFramePr>
          <p:nvPr>
            <p:extLst>
              <p:ext uri="{D42A27DB-BD31-4B8C-83A1-F6EECF244321}">
                <p14:modId xmlns:p14="http://schemas.microsoft.com/office/powerpoint/2010/main" val="3656115609"/>
              </p:ext>
            </p:extLst>
          </p:nvPr>
        </p:nvGraphicFramePr>
        <p:xfrm>
          <a:off x="78204" y="469901"/>
          <a:ext cx="8987592" cy="4436903"/>
        </p:xfrm>
        <a:graphic>
          <a:graphicData uri="http://schemas.openxmlformats.org/drawingml/2006/table">
            <a:tbl>
              <a:tblPr firstRow="1" bandRow="1">
                <a:tableStyleId>{5C22544A-7EE6-4342-B048-85BDC9FD1C3A}</a:tableStyleId>
              </a:tblPr>
              <a:tblGrid>
                <a:gridCol w="748783">
                  <a:extLst>
                    <a:ext uri="{9D8B030D-6E8A-4147-A177-3AD203B41FA5}">
                      <a16:colId xmlns:a16="http://schemas.microsoft.com/office/drawing/2014/main" val="2619902928"/>
                    </a:ext>
                  </a:extLst>
                </a:gridCol>
                <a:gridCol w="1240313">
                  <a:extLst>
                    <a:ext uri="{9D8B030D-6E8A-4147-A177-3AD203B41FA5}">
                      <a16:colId xmlns:a16="http://schemas.microsoft.com/office/drawing/2014/main" val="1186907187"/>
                    </a:ext>
                  </a:extLst>
                </a:gridCol>
                <a:gridCol w="2752102">
                  <a:extLst>
                    <a:ext uri="{9D8B030D-6E8A-4147-A177-3AD203B41FA5}">
                      <a16:colId xmlns:a16="http://schemas.microsoft.com/office/drawing/2014/main" val="23414078"/>
                    </a:ext>
                  </a:extLst>
                </a:gridCol>
                <a:gridCol w="1597325">
                  <a:extLst>
                    <a:ext uri="{9D8B030D-6E8A-4147-A177-3AD203B41FA5}">
                      <a16:colId xmlns:a16="http://schemas.microsoft.com/office/drawing/2014/main" val="3700225451"/>
                    </a:ext>
                  </a:extLst>
                </a:gridCol>
                <a:gridCol w="902884">
                  <a:extLst>
                    <a:ext uri="{9D8B030D-6E8A-4147-A177-3AD203B41FA5}">
                      <a16:colId xmlns:a16="http://schemas.microsoft.com/office/drawing/2014/main" val="3290239786"/>
                    </a:ext>
                  </a:extLst>
                </a:gridCol>
                <a:gridCol w="1007643">
                  <a:extLst>
                    <a:ext uri="{9D8B030D-6E8A-4147-A177-3AD203B41FA5}">
                      <a16:colId xmlns:a16="http://schemas.microsoft.com/office/drawing/2014/main" val="4202027118"/>
                    </a:ext>
                  </a:extLst>
                </a:gridCol>
                <a:gridCol w="738542">
                  <a:extLst>
                    <a:ext uri="{9D8B030D-6E8A-4147-A177-3AD203B41FA5}">
                      <a16:colId xmlns:a16="http://schemas.microsoft.com/office/drawing/2014/main" val="4194806955"/>
                    </a:ext>
                  </a:extLst>
                </a:gridCol>
              </a:tblGrid>
              <a:tr h="368773">
                <a:tc>
                  <a:txBody>
                    <a:bodyPr/>
                    <a:lstStyle/>
                    <a:p>
                      <a:pPr algn="ctr"/>
                      <a:r>
                        <a:rPr lang="en-US" sz="850" b="1" dirty="0">
                          <a:solidFill>
                            <a:schemeClr val="tx1"/>
                          </a:solidFill>
                          <a:latin typeface="+mj-lt"/>
                        </a:rPr>
                        <a:t>Indicator short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Indicator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50" b="1" dirty="0">
                          <a:solidFill>
                            <a:schemeClr val="tx1"/>
                          </a:solidFill>
                          <a:latin typeface="+mj-lt"/>
                        </a:rPr>
                        <a:t>Definition</a:t>
                      </a:r>
                    </a:p>
                    <a:p>
                      <a:pPr algn="ctr"/>
                      <a:endParaRPr lang="en-US" sz="850" b="1" dirty="0">
                        <a:solidFill>
                          <a:schemeClr val="tx1"/>
                        </a:solidFill>
                        <a:latin typeface="+mj-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Numerator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Denominator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Disaggregation</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WHO variables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27484274"/>
                  </a:ext>
                </a:extLst>
              </a:tr>
              <a:tr h="2307302">
                <a:tc>
                  <a:txBody>
                    <a:bodyPr/>
                    <a:lstStyle/>
                    <a:p>
                      <a:pPr algn="ctr" fontAlgn="t"/>
                      <a:br>
                        <a:rPr lang="en-US" sz="850" b="1" i="0" u="none" strike="noStrike" dirty="0">
                          <a:solidFill>
                            <a:schemeClr val="tx1"/>
                          </a:solidFill>
                          <a:effectLst/>
                          <a:latin typeface="+mj-lt"/>
                        </a:rPr>
                      </a:br>
                      <a:r>
                        <a:rPr lang="en-US" sz="850" b="1" i="0" u="none" strike="noStrike" dirty="0">
                          <a:solidFill>
                            <a:schemeClr val="tx1"/>
                          </a:solidFill>
                          <a:effectLst/>
                          <a:latin typeface="+mj-lt"/>
                        </a:rPr>
                        <a:t>NEWREL_</a:t>
                      </a:r>
                      <a:br>
                        <a:rPr lang="en-US" sz="850" b="1" i="0" u="none" strike="noStrike" dirty="0">
                          <a:solidFill>
                            <a:schemeClr val="tx1"/>
                          </a:solidFill>
                          <a:effectLst/>
                          <a:latin typeface="+mj-lt"/>
                        </a:rPr>
                      </a:br>
                      <a:r>
                        <a:rPr lang="en-US" sz="850" b="1" i="0" u="none" strike="noStrike" dirty="0">
                          <a:solidFill>
                            <a:schemeClr val="tx1"/>
                          </a:solidFill>
                          <a:effectLst/>
                          <a:latin typeface="+mj-lt"/>
                        </a:rPr>
                        <a:t>WRD</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br>
                        <a:rPr lang="en-US" sz="850" b="0" i="0" u="none" strike="noStrike" dirty="0">
                          <a:solidFill>
                            <a:srgbClr val="222222"/>
                          </a:solidFill>
                          <a:effectLst/>
                          <a:latin typeface="+mj-lt"/>
                        </a:rPr>
                      </a:br>
                      <a:r>
                        <a:rPr lang="en-US" sz="850" b="0" i="0" u="none" strike="noStrike" dirty="0">
                          <a:solidFill>
                            <a:srgbClr val="222222"/>
                          </a:solidFill>
                          <a:effectLst/>
                          <a:latin typeface="+mj-lt"/>
                        </a:rPr>
                        <a:t>Rapid diagnostic testing at time of initial diagnosis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Percent of people with new and relapse TB who were tested using a WHO-recommended rapid diagnostic test (WRD): </a:t>
                      </a:r>
                      <a:r>
                        <a:rPr lang="en-US" sz="850" b="0" i="0" u="none" strike="noStrike" dirty="0" err="1">
                          <a:solidFill>
                            <a:srgbClr val="222222"/>
                          </a:solidFill>
                          <a:effectLst/>
                          <a:latin typeface="+mj-lt"/>
                        </a:rPr>
                        <a:t>FluoroType</a:t>
                      </a:r>
                      <a:r>
                        <a:rPr lang="en-US" sz="850" b="0" i="0" u="none" strike="noStrike" dirty="0">
                          <a:solidFill>
                            <a:srgbClr val="222222"/>
                          </a:solidFill>
                          <a:effectLst/>
                          <a:latin typeface="+mj-lt"/>
                        </a:rPr>
                        <a:t>® MTBDR (Hain), </a:t>
                      </a:r>
                      <a:r>
                        <a:rPr lang="en-US" sz="850" b="0" i="0" u="none" strike="noStrike" dirty="0" err="1">
                          <a:solidFill>
                            <a:srgbClr val="222222"/>
                          </a:solidFill>
                          <a:effectLst/>
                          <a:latin typeface="+mj-lt"/>
                        </a:rPr>
                        <a:t>Loopamp</a:t>
                      </a:r>
                      <a:r>
                        <a:rPr lang="en-US" sz="850" b="0" i="0" u="none" strike="noStrike" dirty="0">
                          <a:solidFill>
                            <a:srgbClr val="222222"/>
                          </a:solidFill>
                          <a:effectLst/>
                          <a:latin typeface="+mj-lt"/>
                        </a:rPr>
                        <a:t>™ MTBC detection kit (TB-LAMP), </a:t>
                      </a:r>
                      <a:r>
                        <a:rPr lang="en-US" sz="850" b="0" i="0" u="none" strike="noStrike" dirty="0" err="1">
                          <a:solidFill>
                            <a:srgbClr val="222222"/>
                          </a:solidFill>
                          <a:effectLst/>
                          <a:latin typeface="+mj-lt"/>
                        </a:rPr>
                        <a:t>Xpert</a:t>
                      </a:r>
                      <a:r>
                        <a:rPr lang="en-US" sz="850" b="0" i="0" u="none" strike="noStrike" dirty="0">
                          <a:solidFill>
                            <a:srgbClr val="222222"/>
                          </a:solidFill>
                          <a:effectLst/>
                          <a:latin typeface="+mj-lt"/>
                        </a:rPr>
                        <a:t>® MTB/RIF, </a:t>
                      </a:r>
                      <a:r>
                        <a:rPr lang="en-US" sz="850" b="0" i="0" u="none" strike="noStrike" dirty="0" err="1">
                          <a:solidFill>
                            <a:srgbClr val="222222"/>
                          </a:solidFill>
                          <a:effectLst/>
                          <a:latin typeface="+mj-lt"/>
                        </a:rPr>
                        <a:t>Xpert</a:t>
                      </a:r>
                      <a:r>
                        <a:rPr lang="en-US" sz="850" b="0" i="0" u="none" strike="noStrike" dirty="0">
                          <a:solidFill>
                            <a:srgbClr val="222222"/>
                          </a:solidFill>
                          <a:effectLst/>
                          <a:latin typeface="+mj-lt"/>
                        </a:rPr>
                        <a:t>® MTB/RIF Ultra, </a:t>
                      </a:r>
                      <a:r>
                        <a:rPr lang="en-US" sz="850" b="0" i="0" u="none" strike="noStrike" dirty="0" err="1">
                          <a:solidFill>
                            <a:srgbClr val="222222"/>
                          </a:solidFill>
                          <a:effectLst/>
                          <a:latin typeface="+mj-lt"/>
                        </a:rPr>
                        <a:t>Truenat</a:t>
                      </a:r>
                      <a:r>
                        <a:rPr lang="en-US" sz="850" b="0" i="0" u="none" strike="noStrike" dirty="0">
                          <a:solidFill>
                            <a:srgbClr val="222222"/>
                          </a:solidFill>
                          <a:effectLst/>
                          <a:latin typeface="+mj-lt"/>
                        </a:rPr>
                        <a:t>® MTB or MTB Plus, </a:t>
                      </a:r>
                      <a:r>
                        <a:rPr lang="en-US" sz="850" b="0" i="0" u="none" strike="noStrike" dirty="0" err="1">
                          <a:solidFill>
                            <a:srgbClr val="222222"/>
                          </a:solidFill>
                          <a:effectLst/>
                          <a:latin typeface="+mj-lt"/>
                        </a:rPr>
                        <a:t>RealTime</a:t>
                      </a:r>
                      <a:r>
                        <a:rPr lang="en-US" sz="850" b="0" i="0" u="none" strike="noStrike" dirty="0">
                          <a:solidFill>
                            <a:srgbClr val="222222"/>
                          </a:solidFill>
                          <a:effectLst/>
                          <a:latin typeface="+mj-lt"/>
                        </a:rPr>
                        <a:t> MTB (Abbott), BD MAX™ MDR-TB, </a:t>
                      </a:r>
                      <a:r>
                        <a:rPr lang="en-US" sz="850" b="0" i="0" u="none" strike="noStrike" dirty="0" err="1">
                          <a:solidFill>
                            <a:srgbClr val="222222"/>
                          </a:solidFill>
                          <a:effectLst/>
                          <a:latin typeface="+mj-lt"/>
                        </a:rPr>
                        <a:t>cobas</a:t>
                      </a:r>
                      <a:r>
                        <a:rPr lang="en-US" sz="850" b="0" i="0" u="none" strike="noStrike" dirty="0">
                          <a:solidFill>
                            <a:srgbClr val="222222"/>
                          </a:solidFill>
                          <a:effectLst/>
                          <a:latin typeface="+mj-lt"/>
                        </a:rPr>
                        <a:t>® MTB (Roche), or LF-LAM at the time of initial TB diagnosis (regardless of test result).</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Calculation: (Numerator/Denominator) x 100</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new and relapse TB notified during the reporting period who were tested using a WRD: </a:t>
                      </a:r>
                      <a:r>
                        <a:rPr lang="en-US" sz="850" b="0" i="0" u="none" strike="noStrike" dirty="0" err="1">
                          <a:solidFill>
                            <a:srgbClr val="222222"/>
                          </a:solidFill>
                          <a:effectLst/>
                          <a:latin typeface="+mj-lt"/>
                        </a:rPr>
                        <a:t>FluoroType</a:t>
                      </a:r>
                      <a:r>
                        <a:rPr lang="en-US" sz="850" b="0" i="0" u="none" strike="noStrike" dirty="0">
                          <a:solidFill>
                            <a:srgbClr val="222222"/>
                          </a:solidFill>
                          <a:effectLst/>
                          <a:latin typeface="+mj-lt"/>
                        </a:rPr>
                        <a:t>® MTBDR (Hain), </a:t>
                      </a:r>
                      <a:r>
                        <a:rPr lang="en-US" sz="850" b="0" i="0" u="none" strike="noStrike" dirty="0" err="1">
                          <a:solidFill>
                            <a:srgbClr val="222222"/>
                          </a:solidFill>
                          <a:effectLst/>
                          <a:latin typeface="+mj-lt"/>
                        </a:rPr>
                        <a:t>Loopamp</a:t>
                      </a:r>
                      <a:r>
                        <a:rPr lang="en-US" sz="850" b="0" i="0" u="none" strike="noStrike" dirty="0">
                          <a:solidFill>
                            <a:srgbClr val="222222"/>
                          </a:solidFill>
                          <a:effectLst/>
                          <a:latin typeface="+mj-lt"/>
                        </a:rPr>
                        <a:t>™ MTBC detection kit (TB-LAMP), </a:t>
                      </a:r>
                      <a:r>
                        <a:rPr lang="en-US" sz="850" b="0" i="0" u="none" strike="noStrike" dirty="0" err="1">
                          <a:solidFill>
                            <a:srgbClr val="222222"/>
                          </a:solidFill>
                          <a:effectLst/>
                          <a:latin typeface="+mj-lt"/>
                        </a:rPr>
                        <a:t>Xpert</a:t>
                      </a:r>
                      <a:r>
                        <a:rPr lang="en-US" sz="850" b="0" i="0" u="none" strike="noStrike" dirty="0">
                          <a:solidFill>
                            <a:srgbClr val="222222"/>
                          </a:solidFill>
                          <a:effectLst/>
                          <a:latin typeface="+mj-lt"/>
                        </a:rPr>
                        <a:t>® MTB/RIF, </a:t>
                      </a:r>
                      <a:r>
                        <a:rPr lang="en-US" sz="850" b="0" i="0" u="none" strike="noStrike" dirty="0" err="1">
                          <a:solidFill>
                            <a:srgbClr val="222222"/>
                          </a:solidFill>
                          <a:effectLst/>
                          <a:latin typeface="+mj-lt"/>
                        </a:rPr>
                        <a:t>Xpert</a:t>
                      </a:r>
                      <a:r>
                        <a:rPr lang="en-US" sz="850" b="0" i="0" u="none" strike="noStrike" dirty="0">
                          <a:solidFill>
                            <a:srgbClr val="222222"/>
                          </a:solidFill>
                          <a:effectLst/>
                          <a:latin typeface="+mj-lt"/>
                        </a:rPr>
                        <a:t>® MTB/RIF Ultra, </a:t>
                      </a:r>
                      <a:r>
                        <a:rPr lang="en-US" sz="850" b="0" i="0" u="none" strike="noStrike" dirty="0" err="1">
                          <a:solidFill>
                            <a:srgbClr val="222222"/>
                          </a:solidFill>
                          <a:effectLst/>
                          <a:latin typeface="+mj-lt"/>
                        </a:rPr>
                        <a:t>Truenat</a:t>
                      </a:r>
                      <a:r>
                        <a:rPr lang="en-US" sz="850" b="0" i="0" u="none" strike="noStrike" dirty="0">
                          <a:solidFill>
                            <a:srgbClr val="222222"/>
                          </a:solidFill>
                          <a:effectLst/>
                          <a:latin typeface="+mj-lt"/>
                        </a:rPr>
                        <a:t>® MTB or MTB Plus, </a:t>
                      </a:r>
                      <a:r>
                        <a:rPr lang="en-US" sz="850" b="0" i="0" u="none" strike="noStrike" dirty="0" err="1">
                          <a:solidFill>
                            <a:srgbClr val="222222"/>
                          </a:solidFill>
                          <a:effectLst/>
                          <a:latin typeface="+mj-lt"/>
                        </a:rPr>
                        <a:t>RealTime</a:t>
                      </a:r>
                      <a:r>
                        <a:rPr lang="en-US" sz="850" b="0" i="0" u="none" strike="noStrike" dirty="0">
                          <a:solidFill>
                            <a:srgbClr val="222222"/>
                          </a:solidFill>
                          <a:effectLst/>
                          <a:latin typeface="+mj-lt"/>
                        </a:rPr>
                        <a:t> MTB (Abbott), BD MAX™ MDR-TB, </a:t>
                      </a:r>
                      <a:r>
                        <a:rPr lang="en-US" sz="850" b="0" i="0" u="none" strike="noStrike" dirty="0" err="1">
                          <a:solidFill>
                            <a:srgbClr val="222222"/>
                          </a:solidFill>
                          <a:effectLst/>
                          <a:latin typeface="+mj-lt"/>
                        </a:rPr>
                        <a:t>cobas</a:t>
                      </a:r>
                      <a:r>
                        <a:rPr lang="en-US" sz="850" b="0" i="0" u="none" strike="noStrike" dirty="0">
                          <a:solidFill>
                            <a:srgbClr val="222222"/>
                          </a:solidFill>
                          <a:effectLst/>
                          <a:latin typeface="+mj-lt"/>
                        </a:rPr>
                        <a:t>® MTB (Roche), or LF-LAM  at the time of initial TB diagnosis (regardless of test result).</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notified new and relapse TB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Age (0–4, 5–14, 15+), sex, type of diagnostic test</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850" b="0" dirty="0">
                        <a:solidFill>
                          <a:schemeClr val="tx1"/>
                        </a:solidFill>
                        <a:latin typeface="+mj-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7485884"/>
                  </a:ext>
                </a:extLst>
              </a:tr>
              <a:tr h="1649541">
                <a:tc>
                  <a:txBody>
                    <a:bodyPr/>
                    <a:lstStyle/>
                    <a:p>
                      <a:pPr algn="ctr" fontAlgn="t"/>
                      <a:br>
                        <a:rPr lang="en-US" sz="850" b="1" i="0" u="none" strike="noStrike" dirty="0">
                          <a:solidFill>
                            <a:schemeClr val="tx1"/>
                          </a:solidFill>
                          <a:effectLst/>
                          <a:latin typeface="+mj-lt"/>
                        </a:rPr>
                      </a:br>
                      <a:r>
                        <a:rPr lang="en-US" sz="850" b="1" i="0" u="none" strike="noStrike" dirty="0">
                          <a:solidFill>
                            <a:schemeClr val="tx1"/>
                          </a:solidFill>
                          <a:effectLst/>
                          <a:latin typeface="+mj-lt"/>
                        </a:rPr>
                        <a:t>NEWREL_</a:t>
                      </a:r>
                      <a:br>
                        <a:rPr lang="en-US" sz="850" b="1" i="0" u="none" strike="noStrike" dirty="0">
                          <a:solidFill>
                            <a:schemeClr val="tx1"/>
                          </a:solidFill>
                          <a:effectLst/>
                          <a:latin typeface="+mj-lt"/>
                        </a:rPr>
                      </a:br>
                      <a:r>
                        <a:rPr lang="en-US" sz="850" b="1" i="0" u="none" strike="noStrike" dirty="0">
                          <a:solidFill>
                            <a:schemeClr val="tx1"/>
                          </a:solidFill>
                          <a:effectLst/>
                          <a:latin typeface="+mj-lt"/>
                        </a:rPr>
                        <a:t>DST</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br>
                        <a:rPr lang="en-US" sz="850" b="0" i="0" u="none" strike="noStrike" dirty="0">
                          <a:solidFill>
                            <a:srgbClr val="222222"/>
                          </a:solidFill>
                          <a:effectLst/>
                          <a:latin typeface="+mj-lt"/>
                        </a:rPr>
                      </a:br>
                      <a:r>
                        <a:rPr lang="en-US" sz="850" b="0" i="0" u="none" strike="noStrike" dirty="0">
                          <a:solidFill>
                            <a:srgbClr val="222222"/>
                          </a:solidFill>
                          <a:effectLst/>
                          <a:latin typeface="+mj-lt"/>
                        </a:rPr>
                        <a:t>Percent of people with new and relapse TB with drug susceptibility testing (DST)</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Percent of people with new and relapse pulmonary TB who have drug susceptibility testing (DST) results for 1) rifampicin, 2) isoniazid, 3) fluoroquinolones, 4) bedaquiline, and 5) linezolid</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Calculation: (Numerator disaggregate: DST type (1,2,3,4 or 5*)/Denominator) x 100</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*Note 5 separate proportions should be calculated, one for each drug type. </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new and relapse pulmonary TB who have drug susceptibility test (DST) results for 1) rifampicin, 2) isoniazid, 3) fluoroquinolones, 4) bedaquiline, and 5) linezolid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bacteriologically confirmed new and relapse pulmonary TB</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DST type: rifampicin </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fluoroquinolones </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isoniazid-</a:t>
                      </a:r>
                      <a:r>
                        <a:rPr lang="en-US" sz="850" b="0" i="0" u="none" strike="noStrike" dirty="0" err="1">
                          <a:solidFill>
                            <a:srgbClr val="222222"/>
                          </a:solidFill>
                          <a:effectLst/>
                          <a:latin typeface="+mj-lt"/>
                        </a:rPr>
                        <a:t>bedaquiline</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linezolid </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Age (0–4, 5–14, 15+), sex, HIV status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850" b="0" dirty="0">
                        <a:solidFill>
                          <a:schemeClr val="tx1"/>
                        </a:solidFill>
                        <a:latin typeface="+mj-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1515177"/>
                  </a:ext>
                </a:extLst>
              </a:tr>
            </a:tbl>
          </a:graphicData>
        </a:graphic>
      </p:graphicFrame>
      <p:grpSp>
        <p:nvGrpSpPr>
          <p:cNvPr id="9" name="Group 8">
            <a:extLst>
              <a:ext uri="{FF2B5EF4-FFF2-40B4-BE49-F238E27FC236}">
                <a16:creationId xmlns:a16="http://schemas.microsoft.com/office/drawing/2014/main" id="{8101F713-120E-00AC-42D0-6D7C2ABE4C24}"/>
              </a:ext>
              <a:ext uri="{C183D7F6-B498-43B3-948B-1728B52AA6E4}">
                <adec:decorative xmlns:adec="http://schemas.microsoft.com/office/drawing/2017/decorative" val="1"/>
              </a:ext>
            </a:extLst>
          </p:cNvPr>
          <p:cNvGrpSpPr/>
          <p:nvPr/>
        </p:nvGrpSpPr>
        <p:grpSpPr>
          <a:xfrm>
            <a:off x="164360" y="68011"/>
            <a:ext cx="1287414" cy="380647"/>
            <a:chOff x="164360" y="68011"/>
            <a:chExt cx="1287414" cy="380647"/>
          </a:xfrm>
        </p:grpSpPr>
        <p:pic>
          <p:nvPicPr>
            <p:cNvPr id="10" name="Google Shape;533;p34">
              <a:extLst>
                <a:ext uri="{FF2B5EF4-FFF2-40B4-BE49-F238E27FC236}">
                  <a16:creationId xmlns:a16="http://schemas.microsoft.com/office/drawing/2014/main" id="{6B1625DD-9668-923C-81D6-9FC258D34C60}"/>
                </a:ext>
              </a:extLst>
            </p:cNvPr>
            <p:cNvPicPr preferRelativeResize="0"/>
            <p:nvPr/>
          </p:nvPicPr>
          <p:blipFill rotWithShape="1">
            <a:blip r:embed="rId4">
              <a:alphaModFix/>
            </a:blip>
            <a:srcRect l="8376" t="11384" r="5535" b="9225"/>
            <a:stretch/>
          </p:blipFill>
          <p:spPr>
            <a:xfrm>
              <a:off x="164360" y="68011"/>
              <a:ext cx="380647" cy="380647"/>
            </a:xfrm>
            <a:prstGeom prst="ellipse">
              <a:avLst/>
            </a:prstGeom>
            <a:noFill/>
            <a:ln w="12700" cap="flat" cmpd="sng">
              <a:solidFill>
                <a:schemeClr val="accent3">
                  <a:lumMod val="75000"/>
                </a:schemeClr>
              </a:solidFill>
              <a:prstDash val="solid"/>
              <a:round/>
              <a:headEnd type="none" w="sm" len="sm"/>
              <a:tailEnd type="none" w="sm" len="sm"/>
            </a:ln>
          </p:spPr>
        </p:pic>
        <p:sp>
          <p:nvSpPr>
            <p:cNvPr id="12" name="TextBox 11">
              <a:extLst>
                <a:ext uri="{FF2B5EF4-FFF2-40B4-BE49-F238E27FC236}">
                  <a16:creationId xmlns:a16="http://schemas.microsoft.com/office/drawing/2014/main" id="{366990A0-A5CD-8B1F-0C10-113300C06967}"/>
                </a:ext>
              </a:extLst>
            </p:cNvPr>
            <p:cNvSpPr txBox="1"/>
            <p:nvPr/>
          </p:nvSpPr>
          <p:spPr>
            <a:xfrm>
              <a:off x="545008" y="127529"/>
              <a:ext cx="906766" cy="261610"/>
            </a:xfrm>
            <a:prstGeom prst="rect">
              <a:avLst/>
            </a:prstGeom>
            <a:noFill/>
          </p:spPr>
          <p:txBody>
            <a:bodyPr wrap="square" rtlCol="0">
              <a:spAutoFit/>
            </a:bodyPr>
            <a:lstStyle/>
            <a:p>
              <a:r>
                <a:rPr lang="en-US" sz="1100" b="1" dirty="0">
                  <a:solidFill>
                    <a:schemeClr val="bg1"/>
                  </a:solidFill>
                </a:rPr>
                <a:t>REACH</a:t>
              </a:r>
            </a:p>
          </p:txBody>
        </p:sp>
      </p:grpSp>
    </p:spTree>
    <p:custDataLst>
      <p:tags r:id="rId1"/>
    </p:custDataLst>
    <p:extLst>
      <p:ext uri="{BB962C8B-B14F-4D97-AF65-F5344CB8AC3E}">
        <p14:creationId xmlns:p14="http://schemas.microsoft.com/office/powerpoint/2010/main" val="406434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1A1A9D-F391-5D59-C97B-597D93F7AEB8}"/>
              </a:ext>
            </a:extLst>
          </p:cNvPr>
          <p:cNvSpPr>
            <a:spLocks noGrp="1"/>
          </p:cNvSpPr>
          <p:nvPr>
            <p:ph type="title" idx="4294967295"/>
          </p:nvPr>
        </p:nvSpPr>
        <p:spPr>
          <a:xfrm>
            <a:off x="8353425" y="4948238"/>
            <a:ext cx="638175" cy="18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cs typeface="Gill Sans MT"/>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600" b="0" i="0" u="none" strike="noStrike" kern="1200" cap="none" spc="0" normalizeH="0" baseline="0" noProof="0" dirty="0">
              <a:ln>
                <a:noFill/>
              </a:ln>
              <a:solidFill>
                <a:srgbClr val="6C6463"/>
              </a:solidFill>
              <a:effectLst/>
              <a:uLnTx/>
              <a:uFillTx/>
              <a:latin typeface="Gill Sans MT"/>
              <a:ea typeface="+mn-ea"/>
              <a:cs typeface="Gill Sans MT"/>
            </a:endParaRPr>
          </a:p>
        </p:txBody>
      </p:sp>
      <p:sp>
        <p:nvSpPr>
          <p:cNvPr id="8" name="Text Placeholder 7">
            <a:extLst>
              <a:ext uri="{FF2B5EF4-FFF2-40B4-BE49-F238E27FC236}">
                <a16:creationId xmlns:a16="http://schemas.microsoft.com/office/drawing/2014/main" id="{53DE7AC4-FF98-D190-F229-8AF00AC2767C}"/>
              </a:ext>
            </a:extLst>
          </p:cNvPr>
          <p:cNvSpPr>
            <a:spLocks noGrp="1"/>
          </p:cNvSpPr>
          <p:nvPr>
            <p:ph type="body" sz="quarter" idx="4294967295"/>
          </p:nvPr>
        </p:nvSpPr>
        <p:spPr>
          <a:xfrm>
            <a:off x="594783" y="1377950"/>
            <a:ext cx="7454900" cy="2963863"/>
          </a:xfrm>
        </p:spPr>
        <p:txBody>
          <a:bodyPr/>
          <a:lstStyle/>
          <a:p>
            <a:endParaRPr lang="en-US"/>
          </a:p>
        </p:txBody>
      </p:sp>
      <p:graphicFrame>
        <p:nvGraphicFramePr>
          <p:cNvPr id="3" name="Table 2">
            <a:extLst>
              <a:ext uri="{FF2B5EF4-FFF2-40B4-BE49-F238E27FC236}">
                <a16:creationId xmlns:a16="http://schemas.microsoft.com/office/drawing/2014/main" id="{5208DE53-2870-3E1A-2D3F-FE3BC8FF91D3}"/>
              </a:ext>
            </a:extLst>
          </p:cNvPr>
          <p:cNvGraphicFramePr>
            <a:graphicFrameLocks noGrp="1"/>
          </p:cNvGraphicFramePr>
          <p:nvPr>
            <p:extLst>
              <p:ext uri="{D42A27DB-BD31-4B8C-83A1-F6EECF244321}">
                <p14:modId xmlns:p14="http://schemas.microsoft.com/office/powerpoint/2010/main" val="1670949596"/>
              </p:ext>
            </p:extLst>
          </p:nvPr>
        </p:nvGraphicFramePr>
        <p:xfrm>
          <a:off x="78204" y="535444"/>
          <a:ext cx="8987592" cy="4412233"/>
        </p:xfrm>
        <a:graphic>
          <a:graphicData uri="http://schemas.openxmlformats.org/drawingml/2006/table">
            <a:tbl>
              <a:tblPr firstRow="1" bandRow="1">
                <a:tableStyleId>{5C22544A-7EE6-4342-B048-85BDC9FD1C3A}</a:tableStyleId>
              </a:tblPr>
              <a:tblGrid>
                <a:gridCol w="748783">
                  <a:extLst>
                    <a:ext uri="{9D8B030D-6E8A-4147-A177-3AD203B41FA5}">
                      <a16:colId xmlns:a16="http://schemas.microsoft.com/office/drawing/2014/main" val="2619902928"/>
                    </a:ext>
                  </a:extLst>
                </a:gridCol>
                <a:gridCol w="1088486">
                  <a:extLst>
                    <a:ext uri="{9D8B030D-6E8A-4147-A177-3AD203B41FA5}">
                      <a16:colId xmlns:a16="http://schemas.microsoft.com/office/drawing/2014/main" val="1186907187"/>
                    </a:ext>
                  </a:extLst>
                </a:gridCol>
                <a:gridCol w="2600190">
                  <a:extLst>
                    <a:ext uri="{9D8B030D-6E8A-4147-A177-3AD203B41FA5}">
                      <a16:colId xmlns:a16="http://schemas.microsoft.com/office/drawing/2014/main" val="23414078"/>
                    </a:ext>
                  </a:extLst>
                </a:gridCol>
                <a:gridCol w="1645440">
                  <a:extLst>
                    <a:ext uri="{9D8B030D-6E8A-4147-A177-3AD203B41FA5}">
                      <a16:colId xmlns:a16="http://schemas.microsoft.com/office/drawing/2014/main" val="3700225451"/>
                    </a:ext>
                  </a:extLst>
                </a:gridCol>
                <a:gridCol w="876743">
                  <a:extLst>
                    <a:ext uri="{9D8B030D-6E8A-4147-A177-3AD203B41FA5}">
                      <a16:colId xmlns:a16="http://schemas.microsoft.com/office/drawing/2014/main" val="3290239786"/>
                    </a:ext>
                  </a:extLst>
                </a:gridCol>
                <a:gridCol w="988072">
                  <a:extLst>
                    <a:ext uri="{9D8B030D-6E8A-4147-A177-3AD203B41FA5}">
                      <a16:colId xmlns:a16="http://schemas.microsoft.com/office/drawing/2014/main" val="4202027118"/>
                    </a:ext>
                  </a:extLst>
                </a:gridCol>
                <a:gridCol w="1039878">
                  <a:extLst>
                    <a:ext uri="{9D8B030D-6E8A-4147-A177-3AD203B41FA5}">
                      <a16:colId xmlns:a16="http://schemas.microsoft.com/office/drawing/2014/main" val="4194806955"/>
                    </a:ext>
                  </a:extLst>
                </a:gridCol>
              </a:tblGrid>
              <a:tr h="514684">
                <a:tc>
                  <a:txBody>
                    <a:bodyPr/>
                    <a:lstStyle/>
                    <a:p>
                      <a:pPr algn="ctr"/>
                      <a:r>
                        <a:rPr lang="en-US" sz="850" b="1" dirty="0">
                          <a:solidFill>
                            <a:schemeClr val="tx1"/>
                          </a:solidFill>
                          <a:latin typeface="+mj-lt"/>
                        </a:rPr>
                        <a:t>Indicator short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Indicator Name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50" b="1" dirty="0">
                          <a:solidFill>
                            <a:schemeClr val="tx1"/>
                          </a:solidFill>
                          <a:latin typeface="+mj-lt"/>
                        </a:rPr>
                        <a:t>Definition</a:t>
                      </a:r>
                    </a:p>
                    <a:p>
                      <a:pPr algn="ctr"/>
                      <a:endParaRPr lang="en-US" sz="850" b="1" dirty="0">
                        <a:solidFill>
                          <a:schemeClr val="tx1"/>
                        </a:solidFill>
                        <a:latin typeface="+mj-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Numerator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Denominator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Disaggregation</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850" b="1" dirty="0">
                          <a:solidFill>
                            <a:schemeClr val="tx1"/>
                          </a:solidFill>
                          <a:latin typeface="+mj-lt"/>
                        </a:rPr>
                        <a:t>WHO variables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27484274"/>
                  </a:ext>
                </a:extLst>
              </a:tr>
              <a:tr h="1531431">
                <a:tc>
                  <a:txBody>
                    <a:bodyPr/>
                    <a:lstStyle/>
                    <a:p>
                      <a:pPr algn="ctr" fontAlgn="t"/>
                      <a:endParaRPr lang="en-US" sz="850" b="1" i="0" u="none" strike="noStrike" dirty="0">
                        <a:solidFill>
                          <a:schemeClr val="tx1"/>
                        </a:solidFill>
                        <a:effectLst/>
                        <a:latin typeface="+mj-lt"/>
                      </a:endParaRPr>
                    </a:p>
                    <a:p>
                      <a:pPr algn="ctr" fontAlgn="t"/>
                      <a:r>
                        <a:rPr lang="en-US" sz="850" b="1" i="0" u="none" strike="noStrike" dirty="0">
                          <a:solidFill>
                            <a:schemeClr val="tx1"/>
                          </a:solidFill>
                          <a:effectLst/>
                          <a:latin typeface="+mj-lt"/>
                        </a:rPr>
                        <a:t>RET_DST</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br>
                        <a:rPr lang="en-US" sz="850" b="0" i="0" u="none" strike="noStrike" dirty="0">
                          <a:solidFill>
                            <a:srgbClr val="222222"/>
                          </a:solidFill>
                          <a:effectLst/>
                          <a:latin typeface="+mj-lt"/>
                        </a:rPr>
                      </a:br>
                      <a:r>
                        <a:rPr lang="en-US" sz="850" b="0" i="0" u="none" strike="noStrike" dirty="0">
                          <a:solidFill>
                            <a:srgbClr val="222222"/>
                          </a:solidFill>
                          <a:effectLst/>
                          <a:latin typeface="+mj-lt"/>
                        </a:rPr>
                        <a:t>Percent of people with previously treated TB with drug susceptibility testing (DST)</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Percent of people with previously treated (including relapse) pulmonary TB who have DST results for 1) rifampicin, 2) isoniazid, 3) fluoroquinolones, 4) bedaquiline, and 5) linezolid</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Calculation: (Numerator disaggregate: DST type (1,2,3,4 or 5*)/Denominator) x 100</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*Note 5 separate proportions should be calculated, one for each drug type. </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previously treated (including relapse) pulmonary TB who have drug susceptibility test (DST) results for 1) rifampicin, 2) isoniazid, 3) fluoroquinolones, 4) bedaquiline, and 5) linezolid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bacteriologically confirmed previously treated (including relapse) pulmonary TB</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DST type: </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rifampicin</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fluoroquinolones</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isoniazid-</a:t>
                      </a:r>
                      <a:r>
                        <a:rPr lang="en-US" sz="850" b="0" i="0" u="none" strike="noStrike" dirty="0" err="1">
                          <a:solidFill>
                            <a:srgbClr val="222222"/>
                          </a:solidFill>
                          <a:effectLst/>
                          <a:latin typeface="+mj-lt"/>
                        </a:rPr>
                        <a:t>bedaquiline</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linezolid</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Age (0–4, 5–14, 15+), sex, HIV status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en-US" sz="850" b="0" i="0" u="none" strike="noStrike" dirty="0">
                          <a:solidFill>
                            <a:srgbClr val="222222"/>
                          </a:solidFill>
                          <a:effectLst/>
                          <a:latin typeface="+mj-lt"/>
                        </a:rPr>
                        <a:t>Components of this indicator found in WHO:</a:t>
                      </a:r>
                      <a:br>
                        <a:rPr lang="en-US" sz="850" b="0" i="0" u="none" strike="noStrike" dirty="0">
                          <a:solidFill>
                            <a:srgbClr val="222222"/>
                          </a:solidFill>
                          <a:effectLst/>
                          <a:latin typeface="+mj-lt"/>
                        </a:rPr>
                      </a:br>
                      <a:r>
                        <a:rPr lang="en-US" sz="850" b="0" i="0" u="none" strike="noStrike" dirty="0">
                          <a:solidFill>
                            <a:srgbClr val="222222"/>
                          </a:solidFill>
                          <a:effectLst/>
                          <a:latin typeface="+mj-lt"/>
                        </a:rPr>
                        <a:t>Numerator: Rifampicin: </a:t>
                      </a:r>
                      <a:r>
                        <a:rPr lang="en-US" sz="850" b="0" i="0" u="none" strike="noStrike" dirty="0" err="1">
                          <a:solidFill>
                            <a:srgbClr val="222222"/>
                          </a:solidFill>
                          <a:effectLst/>
                          <a:latin typeface="+mj-lt"/>
                        </a:rPr>
                        <a:t>r_rlt_ret</a:t>
                      </a:r>
                      <a:r>
                        <a:rPr lang="en-US" sz="850" b="0" i="0" u="none" strike="noStrike" dirty="0">
                          <a:solidFill>
                            <a:srgbClr val="222222"/>
                          </a:solidFill>
                          <a:effectLst/>
                          <a:latin typeface="+mj-lt"/>
                        </a:rPr>
                        <a:t> Isoniazid: </a:t>
                      </a:r>
                      <a:r>
                        <a:rPr lang="en-US" sz="850" b="0" i="0" u="none" strike="noStrike" dirty="0" err="1">
                          <a:solidFill>
                            <a:srgbClr val="222222"/>
                          </a:solidFill>
                          <a:effectLst/>
                          <a:latin typeface="+mj-lt"/>
                        </a:rPr>
                        <a:t>dst_rlt_ret</a:t>
                      </a:r>
                      <a:r>
                        <a:rPr lang="en-US" sz="850" b="0" i="0" u="none" strike="noStrike" dirty="0">
                          <a:solidFill>
                            <a:srgbClr val="222222"/>
                          </a:solidFill>
                          <a:effectLst/>
                          <a:latin typeface="+mj-lt"/>
                        </a:rPr>
                        <a:t> Denominator: </a:t>
                      </a:r>
                      <a:r>
                        <a:rPr lang="en-US" sz="850" b="0" i="0" u="none" strike="noStrike" dirty="0" err="1">
                          <a:solidFill>
                            <a:srgbClr val="222222"/>
                          </a:solidFill>
                          <a:effectLst/>
                          <a:latin typeface="+mj-lt"/>
                        </a:rPr>
                        <a:t>pulm_labconf_ret</a:t>
                      </a:r>
                      <a:endParaRPr lang="en-US" sz="850" b="0" i="0" u="none" strike="noStrike" dirty="0">
                        <a:solidFill>
                          <a:srgbClr val="222222"/>
                        </a:solidFill>
                        <a:effectLst/>
                        <a:latin typeface="+mj-lt"/>
                      </a:endParaRP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8992282"/>
                  </a:ext>
                </a:extLst>
              </a:tr>
              <a:tr h="2366118">
                <a:tc>
                  <a:txBody>
                    <a:bodyPr/>
                    <a:lstStyle/>
                    <a:p>
                      <a:pPr algn="ctr" fontAlgn="t"/>
                      <a:endParaRPr lang="en-US" sz="850" b="1" i="0" u="none" strike="noStrike" dirty="0">
                        <a:solidFill>
                          <a:schemeClr val="tx1"/>
                        </a:solidFill>
                        <a:effectLst/>
                        <a:latin typeface="+mj-lt"/>
                      </a:endParaRPr>
                    </a:p>
                    <a:p>
                      <a:pPr algn="ctr" fontAlgn="t"/>
                      <a:r>
                        <a:rPr lang="en-US" sz="850" b="1" i="0" u="none" strike="noStrike" dirty="0">
                          <a:solidFill>
                            <a:schemeClr val="tx1"/>
                          </a:solidFill>
                          <a:effectLst/>
                          <a:latin typeface="+mj-lt"/>
                        </a:rPr>
                        <a:t>XDR_NOTIF</a:t>
                      </a:r>
                    </a:p>
                  </a:txBody>
                  <a:tcPr marL="4763"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br>
                        <a:rPr lang="en-US" sz="850" b="0" i="0" u="none" strike="noStrike" dirty="0">
                          <a:solidFill>
                            <a:srgbClr val="222222"/>
                          </a:solidFill>
                          <a:effectLst/>
                          <a:latin typeface="+mj-lt"/>
                        </a:rPr>
                      </a:br>
                      <a:r>
                        <a:rPr lang="en-US" sz="850" b="0" i="0" u="none" strike="noStrike" dirty="0">
                          <a:solidFill>
                            <a:srgbClr val="222222"/>
                          </a:solidFill>
                          <a:effectLst/>
                          <a:latin typeface="+mj-lt"/>
                        </a:rPr>
                        <a:t>Pre-XDR/XDR Notifications</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pre-extensively drug-resistant (pre-XDR) and extensively drug-resistant (XDR) TB notified during the reporting period. </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Pre-XDR/XDR-TB: XDR-TB is caused by a strain of M. tuberculosis complex that is resistant to rifampicin (and may also be resistant to isoniazid), and that is also resistant to at least one fluoroquinolone (levofloxacin or moxifloxacin) and to at least one other “Group A” drug (bedaquiline or linezolid); pre-XDR-TB meets these qualifications but is resistant to a fluoroquinolone or a “Group A” drug, but not both.</a:t>
                      </a:r>
                      <a:br>
                        <a:rPr lang="en-US" sz="850" b="0" i="0" u="none" strike="noStrike" dirty="0">
                          <a:solidFill>
                            <a:srgbClr val="222222"/>
                          </a:solidFill>
                          <a:effectLst/>
                          <a:latin typeface="+mj-lt"/>
                        </a:rPr>
                      </a:br>
                      <a:br>
                        <a:rPr lang="en-US" sz="850" b="0" i="0" u="none" strike="noStrike" dirty="0">
                          <a:solidFill>
                            <a:srgbClr val="222222"/>
                          </a:solidFill>
                          <a:effectLst/>
                          <a:latin typeface="+mj-lt"/>
                        </a:rPr>
                      </a:br>
                      <a:r>
                        <a:rPr lang="en-US" sz="850" b="0" i="0" u="none" strike="noStrike" dirty="0">
                          <a:solidFill>
                            <a:srgbClr val="222222"/>
                          </a:solidFill>
                          <a:effectLst/>
                          <a:latin typeface="+mj-lt"/>
                        </a:rPr>
                        <a:t>Note: This indicator is reported separately from rifampicin-resistant (RR) and multidrug-resistant (MDR) notifications. Values for these indicators should not be added together. </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Number of people with laboratory-confirmed or clinically diagnosed drug-resistant (DR)-TB (RR/MDR-TB and pre-XDR/XDR-TB) who initiated treatment for DR-TB during the reporting period.</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N/A</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t"/>
                      <a:r>
                        <a:rPr lang="en-US" sz="850" b="0" i="0" u="none" strike="noStrike" dirty="0">
                          <a:solidFill>
                            <a:srgbClr val="222222"/>
                          </a:solidFill>
                          <a:effectLst/>
                          <a:latin typeface="+mj-lt"/>
                        </a:rPr>
                        <a:t>Age (&lt;15, 15+), sex</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en-US" sz="850" b="0" i="0" u="none" strike="noStrike" dirty="0" err="1">
                          <a:solidFill>
                            <a:srgbClr val="222222"/>
                          </a:solidFill>
                          <a:effectLst/>
                          <a:latin typeface="+mj-lt"/>
                        </a:rPr>
                        <a:t>conf_rr_fqr</a:t>
                      </a:r>
                      <a:r>
                        <a:rPr lang="en-US" sz="850" b="0" i="0" u="none" strike="noStrike" dirty="0">
                          <a:solidFill>
                            <a:srgbClr val="222222"/>
                          </a:solidFill>
                          <a:effectLst/>
                          <a:latin typeface="+mj-lt"/>
                        </a:rPr>
                        <a:t> (lab confirmed pre XDR and XDR)</a:t>
                      </a:r>
                    </a:p>
                  </a:txBody>
                  <a:tcPr marL="114300" marR="4763" marT="4763"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0372934"/>
                  </a:ext>
                </a:extLst>
              </a:tr>
            </a:tbl>
          </a:graphicData>
        </a:graphic>
      </p:graphicFrame>
      <p:grpSp>
        <p:nvGrpSpPr>
          <p:cNvPr id="9" name="Group 8">
            <a:extLst>
              <a:ext uri="{FF2B5EF4-FFF2-40B4-BE49-F238E27FC236}">
                <a16:creationId xmlns:a16="http://schemas.microsoft.com/office/drawing/2014/main" id="{06927CAF-5AC9-738F-A8A1-03FF8713B8C1}"/>
              </a:ext>
              <a:ext uri="{C183D7F6-B498-43B3-948B-1728B52AA6E4}">
                <adec:decorative xmlns:adec="http://schemas.microsoft.com/office/drawing/2017/decorative" val="1"/>
              </a:ext>
            </a:extLst>
          </p:cNvPr>
          <p:cNvGrpSpPr/>
          <p:nvPr/>
        </p:nvGrpSpPr>
        <p:grpSpPr>
          <a:xfrm>
            <a:off x="164360" y="68011"/>
            <a:ext cx="1287414" cy="380647"/>
            <a:chOff x="164360" y="68011"/>
            <a:chExt cx="1287414" cy="380647"/>
          </a:xfrm>
        </p:grpSpPr>
        <p:pic>
          <p:nvPicPr>
            <p:cNvPr id="11" name="Google Shape;533;p34">
              <a:extLst>
                <a:ext uri="{FF2B5EF4-FFF2-40B4-BE49-F238E27FC236}">
                  <a16:creationId xmlns:a16="http://schemas.microsoft.com/office/drawing/2014/main" id="{DFE5C029-E15F-DD68-5E90-C22911C0898B}"/>
                </a:ext>
              </a:extLst>
            </p:cNvPr>
            <p:cNvPicPr preferRelativeResize="0"/>
            <p:nvPr/>
          </p:nvPicPr>
          <p:blipFill rotWithShape="1">
            <a:blip r:embed="rId4">
              <a:alphaModFix/>
            </a:blip>
            <a:srcRect l="8376" t="11384" r="5535" b="9225"/>
            <a:stretch/>
          </p:blipFill>
          <p:spPr>
            <a:xfrm>
              <a:off x="164360" y="68011"/>
              <a:ext cx="380647" cy="380647"/>
            </a:xfrm>
            <a:prstGeom prst="ellipse">
              <a:avLst/>
            </a:prstGeom>
            <a:noFill/>
            <a:ln w="12700" cap="flat" cmpd="sng">
              <a:solidFill>
                <a:schemeClr val="accent3">
                  <a:lumMod val="75000"/>
                </a:schemeClr>
              </a:solidFill>
              <a:prstDash val="solid"/>
              <a:round/>
              <a:headEnd type="none" w="sm" len="sm"/>
              <a:tailEnd type="none" w="sm" len="sm"/>
            </a:ln>
          </p:spPr>
        </p:pic>
        <p:sp>
          <p:nvSpPr>
            <p:cNvPr id="12" name="TextBox 11">
              <a:extLst>
                <a:ext uri="{FF2B5EF4-FFF2-40B4-BE49-F238E27FC236}">
                  <a16:creationId xmlns:a16="http://schemas.microsoft.com/office/drawing/2014/main" id="{8C4F0EB0-73E1-6BB8-C241-99DA8F90634A}"/>
                </a:ext>
              </a:extLst>
            </p:cNvPr>
            <p:cNvSpPr txBox="1"/>
            <p:nvPr/>
          </p:nvSpPr>
          <p:spPr>
            <a:xfrm>
              <a:off x="545008" y="127529"/>
              <a:ext cx="906766" cy="261610"/>
            </a:xfrm>
            <a:prstGeom prst="rect">
              <a:avLst/>
            </a:prstGeom>
            <a:noFill/>
          </p:spPr>
          <p:txBody>
            <a:bodyPr wrap="square" rtlCol="0">
              <a:spAutoFit/>
            </a:bodyPr>
            <a:lstStyle/>
            <a:p>
              <a:r>
                <a:rPr lang="en-US" sz="1100" b="1" dirty="0">
                  <a:solidFill>
                    <a:schemeClr val="bg1"/>
                  </a:solidFill>
                </a:rPr>
                <a:t>REACH</a:t>
              </a:r>
            </a:p>
          </p:txBody>
        </p:sp>
      </p:grpSp>
    </p:spTree>
    <p:custDataLst>
      <p:tags r:id="rId1"/>
    </p:custDataLst>
    <p:extLst>
      <p:ext uri="{BB962C8B-B14F-4D97-AF65-F5344CB8AC3E}">
        <p14:creationId xmlns:p14="http://schemas.microsoft.com/office/powerpoint/2010/main" val="238129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16.9-TEMPLATE_12.7.2016" val="dUysm6Gk"/>
  <p:tag name="ARTICULATE_PROJECT_OPEN" val="0"/>
  <p:tag name="ARTICULATE_SLIDE_COUNT" val="5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6.9-Template_12.7.2016">
  <a:themeElements>
    <a:clrScheme name="TB DIAH">
      <a:dk1>
        <a:srgbClr val="222222"/>
      </a:dk1>
      <a:lt1>
        <a:sysClr val="window" lastClr="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USAI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E0EA0D7C-6931-4566-B358-EC2E977C98F7}" vid="{8338143D-EB01-4668-9F0A-8FD508516981}"/>
    </a:ext>
  </a:extLst>
</a:theme>
</file>

<file path=ppt/theme/theme2.xml><?xml version="1.0" encoding="utf-8"?>
<a:theme xmlns:a="http://schemas.openxmlformats.org/drawingml/2006/main" name="1_16.9-Template_12.7.2016">
  <a:themeElements>
    <a:clrScheme name="TB DIAH">
      <a:dk1>
        <a:srgbClr val="222222"/>
      </a:dk1>
      <a:lt1>
        <a:sysClr val="window" lastClr="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USAI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5F2F4220-0C4A-464C-B7E6-9772656CF890}" vid="{6CFE95A0-2AD2-4529-B708-3FC5FADA72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C483B2ABB8074BAC5B53AC19681DBF" ma:contentTypeVersion="19" ma:contentTypeDescription="Create a new document." ma:contentTypeScope="" ma:versionID="8b3ec62c895cae69b852347f7e5df064">
  <xsd:schema xmlns:xsd="http://www.w3.org/2001/XMLSchema" xmlns:xs="http://www.w3.org/2001/XMLSchema" xmlns:p="http://schemas.microsoft.com/office/2006/metadata/properties" xmlns:ns2="1f2b3ab7-e12d-4039-8aa5-611d931079e9" xmlns:ns3="4aabcae6-4733-4bd5-b651-85f05c302538" xmlns:ns4="da5460a6-bbc2-4b3b-ab74-0656f9ce9569" targetNamespace="http://schemas.microsoft.com/office/2006/metadata/properties" ma:root="true" ma:fieldsID="e5da1a3996b562f12f46c56168302264" ns2:_="" ns3:_="" ns4:_="">
    <xsd:import namespace="1f2b3ab7-e12d-4039-8aa5-611d931079e9"/>
    <xsd:import namespace="4aabcae6-4733-4bd5-b651-85f05c302538"/>
    <xsd:import namespace="da5460a6-bbc2-4b3b-ab74-0656f9ce956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element ref="ns3: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2b3ab7-e12d-4039-8aa5-611d931079e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bcae6-4733-4bd5-b651-85f05c30253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Thumbnail" ma:index="26" nillable="true" ma:displayName="Thumbnail" ma:format="Thumbnail" ma:internalName="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5460a6-bbc2-4b3b-ab74-0656f9ce956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38ee0a3-95a1-461a-989c-604f7cba5861}" ma:internalName="TaxCatchAll" ma:showField="CatchAllData" ma:web="da5460a6-bbc2-4b3b-ab74-0656f9ce95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f2b3ab7-e12d-4039-8aa5-611d931079e9">
      <UserInfo>
        <DisplayName>Henson, Shea A</DisplayName>
        <AccountId>37</AccountId>
        <AccountType/>
      </UserInfo>
      <UserInfo>
        <DisplayName>Fitzgerald, Ann Marie</DisplayName>
        <AccountId>74</AccountId>
        <AccountType/>
      </UserInfo>
      <UserInfo>
        <DisplayName>Tremont, Gretchen Bitar</DisplayName>
        <AccountId>59</AccountId>
        <AccountType/>
      </UserInfo>
      <UserInfo>
        <DisplayName>Kosma, Katie</DisplayName>
        <AccountId>2187</AccountId>
        <AccountType/>
      </UserInfo>
      <UserInfo>
        <DisplayName>Wilkes, Becky</DisplayName>
        <AccountId>133</AccountId>
        <AccountType/>
      </UserInfo>
      <UserInfo>
        <DisplayName>Margie Joyce</DisplayName>
        <AccountId>2081</AccountId>
        <AccountType/>
      </UserInfo>
      <UserInfo>
        <DisplayName>Oser, Rebecca Cornell</DisplayName>
        <AccountId>1917</AccountId>
        <AccountType/>
      </UserInfo>
      <UserInfo>
        <DisplayName>Stephanie Mullen</DisplayName>
        <AccountId>1627</AccountId>
        <AccountType/>
      </UserInfo>
      <UserInfo>
        <DisplayName>yanira_garcia-mendoza</DisplayName>
        <AccountId>1996</AccountId>
        <AccountType/>
      </UserInfo>
    </SharedWithUsers>
    <TaxCatchAll xmlns="da5460a6-bbc2-4b3b-ab74-0656f9ce9569" xsi:nil="true"/>
    <lcf76f155ced4ddcb4097134ff3c332f xmlns="4aabcae6-4733-4bd5-b651-85f05c302538">
      <Terms xmlns="http://schemas.microsoft.com/office/infopath/2007/PartnerControls"/>
    </lcf76f155ced4ddcb4097134ff3c332f>
    <Thumbnail xmlns="4aabcae6-4733-4bd5-b651-85f05c30253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C11E04-24B1-423C-959C-D1F13674D0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2b3ab7-e12d-4039-8aa5-611d931079e9"/>
    <ds:schemaRef ds:uri="4aabcae6-4733-4bd5-b651-85f05c302538"/>
    <ds:schemaRef ds:uri="da5460a6-bbc2-4b3b-ab74-0656f9ce95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763E1D-10A2-4EC8-A0BD-10BFCE20FCEA}">
  <ds:schemaRefs>
    <ds:schemaRef ds:uri="http://purl.org/dc/elements/1.1/"/>
    <ds:schemaRef ds:uri="da5460a6-bbc2-4b3b-ab74-0656f9ce9569"/>
    <ds:schemaRef ds:uri="4aabcae6-4733-4bd5-b651-85f05c302538"/>
    <ds:schemaRef ds:uri="http://www.w3.org/XML/1998/namespace"/>
    <ds:schemaRef ds:uri="http://schemas.microsoft.com/office/2006/documentManagement/types"/>
    <ds:schemaRef ds:uri="http://purl.org/dc/dcmitype/"/>
    <ds:schemaRef ds:uri="http://schemas.microsoft.com/office/2006/metadata/properties"/>
    <ds:schemaRef ds:uri="1f2b3ab7-e12d-4039-8aa5-611d931079e9"/>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C787C506-A6A9-4CF3-B46D-15DD566CAA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TBDIAH_Master_Deck_August 2022 (2)</Template>
  <TotalTime>2481</TotalTime>
  <Words>13281</Words>
  <Application>Microsoft Office PowerPoint</Application>
  <PresentationFormat>Custom</PresentationFormat>
  <Paragraphs>1131</Paragraphs>
  <Slides>57</Slides>
  <Notes>47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57</vt:i4>
      </vt:variant>
    </vt:vector>
  </HeadingPairs>
  <TitlesOfParts>
    <vt:vector size="72" baseType="lpstr">
      <vt:lpstr>Arial</vt:lpstr>
      <vt:lpstr>Calibri</vt:lpstr>
      <vt:lpstr>Franklin Gothic</vt:lpstr>
      <vt:lpstr>Gill Sans</vt:lpstr>
      <vt:lpstr>Gill Sans MT</vt:lpstr>
      <vt:lpstr>Libre Franklin</vt:lpstr>
      <vt:lpstr>Libre Franklin Black</vt:lpstr>
      <vt:lpstr>Libre Franklin Medium</vt:lpstr>
      <vt:lpstr>Noto Sans Symbols</vt:lpstr>
      <vt:lpstr>Source Sans Pro</vt:lpstr>
      <vt:lpstr>Stencil</vt:lpstr>
      <vt:lpstr>Times New Roman</vt:lpstr>
      <vt:lpstr>Wingdings</vt:lpstr>
      <vt:lpstr>16.9-Template_12.7.2016</vt:lpstr>
      <vt:lpstr>1_16.9-Template_12.7.2016</vt:lpstr>
      <vt:lpstr>Performance Based Monitoring and Evaluation Framework (PBMEF) In-Depth: Part 2 Africa Regional Workshop</vt:lpstr>
      <vt:lpstr>In-Depth Analysis Using PBMEF Indicator Levels </vt:lpstr>
      <vt:lpstr>3</vt:lpstr>
      <vt:lpstr>ACCELERATOR</vt:lpstr>
      <vt:lpstr>PowerPoint Presentation</vt:lpstr>
      <vt:lpstr>CORE PLUS INDICATORS</vt:lpstr>
      <vt:lpstr>CORE PLUS</vt:lpstr>
      <vt:lpstr>8</vt:lpstr>
      <vt:lpstr>9</vt:lpstr>
      <vt:lpstr>10</vt:lpstr>
      <vt:lpstr>11</vt:lpstr>
      <vt:lpstr>12</vt:lpstr>
      <vt:lpstr>13</vt:lpstr>
      <vt:lpstr>NATIONAL LEVEL INDICATORS</vt:lpstr>
      <vt:lpstr>NATIONAL LEVEL</vt:lpstr>
      <vt:lpstr>16</vt:lpstr>
      <vt:lpstr>17</vt:lpstr>
      <vt:lpstr>18</vt:lpstr>
      <vt:lpstr>19</vt:lpstr>
      <vt:lpstr>20</vt:lpstr>
      <vt:lpstr>21</vt:lpstr>
      <vt:lpstr>22</vt:lpstr>
      <vt:lpstr>23</vt:lpstr>
      <vt:lpstr>24</vt:lpstr>
      <vt:lpstr>PROJECT LEVEL INDICATORS</vt:lpstr>
      <vt:lpstr>CURE</vt:lpstr>
      <vt:lpstr>27</vt:lpstr>
      <vt:lpstr>28</vt:lpstr>
      <vt:lpstr>29</vt:lpstr>
      <vt:lpstr>30</vt:lpstr>
      <vt:lpstr>31</vt:lpstr>
      <vt:lpstr>32</vt:lpstr>
      <vt:lpstr>33</vt:lpstr>
      <vt:lpstr>34</vt:lpstr>
      <vt:lpstr>35</vt:lpstr>
      <vt:lpstr>36</vt:lpstr>
      <vt:lpstr>37</vt:lpstr>
      <vt:lpstr>38</vt:lpstr>
      <vt:lpstr>39</vt:lpstr>
      <vt:lpstr>Contents of Indicator Reference Sheets</vt:lpstr>
      <vt:lpstr>EXTENDED INDICATORS</vt:lpstr>
      <vt:lpstr>Using the Extended Indicators</vt:lpstr>
      <vt:lpstr>Interim PBMEF Indicator Matrix (Excel)</vt:lpstr>
      <vt:lpstr>Indicator Cascade Approach</vt:lpstr>
      <vt:lpstr>Indicator Cascade Approach</vt:lpstr>
      <vt:lpstr>Illustrative Indicator Mapping &amp; Cascades (in progress): DS-TB</vt:lpstr>
      <vt:lpstr>Illustrative Indicator Mapping &amp; Cascades (in progress): DR-TB</vt:lpstr>
      <vt:lpstr>Illustrative Indicator Mapping &amp; Cascades (in progress): TBCI Positive</vt:lpstr>
      <vt:lpstr>Illustrative Indicator Mapping &amp; Cascades (in progress): TBCI Negative</vt:lpstr>
      <vt:lpstr>Illustrative Indicator Mapping &amp; Cascades (in progress): TPT</vt:lpstr>
      <vt:lpstr>Illustrative Indicator Mapping &amp; Cascades (in progress): Pediatric TB</vt:lpstr>
      <vt:lpstr>Illustrative Indicator Mapping &amp; Cascades (in progress): TB/HIV</vt:lpstr>
      <vt:lpstr>Interim PBMEF Indicator Matrix (Excel)</vt:lpstr>
      <vt:lpstr>Wrapping Up</vt:lpstr>
      <vt:lpstr>Key Links</vt:lpstr>
      <vt:lpstr>For More Information</vt:lpstr>
      <vt:lpstr>Boilerplate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Oser, Rebecca Cornell</dc:creator>
  <cp:lastModifiedBy>Adamou, Bridgit</cp:lastModifiedBy>
  <cp:revision>150</cp:revision>
  <dcterms:created xsi:type="dcterms:W3CDTF">2022-11-02T17:49:18Z</dcterms:created>
  <dcterms:modified xsi:type="dcterms:W3CDTF">2024-04-16T05:14:08Z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0x010100CBC483B2ABB8074BAC5B53AC19681DBF</vt:lpwstr>
  </property>
  <property fmtid="{D5CDD505-2E9C-101B-9397-08002B2CF9AE}" pid="3" name="ArticulateGUID">
    <vt:lpwstr>D73539B1-00EA-4FB9-AEE5-6E525BCF915F</vt:lpwstr>
  </property>
  <property fmtid="{D5CDD505-2E9C-101B-9397-08002B2CF9AE}" pid="4" name="ArticulatePath">
    <vt:lpwstr>TBDIAH_Master_Deck_Template</vt:lpwstr>
  </property>
  <property fmtid="{D5CDD505-2E9C-101B-9397-08002B2CF9AE}" pid="5" name="MediaServiceImageTags">
    <vt:lpwstr/>
  </property>
</Properties>
</file>