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509" r:id="rId5"/>
    <p:sldId id="624" r:id="rId6"/>
    <p:sldId id="639" r:id="rId7"/>
    <p:sldId id="642" r:id="rId8"/>
    <p:sldId id="636" r:id="rId9"/>
    <p:sldId id="633" r:id="rId10"/>
    <p:sldId id="608" r:id="rId11"/>
    <p:sldId id="618" r:id="rId12"/>
    <p:sldId id="623" r:id="rId13"/>
    <p:sldId id="602" r:id="rId14"/>
    <p:sldId id="638" r:id="rId15"/>
    <p:sldId id="637" r:id="rId16"/>
    <p:sldId id="643" r:id="rId17"/>
    <p:sldId id="597" r:id="rId18"/>
    <p:sldId id="392" r:id="rId19"/>
  </p:sldIdLst>
  <p:sldSz cx="9144000" cy="5184775"/>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5F0B2E-9E16-8912-E4AE-D1F3827B8573}" name="Stephanie Mullen" initials="SM" userId="S-1-5-21-2112347821-1497617604-1846162354-3509" providerId="AD"/>
  <p188:author id="{B67A4A66-ED01-A88C-FAC8-8CDBD885CD05}" name="Oser, Rebecca Cornell" initials="ORC" userId="S::roser@ad.unc.edu::2f1e7dd4-2c70-415b-bc59-48d701a2b33f" providerId="AD"/>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69"/>
    <a:srgbClr val="0000FF"/>
    <a:srgbClr val="A9ADAE"/>
    <a:srgbClr val="7F8586"/>
    <a:srgbClr val="4E4A49"/>
    <a:srgbClr val="8D8B86"/>
    <a:srgbClr val="0E77FF"/>
    <a:srgbClr val="7A9CE8"/>
    <a:srgbClr val="BACEF5"/>
    <a:srgbClr val="4B95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BD39A-41CC-4E5C-8622-43D3DCCA9986}" v="1" dt="2024-04-14T13:14:09.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9" autoAdjust="0"/>
    <p:restoredTop sz="94673"/>
  </p:normalViewPr>
  <p:slideViewPr>
    <p:cSldViewPr snapToGrid="0">
      <p:cViewPr varScale="1">
        <p:scale>
          <a:sx n="73" d="100"/>
          <a:sy n="73" d="100"/>
        </p:scale>
        <p:origin x="1276" y="48"/>
      </p:cViewPr>
      <p:guideLst>
        <p:guide orient="horz" pos="1633"/>
        <p:guide pos="2880"/>
      </p:guideLst>
    </p:cSldViewPr>
  </p:slideViewPr>
  <p:notesTextViewPr>
    <p:cViewPr>
      <p:scale>
        <a:sx n="3" d="2"/>
        <a:sy n="3" d="2"/>
      </p:scale>
      <p:origin x="0" y="0"/>
    </p:cViewPr>
  </p:notesTextViewPr>
  <p:sorterViewPr>
    <p:cViewPr>
      <p:scale>
        <a:sx n="100" d="100"/>
        <a:sy n="100" d="100"/>
      </p:scale>
      <p:origin x="0" y="-5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ou, Bridgit" userId="7e591e65-1501-4871-bc4d-0a3a987a41f8" providerId="ADAL" clId="{8EFBD39A-41CC-4E5C-8622-43D3DCCA9986}"/>
    <pc:docChg chg="delSld modSld">
      <pc:chgData name="Adamou, Bridgit" userId="7e591e65-1501-4871-bc4d-0a3a987a41f8" providerId="ADAL" clId="{8EFBD39A-41CC-4E5C-8622-43D3DCCA9986}" dt="2024-04-14T13:21:29.083" v="153" actId="167"/>
      <pc:docMkLst>
        <pc:docMk/>
      </pc:docMkLst>
      <pc:sldChg chg="del">
        <pc:chgData name="Adamou, Bridgit" userId="7e591e65-1501-4871-bc4d-0a3a987a41f8" providerId="ADAL" clId="{8EFBD39A-41CC-4E5C-8622-43D3DCCA9986}" dt="2024-04-14T13:19:55.954" v="149" actId="2696"/>
        <pc:sldMkLst>
          <pc:docMk/>
          <pc:sldMk cId="125149404" sldId="467"/>
        </pc:sldMkLst>
      </pc:sldChg>
      <pc:sldChg chg="del">
        <pc:chgData name="Adamou, Bridgit" userId="7e591e65-1501-4871-bc4d-0a3a987a41f8" providerId="ADAL" clId="{8EFBD39A-41CC-4E5C-8622-43D3DCCA9986}" dt="2024-04-14T13:19:49.433" v="148" actId="2696"/>
        <pc:sldMkLst>
          <pc:docMk/>
          <pc:sldMk cId="2829570561" sldId="469"/>
        </pc:sldMkLst>
      </pc:sldChg>
      <pc:sldChg chg="del">
        <pc:chgData name="Adamou, Bridgit" userId="7e591e65-1501-4871-bc4d-0a3a987a41f8" providerId="ADAL" clId="{8EFBD39A-41CC-4E5C-8622-43D3DCCA9986}" dt="2024-04-14T13:11:12.935" v="40" actId="2696"/>
        <pc:sldMkLst>
          <pc:docMk/>
          <pc:sldMk cId="2099022365" sldId="593"/>
        </pc:sldMkLst>
      </pc:sldChg>
      <pc:sldChg chg="modSp mod">
        <pc:chgData name="Adamou, Bridgit" userId="7e591e65-1501-4871-bc4d-0a3a987a41f8" providerId="ADAL" clId="{8EFBD39A-41CC-4E5C-8622-43D3DCCA9986}" dt="2024-04-14T13:13:15.092" v="99" actId="20577"/>
        <pc:sldMkLst>
          <pc:docMk/>
          <pc:sldMk cId="949910306" sldId="608"/>
        </pc:sldMkLst>
        <pc:spChg chg="mod">
          <ac:chgData name="Adamou, Bridgit" userId="7e591e65-1501-4871-bc4d-0a3a987a41f8" providerId="ADAL" clId="{8EFBD39A-41CC-4E5C-8622-43D3DCCA9986}" dt="2024-04-14T13:11:28.840" v="41" actId="6549"/>
          <ac:spMkLst>
            <pc:docMk/>
            <pc:sldMk cId="949910306" sldId="608"/>
            <ac:spMk id="3" creationId="{587DD101-9829-DB4A-A763-BA8FA42672B0}"/>
          </ac:spMkLst>
        </pc:spChg>
        <pc:spChg chg="mod">
          <ac:chgData name="Adamou, Bridgit" userId="7e591e65-1501-4871-bc4d-0a3a987a41f8" providerId="ADAL" clId="{8EFBD39A-41CC-4E5C-8622-43D3DCCA9986}" dt="2024-04-14T13:13:15.092" v="99" actId="20577"/>
          <ac:spMkLst>
            <pc:docMk/>
            <pc:sldMk cId="949910306" sldId="608"/>
            <ac:spMk id="6" creationId="{AA28A9EF-5794-40AE-A70A-C087E622FD7B}"/>
          </ac:spMkLst>
        </pc:spChg>
      </pc:sldChg>
      <pc:sldChg chg="modSp mod">
        <pc:chgData name="Adamou, Bridgit" userId="7e591e65-1501-4871-bc4d-0a3a987a41f8" providerId="ADAL" clId="{8EFBD39A-41CC-4E5C-8622-43D3DCCA9986}" dt="2024-04-14T13:20:32.631" v="150" actId="5793"/>
        <pc:sldMkLst>
          <pc:docMk/>
          <pc:sldMk cId="1348159676" sldId="618"/>
        </pc:sldMkLst>
        <pc:spChg chg="mod">
          <ac:chgData name="Adamou, Bridgit" userId="7e591e65-1501-4871-bc4d-0a3a987a41f8" providerId="ADAL" clId="{8EFBD39A-41CC-4E5C-8622-43D3DCCA9986}" dt="2024-04-14T13:13:43.981" v="113" actId="20577"/>
          <ac:spMkLst>
            <pc:docMk/>
            <pc:sldMk cId="1348159676" sldId="618"/>
            <ac:spMk id="4" creationId="{B9046EE7-7924-4C9E-A573-FE65D0AC7D07}"/>
          </ac:spMkLst>
        </pc:spChg>
        <pc:spChg chg="mod">
          <ac:chgData name="Adamou, Bridgit" userId="7e591e65-1501-4871-bc4d-0a3a987a41f8" providerId="ADAL" clId="{8EFBD39A-41CC-4E5C-8622-43D3DCCA9986}" dt="2024-04-14T13:20:32.631" v="150" actId="5793"/>
          <ac:spMkLst>
            <pc:docMk/>
            <pc:sldMk cId="1348159676" sldId="618"/>
            <ac:spMk id="7" creationId="{01F21ACE-E988-4331-A4E8-269C60512971}"/>
          </ac:spMkLst>
        </pc:spChg>
      </pc:sldChg>
      <pc:sldChg chg="modSp mod">
        <pc:chgData name="Adamou, Bridgit" userId="7e591e65-1501-4871-bc4d-0a3a987a41f8" providerId="ADAL" clId="{8EFBD39A-41CC-4E5C-8622-43D3DCCA9986}" dt="2024-04-14T13:13:55.199" v="117" actId="20577"/>
        <pc:sldMkLst>
          <pc:docMk/>
          <pc:sldMk cId="3336365371" sldId="623"/>
        </pc:sldMkLst>
        <pc:spChg chg="mod">
          <ac:chgData name="Adamou, Bridgit" userId="7e591e65-1501-4871-bc4d-0a3a987a41f8" providerId="ADAL" clId="{8EFBD39A-41CC-4E5C-8622-43D3DCCA9986}" dt="2024-04-14T13:13:55.199" v="117" actId="20577"/>
          <ac:spMkLst>
            <pc:docMk/>
            <pc:sldMk cId="3336365371" sldId="623"/>
            <ac:spMk id="4" creationId="{B8C3A383-E02D-4C49-BAF9-29DFB5D83FD0}"/>
          </ac:spMkLst>
        </pc:spChg>
      </pc:sldChg>
      <pc:sldChg chg="modSp mod">
        <pc:chgData name="Adamou, Bridgit" userId="7e591e65-1501-4871-bc4d-0a3a987a41f8" providerId="ADAL" clId="{8EFBD39A-41CC-4E5C-8622-43D3DCCA9986}" dt="2024-04-14T13:21:29.083" v="153" actId="167"/>
        <pc:sldMkLst>
          <pc:docMk/>
          <pc:sldMk cId="3348951298" sldId="636"/>
        </pc:sldMkLst>
        <pc:spChg chg="mod">
          <ac:chgData name="Adamou, Bridgit" userId="7e591e65-1501-4871-bc4d-0a3a987a41f8" providerId="ADAL" clId="{8EFBD39A-41CC-4E5C-8622-43D3DCCA9986}" dt="2024-04-14T13:21:20.768" v="151" actId="1076"/>
          <ac:spMkLst>
            <pc:docMk/>
            <pc:sldMk cId="3348951298" sldId="636"/>
            <ac:spMk id="4" creationId="{53B8CB7F-A2F9-147C-62FE-10EE3FB72E1D}"/>
          </ac:spMkLst>
        </pc:spChg>
        <pc:picChg chg="mod ord">
          <ac:chgData name="Adamou, Bridgit" userId="7e591e65-1501-4871-bc4d-0a3a987a41f8" providerId="ADAL" clId="{8EFBD39A-41CC-4E5C-8622-43D3DCCA9986}" dt="2024-04-14T13:21:29.083" v="153" actId="167"/>
          <ac:picMkLst>
            <pc:docMk/>
            <pc:sldMk cId="3348951298" sldId="636"/>
            <ac:picMk id="7" creationId="{7C5DC196-DC35-5801-1A8E-591D5C94DCDA}"/>
          </ac:picMkLst>
        </pc:picChg>
      </pc:sldChg>
      <pc:sldChg chg="addSp modSp mod">
        <pc:chgData name="Adamou, Bridgit" userId="7e591e65-1501-4871-bc4d-0a3a987a41f8" providerId="ADAL" clId="{8EFBD39A-41CC-4E5C-8622-43D3DCCA9986}" dt="2024-04-14T13:19:37.074" v="147" actId="20577"/>
        <pc:sldMkLst>
          <pc:docMk/>
          <pc:sldMk cId="2613299546" sldId="637"/>
        </pc:sldMkLst>
        <pc:spChg chg="mod">
          <ac:chgData name="Adamou, Bridgit" userId="7e591e65-1501-4871-bc4d-0a3a987a41f8" providerId="ADAL" clId="{8EFBD39A-41CC-4E5C-8622-43D3DCCA9986}" dt="2024-04-14T13:19:37.074" v="147" actId="20577"/>
          <ac:spMkLst>
            <pc:docMk/>
            <pc:sldMk cId="2613299546" sldId="637"/>
            <ac:spMk id="2" creationId="{2917AFB9-54B4-5167-5AE9-815404116B45}"/>
          </ac:spMkLst>
        </pc:spChg>
        <pc:spChg chg="add mod">
          <ac:chgData name="Adamou, Bridgit" userId="7e591e65-1501-4871-bc4d-0a3a987a41f8" providerId="ADAL" clId="{8EFBD39A-41CC-4E5C-8622-43D3DCCA9986}" dt="2024-04-14T13:14:54.648" v="136" actId="14100"/>
          <ac:spMkLst>
            <pc:docMk/>
            <pc:sldMk cId="2613299546" sldId="637"/>
            <ac:spMk id="4" creationId="{BBE12D83-FA90-AC79-98D7-EA42FD613D69}"/>
          </ac:spMkLst>
        </pc:spChg>
      </pc:sldChg>
      <pc:sldChg chg="modSp mod">
        <pc:chgData name="Adamou, Bridgit" userId="7e591e65-1501-4871-bc4d-0a3a987a41f8" providerId="ADAL" clId="{8EFBD39A-41CC-4E5C-8622-43D3DCCA9986}" dt="2024-04-14T13:06:48.461" v="30" actId="20577"/>
        <pc:sldMkLst>
          <pc:docMk/>
          <pc:sldMk cId="829954272" sldId="639"/>
        </pc:sldMkLst>
        <pc:spChg chg="mod">
          <ac:chgData name="Adamou, Bridgit" userId="7e591e65-1501-4871-bc4d-0a3a987a41f8" providerId="ADAL" clId="{8EFBD39A-41CC-4E5C-8622-43D3DCCA9986}" dt="2024-04-14T13:06:48.461" v="30" actId="20577"/>
          <ac:spMkLst>
            <pc:docMk/>
            <pc:sldMk cId="829954272" sldId="639"/>
            <ac:spMk id="5" creationId="{790B2981-23EB-56BA-5DDB-6A6D582243EF}"/>
          </ac:spMkLst>
        </pc:spChg>
      </pc:sldChg>
      <pc:sldChg chg="modSp mod">
        <pc:chgData name="Adamou, Bridgit" userId="7e591e65-1501-4871-bc4d-0a3a987a41f8" providerId="ADAL" clId="{8EFBD39A-41CC-4E5C-8622-43D3DCCA9986}" dt="2024-04-14T13:07:34.744" v="35" actId="948"/>
        <pc:sldMkLst>
          <pc:docMk/>
          <pc:sldMk cId="3918267206" sldId="642"/>
        </pc:sldMkLst>
        <pc:spChg chg="mod">
          <ac:chgData name="Adamou, Bridgit" userId="7e591e65-1501-4871-bc4d-0a3a987a41f8" providerId="ADAL" clId="{8EFBD39A-41CC-4E5C-8622-43D3DCCA9986}" dt="2024-04-14T13:07:34.744" v="35" actId="948"/>
          <ac:spMkLst>
            <pc:docMk/>
            <pc:sldMk cId="3918267206" sldId="642"/>
            <ac:spMk id="5" creationId="{790B2981-23EB-56BA-5DDB-6A6D582243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4/14/2024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7800" y="971550"/>
            <a:ext cx="46228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54383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5400" y="877888"/>
            <a:ext cx="4178300" cy="2370137"/>
          </a:xfrm>
          <a:prstGeom prst="rect">
            <a:avLst/>
          </a:prstGeom>
          <a:noFill/>
          <a:ln w="12700">
            <a:solidFill>
              <a:prstClr val="black"/>
            </a:solidFill>
          </a:ln>
        </p:spPr>
      </p:sp>
      <p:sp>
        <p:nvSpPr>
          <p:cNvPr id="3" name="Notes Placeholder 2"/>
          <p:cNvSpPr>
            <a:spLocks noGrp="1"/>
          </p:cNvSpPr>
          <p:nvPr>
            <p:ph type="body" idx="1"/>
          </p:nvPr>
        </p:nvSpPr>
        <p:spPr>
          <a:xfrm>
            <a:off x="930275" y="3379788"/>
            <a:ext cx="7448550" cy="2765425"/>
          </a:xfrm>
          <a:prstGeom prst="rect">
            <a:avLst/>
          </a:prstGeom>
        </p:spPr>
        <p:txBody>
          <a:bodyPr/>
          <a:lstStyle/>
          <a:p>
            <a:r>
              <a:rPr lang="en-US" dirty="0"/>
              <a:t>These were approved activities in 2020 and we’d like to revisit these in the current context. </a:t>
            </a:r>
          </a:p>
        </p:txBody>
      </p:sp>
    </p:spTree>
    <p:extLst>
      <p:ext uri="{BB962C8B-B14F-4D97-AF65-F5344CB8AC3E}">
        <p14:creationId xmlns:p14="http://schemas.microsoft.com/office/powerpoint/2010/main" val="181428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 = Collaboration, learning and Adapting</a:t>
            </a:r>
            <a:endParaRPr lang="fr-FR"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97588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slideMaster" Target="../slideMasters/slideMaster1.xml"/><Relationship Id="rId16" Type="http://schemas.openxmlformats.org/officeDocument/2006/relationships/image" Target="../media/image16.jpeg"/><Relationship Id="rId1" Type="http://schemas.openxmlformats.org/officeDocument/2006/relationships/tags" Target="../tags/tag12.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182879"/>
            <a:ext cx="9144000" cy="274717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16334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2776768"/>
            <a:ext cx="4423672" cy="113375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773033D5-3793-42B3-8BC0-1EE7B7656BCD}"/>
              </a:ext>
            </a:extLst>
          </p:cNvPr>
          <p:cNvPicPr>
            <a:picLocks noChangeAspect="1"/>
          </p:cNvPicPr>
          <p:nvPr userDrawn="1"/>
        </p:nvPicPr>
        <p:blipFill>
          <a:blip r:embed="rId3"/>
          <a:srcRect/>
          <a:stretch/>
        </p:blipFill>
        <p:spPr>
          <a:xfrm>
            <a:off x="291490" y="3824577"/>
            <a:ext cx="2863970" cy="1294025"/>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251115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A2840ED-16A5-4FBE-23F6-1392E6B2734B}"/>
              </a:ext>
            </a:extLst>
          </p:cNvPr>
          <p:cNvPicPr>
            <a:picLocks noChangeAspect="1"/>
          </p:cNvPicPr>
          <p:nvPr userDrawn="1"/>
        </p:nvPicPr>
        <p:blipFill rotWithShape="1">
          <a:blip r:embed="rId3"/>
          <a:srcRect l="3272" r="25380"/>
          <a:stretch/>
        </p:blipFill>
        <p:spPr>
          <a:xfrm>
            <a:off x="123599" y="144346"/>
            <a:ext cx="4225826" cy="4896079"/>
          </a:xfrm>
          <a:prstGeom prst="rect">
            <a:avLst/>
          </a:prstGeom>
        </p:spPr>
      </p:pic>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pic>
        <p:nvPicPr>
          <p:cNvPr id="3" name="Picture 2">
            <a:extLst>
              <a:ext uri="{FF2B5EF4-FFF2-40B4-BE49-F238E27FC236}">
                <a16:creationId xmlns:a16="http://schemas.microsoft.com/office/drawing/2014/main" id="{7483EFC8-42BF-A8BE-509E-E8352A97A9B4}"/>
              </a:ext>
            </a:extLst>
          </p:cNvPr>
          <p:cNvPicPr>
            <a:picLocks noChangeAspect="1"/>
          </p:cNvPicPr>
          <p:nvPr userDrawn="1"/>
        </p:nvPicPr>
        <p:blipFill>
          <a:blip r:embed="rId4"/>
          <a:srcRect/>
          <a:stretch/>
        </p:blipFill>
        <p:spPr>
          <a:xfrm>
            <a:off x="5145762" y="3500534"/>
            <a:ext cx="2863968" cy="1294025"/>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914960"/>
            <a:ext cx="0" cy="3342147"/>
          </a:xfrm>
          <a:custGeom>
            <a:avLst/>
            <a:gdLst/>
            <a:ahLst/>
            <a:cxnLst/>
            <a:rect l="l" t="t" r="r" b="b"/>
            <a:pathLst>
              <a:path h="5010150">
                <a:moveTo>
                  <a:pt x="0" y="0"/>
                </a:moveTo>
                <a:lnTo>
                  <a:pt x="0" y="5010150"/>
                </a:lnTo>
              </a:path>
            </a:pathLst>
          </a:custGeom>
          <a:ln w="3175">
            <a:solidFill>
              <a:srgbClr val="E6661F"/>
            </a:solidFill>
          </a:ln>
        </p:spPr>
        <p:txBody>
          <a:bodyPr wrap="square" lIns="0" tIns="0" rIns="0" bIns="0" rtlCol="0"/>
          <a:lstStyle/>
          <a:p>
            <a:endParaRPr sz="1201"/>
          </a:p>
        </p:txBody>
      </p:sp>
      <p:sp>
        <p:nvSpPr>
          <p:cNvPr id="8" name="object 3">
            <a:extLst>
              <a:ext uri="{FF2B5EF4-FFF2-40B4-BE49-F238E27FC236}">
                <a16:creationId xmlns:a16="http://schemas.microsoft.com/office/drawing/2014/main" id="{F41361E4-7F25-4B2B-9C8F-55595A41D4D7}"/>
              </a:ext>
            </a:extLst>
          </p:cNvPr>
          <p:cNvSpPr/>
          <p:nvPr userDrawn="1"/>
        </p:nvSpPr>
        <p:spPr>
          <a:xfrm>
            <a:off x="207818" y="152494"/>
            <a:ext cx="8728364" cy="4879788"/>
          </a:xfrm>
          <a:custGeom>
            <a:avLst/>
            <a:gdLst/>
            <a:ahLst/>
            <a:cxnLst/>
            <a:rect l="l" t="t" r="r" b="b"/>
            <a:pathLst>
              <a:path w="10058400" h="1371600">
                <a:moveTo>
                  <a:pt x="0" y="1371600"/>
                </a:moveTo>
                <a:lnTo>
                  <a:pt x="10058400" y="1371600"/>
                </a:lnTo>
                <a:lnTo>
                  <a:pt x="10058400" y="0"/>
                </a:lnTo>
                <a:lnTo>
                  <a:pt x="0" y="0"/>
                </a:lnTo>
                <a:lnTo>
                  <a:pt x="0" y="1371600"/>
                </a:lnTo>
                <a:close/>
              </a:path>
            </a:pathLst>
          </a:custGeom>
          <a:solidFill>
            <a:srgbClr val="FF4B01"/>
          </a:solidFill>
        </p:spPr>
        <p:txBody>
          <a:bodyPr wrap="square" lIns="0" tIns="0" rIns="0" bIns="0" rtlCol="0"/>
          <a:lstStyle/>
          <a:p>
            <a:endParaRPr sz="1201"/>
          </a:p>
        </p:txBody>
      </p:sp>
      <p:cxnSp>
        <p:nvCxnSpPr>
          <p:cNvPr id="9" name="Straight Connector 8">
            <a:extLst>
              <a:ext uri="{FF2B5EF4-FFF2-40B4-BE49-F238E27FC236}">
                <a16:creationId xmlns:a16="http://schemas.microsoft.com/office/drawing/2014/main" id="{BF1F59AE-1901-485D-8FF8-100317C9C1E8}"/>
              </a:ext>
            </a:extLst>
          </p:cNvPr>
          <p:cNvCxnSpPr/>
          <p:nvPr userDrawn="1"/>
        </p:nvCxnSpPr>
        <p:spPr>
          <a:xfrm>
            <a:off x="2632364" y="1270778"/>
            <a:ext cx="0" cy="25415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0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914960"/>
            <a:ext cx="0" cy="3342147"/>
          </a:xfrm>
          <a:custGeom>
            <a:avLst/>
            <a:gdLst/>
            <a:ahLst/>
            <a:cxnLst/>
            <a:rect l="l" t="t" r="r" b="b"/>
            <a:pathLst>
              <a:path h="5010150">
                <a:moveTo>
                  <a:pt x="0" y="0"/>
                </a:moveTo>
                <a:lnTo>
                  <a:pt x="0" y="5010150"/>
                </a:lnTo>
              </a:path>
            </a:pathLst>
          </a:custGeom>
          <a:ln w="3175">
            <a:solidFill>
              <a:srgbClr val="E6661F"/>
            </a:solidFill>
          </a:ln>
        </p:spPr>
        <p:txBody>
          <a:bodyPr wrap="square" lIns="0" tIns="0" rIns="0" bIns="0" rtlCol="0"/>
          <a:lstStyle/>
          <a:p>
            <a:endParaRPr sz="1201"/>
          </a:p>
        </p:txBody>
      </p:sp>
      <p:sp>
        <p:nvSpPr>
          <p:cNvPr id="2" name="Holder 2"/>
          <p:cNvSpPr>
            <a:spLocks noGrp="1"/>
          </p:cNvSpPr>
          <p:nvPr>
            <p:ph type="title"/>
          </p:nvPr>
        </p:nvSpPr>
        <p:spPr>
          <a:xfrm>
            <a:off x="345507" y="436"/>
            <a:ext cx="7772400" cy="492764"/>
          </a:xfrm>
        </p:spPr>
        <p:txBody>
          <a:bodyPr lIns="0" tIns="0" rIns="0" bIns="0"/>
          <a:lstStyle>
            <a:lvl1pPr>
              <a:defRPr sz="3202" b="1" i="0">
                <a:solidFill>
                  <a:srgbClr val="ECCE18"/>
                </a:solidFill>
                <a:latin typeface="Futura LT Pro Book"/>
                <a:cs typeface="Futura LT Pro 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4/14/2024</a:t>
            </a:fld>
            <a:endParaRPr lang="en-US"/>
          </a:p>
        </p:txBody>
      </p:sp>
      <p:sp>
        <p:nvSpPr>
          <p:cNvPr id="6" name="Holder 6"/>
          <p:cNvSpPr>
            <a:spLocks noGrp="1"/>
          </p:cNvSpPr>
          <p:nvPr>
            <p:ph type="sldNum" sz="quarter" idx="7"/>
          </p:nvPr>
        </p:nvSpPr>
        <p:spPr>
          <a:xfrm>
            <a:off x="6858000" y="4979196"/>
            <a:ext cx="2133600" cy="123111"/>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6175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5507" y="436"/>
            <a:ext cx="7772400" cy="492764"/>
          </a:xfrm>
        </p:spPr>
        <p:txBody>
          <a:bodyPr lIns="0" tIns="0" rIns="0" bIns="0"/>
          <a:lstStyle>
            <a:lvl1pPr>
              <a:defRPr sz="3202" b="1" i="0">
                <a:solidFill>
                  <a:srgbClr val="ECCE18"/>
                </a:solidFill>
                <a:latin typeface="Futura LT Pro Book"/>
                <a:cs typeface="Futura LT Pro Book"/>
              </a:defRPr>
            </a:lvl1pPr>
          </a:lstStyle>
          <a:p>
            <a:endParaRPr/>
          </a:p>
        </p:txBody>
      </p:sp>
      <p:sp>
        <p:nvSpPr>
          <p:cNvPr id="3" name="Holder 3"/>
          <p:cNvSpPr>
            <a:spLocks noGrp="1"/>
          </p:cNvSpPr>
          <p:nvPr>
            <p:ph sz="half" idx="2"/>
          </p:nvPr>
        </p:nvSpPr>
        <p:spPr>
          <a:xfrm>
            <a:off x="457200" y="1192498"/>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92498"/>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4/14/2024</a:t>
            </a:fld>
            <a:endParaRPr lang="en-US"/>
          </a:p>
        </p:txBody>
      </p:sp>
      <p:sp>
        <p:nvSpPr>
          <p:cNvPr id="7" name="Holder 7"/>
          <p:cNvSpPr>
            <a:spLocks noGrp="1"/>
          </p:cNvSpPr>
          <p:nvPr>
            <p:ph type="sldNum" sz="quarter" idx="7"/>
          </p:nvPr>
        </p:nvSpPr>
        <p:spPr>
          <a:xfrm>
            <a:off x="6858000" y="4979196"/>
            <a:ext cx="2133600" cy="123111"/>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690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662659" y="4948697"/>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a:extLst>
              <a:ext uri="{FF2B5EF4-FFF2-40B4-BE49-F238E27FC236}">
                <a16:creationId xmlns:a16="http://schemas.microsoft.com/office/drawing/2014/main" id="{16215E6F-BDBF-417F-AB65-8E5C4FD72582}"/>
              </a:ext>
            </a:extLst>
          </p:cNvPr>
          <p:cNvPicPr>
            <a:picLocks noChangeAspect="1"/>
          </p:cNvPicPr>
          <p:nvPr userDrawn="1"/>
        </p:nvPicPr>
        <p:blipFill>
          <a:blip r:embed="rId17"/>
          <a:srcRect/>
          <a:stretch/>
        </p:blipFill>
        <p:spPr>
          <a:xfrm>
            <a:off x="1" y="4891628"/>
            <a:ext cx="739471" cy="334114"/>
          </a:xfrm>
          <a:prstGeom prst="rect">
            <a:avLst/>
          </a:prstGeom>
        </p:spPr>
      </p:pic>
    </p:spTree>
    <p:custDataLst>
      <p:tags r:id="rId16"/>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82" r:id="rId10"/>
    <p:sldLayoutId id="2147483753" r:id="rId11"/>
    <p:sldLayoutId id="2147483787" r:id="rId12"/>
    <p:sldLayoutId id="2147483788" r:id="rId13"/>
    <p:sldLayoutId id="2147483789" r:id="rId14"/>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B80444-4FF1-FAA0-237F-7C91D0F4123B}"/>
              </a:ext>
            </a:extLst>
          </p:cNvPr>
          <p:cNvSpPr>
            <a:spLocks noGrp="1"/>
          </p:cNvSpPr>
          <p:nvPr>
            <p:ph type="subTitle" idx="1"/>
          </p:nvPr>
        </p:nvSpPr>
        <p:spPr>
          <a:xfrm>
            <a:off x="85240" y="2883842"/>
            <a:ext cx="6703017" cy="1130219"/>
          </a:xfrm>
          <a:effectLst/>
        </p:spPr>
        <p:txBody>
          <a:bodyPr>
            <a:normAutofit fontScale="25000" lnSpcReduction="20000"/>
          </a:bodyPr>
          <a:lstStyle/>
          <a:p>
            <a:r>
              <a:rPr lang="en-US" sz="9600" b="1" dirty="0"/>
              <a:t>DEMOCRATIC REPUBLIC OF THE CONGO</a:t>
            </a:r>
          </a:p>
          <a:p>
            <a:pPr algn="ctr"/>
            <a:r>
              <a:rPr lang="en-US" sz="9600" dirty="0"/>
              <a:t>Capacity Building on TB M&amp;E</a:t>
            </a:r>
          </a:p>
          <a:p>
            <a:pPr algn="ctr"/>
            <a:r>
              <a:rPr lang="en-US" sz="9600" dirty="0"/>
              <a:t>April 17, 2024</a:t>
            </a:r>
          </a:p>
          <a:p>
            <a:endParaRPr lang="en-US" sz="1100" dirty="0"/>
          </a:p>
        </p:txBody>
      </p:sp>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547340"/>
            <a:ext cx="4929399" cy="1893412"/>
          </a:xfrm>
          <a:prstGeom prst="rect">
            <a:avLst/>
          </a:prstGeom>
        </p:spPr>
      </p:pic>
      <p:pic>
        <p:nvPicPr>
          <p:cNvPr id="4" name="Picture 3">
            <a:extLst>
              <a:ext uri="{FF2B5EF4-FFF2-40B4-BE49-F238E27FC236}">
                <a16:creationId xmlns:a16="http://schemas.microsoft.com/office/drawing/2014/main" id="{06183F7B-1C93-4ADA-8DF1-77B21C15B49F}"/>
              </a:ext>
            </a:extLst>
          </p:cNvPr>
          <p:cNvPicPr>
            <a:picLocks noChangeAspect="1"/>
          </p:cNvPicPr>
          <p:nvPr/>
        </p:nvPicPr>
        <p:blipFill>
          <a:blip r:embed="rId4"/>
          <a:stretch>
            <a:fillRect/>
          </a:stretch>
        </p:blipFill>
        <p:spPr>
          <a:xfrm>
            <a:off x="6730066" y="432008"/>
            <a:ext cx="2152650" cy="2124075"/>
          </a:xfrm>
          <a:prstGeom prst="rect">
            <a:avLst/>
          </a:prstGeom>
        </p:spPr>
      </p:pic>
      <p:pic>
        <p:nvPicPr>
          <p:cNvPr id="2" name="Picture 1">
            <a:extLst>
              <a:ext uri="{FF2B5EF4-FFF2-40B4-BE49-F238E27FC236}">
                <a16:creationId xmlns:a16="http://schemas.microsoft.com/office/drawing/2014/main" id="{9B0A2955-FE04-9B57-5D5B-AAA405F77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474" y="4232670"/>
            <a:ext cx="970225" cy="6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2" descr="drapeau-anim012">
            <a:extLst>
              <a:ext uri="{FF2B5EF4-FFF2-40B4-BE49-F238E27FC236}">
                <a16:creationId xmlns:a16="http://schemas.microsoft.com/office/drawing/2014/main" id="{CA0E140B-B0F0-F28C-0F24-DE6F05151E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1665" y="4264070"/>
            <a:ext cx="786592" cy="61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534D20B-9A62-E828-600C-0DAA6F808F65}"/>
              </a:ext>
            </a:extLst>
          </p:cNvPr>
          <p:cNvPicPr>
            <a:picLocks noChangeAspect="1"/>
          </p:cNvPicPr>
          <p:nvPr/>
        </p:nvPicPr>
        <p:blipFill>
          <a:blip r:embed="rId7"/>
          <a:stretch>
            <a:fillRect/>
          </a:stretch>
        </p:blipFill>
        <p:spPr>
          <a:xfrm>
            <a:off x="3347635" y="4164528"/>
            <a:ext cx="787254" cy="790769"/>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9" name="Slide Number Placeholder 2">
            <a:extLst>
              <a:ext uri="{FF2B5EF4-FFF2-40B4-BE49-F238E27FC236}">
                <a16:creationId xmlns:a16="http://schemas.microsoft.com/office/drawing/2014/main" id="{F3E2C842-0EBB-16FF-14EE-F8D675517CE7}"/>
              </a:ext>
            </a:extLst>
          </p:cNvPr>
          <p:cNvSpPr txBox="1">
            <a:spLocks/>
          </p:cNvSpPr>
          <p:nvPr/>
        </p:nvSpPr>
        <p:spPr>
          <a:xfrm>
            <a:off x="8353696" y="4947677"/>
            <a:ext cx="637903" cy="186148"/>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10</a:t>
            </a:fld>
            <a:endParaRPr lang="en-US"/>
          </a:p>
        </p:txBody>
      </p:sp>
      <p:sp>
        <p:nvSpPr>
          <p:cNvPr id="10" name="Title 3">
            <a:extLst>
              <a:ext uri="{FF2B5EF4-FFF2-40B4-BE49-F238E27FC236}">
                <a16:creationId xmlns:a16="http://schemas.microsoft.com/office/drawing/2014/main" id="{EF33DEA9-83AA-CC16-7F04-225318C21036}"/>
              </a:ext>
            </a:extLst>
          </p:cNvPr>
          <p:cNvSpPr>
            <a:spLocks noGrp="1"/>
          </p:cNvSpPr>
          <p:nvPr>
            <p:ph type="title"/>
          </p:nvPr>
        </p:nvSpPr>
        <p:spPr>
          <a:xfrm>
            <a:off x="345507" y="-61498"/>
            <a:ext cx="7760722" cy="369332"/>
          </a:xfrm>
        </p:spPr>
        <p:txBody>
          <a:bodyPr/>
          <a:lstStyle/>
          <a:p>
            <a:pPr algn="ctr"/>
            <a:r>
              <a:rPr lang="en-US" sz="1800" dirty="0">
                <a:latin typeface="Arial" panose="020B0604020202020204" pitchFamily="34" charset="0"/>
                <a:ea typeface="Calibri" panose="020F0502020204030204" pitchFamily="34" charset="0"/>
                <a:cs typeface="Times New Roman" panose="02020603050405020304" pitchFamily="18" charset="0"/>
              </a:rPr>
              <a:t>Summary of project </a:t>
            </a:r>
            <a:r>
              <a:rPr lang="en-US" sz="1800" b="1" dirty="0">
                <a:effectLst/>
                <a:latin typeface="Arial" panose="020B0604020202020204" pitchFamily="34" charset="0"/>
                <a:ea typeface="Calibri" panose="020F0502020204030204" pitchFamily="34" charset="0"/>
                <a:cs typeface="Times New Roman" panose="02020603050405020304" pitchFamily="18" charset="0"/>
              </a:rPr>
              <a:t>performance</a:t>
            </a:r>
            <a:endParaRPr lang="en-US" dirty="0"/>
          </a:p>
        </p:txBody>
      </p:sp>
      <p:graphicFrame>
        <p:nvGraphicFramePr>
          <p:cNvPr id="11" name="Table 10">
            <a:extLst>
              <a:ext uri="{FF2B5EF4-FFF2-40B4-BE49-F238E27FC236}">
                <a16:creationId xmlns:a16="http://schemas.microsoft.com/office/drawing/2014/main" id="{BFE2AFE0-7AB5-B946-8C7F-2E040F0F07BA}"/>
              </a:ext>
            </a:extLst>
          </p:cNvPr>
          <p:cNvGraphicFramePr>
            <a:graphicFrameLocks noGrp="1"/>
          </p:cNvGraphicFramePr>
          <p:nvPr>
            <p:extLst>
              <p:ext uri="{D42A27DB-BD31-4B8C-83A1-F6EECF244321}">
                <p14:modId xmlns:p14="http://schemas.microsoft.com/office/powerpoint/2010/main" val="3550065508"/>
              </p:ext>
            </p:extLst>
          </p:nvPr>
        </p:nvGraphicFramePr>
        <p:xfrm>
          <a:off x="83244" y="263761"/>
          <a:ext cx="8965340" cy="4678300"/>
        </p:xfrm>
        <a:graphic>
          <a:graphicData uri="http://schemas.openxmlformats.org/drawingml/2006/table">
            <a:tbl>
              <a:tblPr firstRow="1" firstCol="1" bandRow="1">
                <a:tableStyleId>{5C22544A-7EE6-4342-B048-85BDC9FD1C3A}</a:tableStyleId>
              </a:tblPr>
              <a:tblGrid>
                <a:gridCol w="416643">
                  <a:extLst>
                    <a:ext uri="{9D8B030D-6E8A-4147-A177-3AD203B41FA5}">
                      <a16:colId xmlns:a16="http://schemas.microsoft.com/office/drawing/2014/main" val="3921015426"/>
                    </a:ext>
                  </a:extLst>
                </a:gridCol>
                <a:gridCol w="3894078">
                  <a:extLst>
                    <a:ext uri="{9D8B030D-6E8A-4147-A177-3AD203B41FA5}">
                      <a16:colId xmlns:a16="http://schemas.microsoft.com/office/drawing/2014/main" val="900201842"/>
                    </a:ext>
                  </a:extLst>
                </a:gridCol>
                <a:gridCol w="2198308">
                  <a:extLst>
                    <a:ext uri="{9D8B030D-6E8A-4147-A177-3AD203B41FA5}">
                      <a16:colId xmlns:a16="http://schemas.microsoft.com/office/drawing/2014/main" val="4212233229"/>
                    </a:ext>
                  </a:extLst>
                </a:gridCol>
                <a:gridCol w="2456311">
                  <a:extLst>
                    <a:ext uri="{9D8B030D-6E8A-4147-A177-3AD203B41FA5}">
                      <a16:colId xmlns:a16="http://schemas.microsoft.com/office/drawing/2014/main" val="715607525"/>
                    </a:ext>
                  </a:extLst>
                </a:gridCol>
              </a:tblGrid>
              <a:tr h="358722">
                <a:tc gridSpan="2">
                  <a:txBody>
                    <a:bodyPr/>
                    <a:lstStyle/>
                    <a:p>
                      <a:pPr marL="0" marR="0" indent="0" algn="ctr">
                        <a:lnSpc>
                          <a:spcPct val="107000"/>
                        </a:lnSpc>
                        <a:spcBef>
                          <a:spcPts val="0"/>
                        </a:spcBef>
                        <a:spcAft>
                          <a:spcPts val="0"/>
                        </a:spcAft>
                      </a:pPr>
                      <a:r>
                        <a:rPr lang="en-US" sz="1100" spc="-10" dirty="0">
                          <a:effectLst/>
                        </a:rPr>
                        <a:t>Sub-Activities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hMerge="1">
                  <a:txBody>
                    <a:bodyPr/>
                    <a:lstStyle/>
                    <a:p>
                      <a:pPr marL="0" marR="0" indent="0" algn="ctr">
                        <a:lnSpc>
                          <a:spcPct val="107000"/>
                        </a:lnSpc>
                        <a:spcBef>
                          <a:spcPts val="0"/>
                        </a:spcBef>
                        <a:spcAft>
                          <a:spcPts val="0"/>
                        </a:spcAft>
                      </a:pPr>
                      <a:endParaRPr lang="en-US" sz="10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indent="0" algn="ctr">
                        <a:lnSpc>
                          <a:spcPct val="107000"/>
                        </a:lnSpc>
                        <a:spcBef>
                          <a:spcPts val="0"/>
                        </a:spcBef>
                        <a:spcAft>
                          <a:spcPts val="0"/>
                        </a:spcAft>
                      </a:pPr>
                      <a:r>
                        <a:rPr lang="en-US" sz="1100" spc="-10" dirty="0">
                          <a:effectLst/>
                        </a:rPr>
                        <a:t>Deliverables</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indent="0" algn="ctr">
                        <a:lnSpc>
                          <a:spcPct val="107000"/>
                        </a:lnSpc>
                        <a:spcBef>
                          <a:spcPts val="0"/>
                        </a:spcBef>
                        <a:spcAft>
                          <a:spcPts val="0"/>
                        </a:spcAft>
                      </a:pPr>
                      <a:r>
                        <a:rPr lang="en-US" sz="1100" spc="-10" dirty="0">
                          <a:effectLst/>
                        </a:rPr>
                        <a:t>Progress</a:t>
                      </a:r>
                    </a:p>
                    <a:p>
                      <a:pPr marL="0" marR="0" indent="0" algn="ctr">
                        <a:lnSpc>
                          <a:spcPct val="107000"/>
                        </a:lnSpc>
                        <a:spcBef>
                          <a:spcPts val="0"/>
                        </a:spcBef>
                        <a:spcAft>
                          <a:spcPts val="0"/>
                        </a:spcAft>
                      </a:pPr>
                      <a:r>
                        <a:rPr lang="en-US" sz="1100" spc="-10" dirty="0">
                          <a:effectLst/>
                        </a:rPr>
                        <a:t>(Started, going on, Completed)</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extLst>
                  <a:ext uri="{0D108BD9-81ED-4DB2-BD59-A6C34878D82A}">
                    <a16:rowId xmlns:a16="http://schemas.microsoft.com/office/drawing/2014/main" val="3180042173"/>
                  </a:ext>
                </a:extLst>
              </a:tr>
              <a:tr h="172076">
                <a:tc gridSpan="4">
                  <a:txBody>
                    <a:bodyPr/>
                    <a:lstStyle/>
                    <a:p>
                      <a:pPr marL="62865" marR="0">
                        <a:lnSpc>
                          <a:spcPts val="1400"/>
                        </a:lnSpc>
                        <a:spcBef>
                          <a:spcPts val="0"/>
                        </a:spcBef>
                        <a:spcAft>
                          <a:spcPts val="0"/>
                        </a:spcAft>
                      </a:pPr>
                      <a:r>
                        <a:rPr lang="en-US" sz="1100" dirty="0">
                          <a:effectLst/>
                        </a:rPr>
                        <a:t>Workstream 1: Provide training sessions for stakeholders in M&amp;E with emphasis on quantitative and qualitative data analyses.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0559439"/>
                  </a:ext>
                </a:extLst>
              </a:tr>
              <a:tr h="173324">
                <a:tc>
                  <a:txBody>
                    <a:bodyPr/>
                    <a:lstStyle/>
                    <a:p>
                      <a:pPr marL="342900" marR="0" lvl="0" indent="-342900">
                        <a:lnSpc>
                          <a:spcPct val="107000"/>
                        </a:lnSpc>
                        <a:spcBef>
                          <a:spcPts val="0"/>
                        </a:spcBef>
                        <a:spcAft>
                          <a:spcPts val="800"/>
                        </a:spcAft>
                        <a:buSzPts val="1000"/>
                        <a:buFont typeface="+mj-lt"/>
                        <a:buAutoNum type="alphaLcParenR"/>
                      </a:pPr>
                      <a:r>
                        <a:rPr lang="en-US" sz="1100" spc="-10" dirty="0">
                          <a:effectLst/>
                        </a:rPr>
                        <a:t>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Provide training for national staff: data collection and reporting.</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Training report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3312671820"/>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b) </a:t>
                      </a:r>
                      <a:endParaRPr lang="en-US" sz="1100" spc="-10" dirty="0">
                        <a:solidFill>
                          <a:srgbClr val="000000"/>
                        </a:solidFill>
                        <a:effectLst/>
                        <a:latin typeface="Georgia" panose="02040502050405020303" pitchFamily="18" charset="0"/>
                        <a:ea typeface="+mn-ea"/>
                        <a:cs typeface="+mn-cs"/>
                      </a:endParaRPr>
                    </a:p>
                  </a:txBody>
                  <a:tcPr marL="15328" marR="15328" marT="0" marB="0"/>
                </a:tc>
                <a:tc>
                  <a:txBody>
                    <a:bodyPr/>
                    <a:lstStyle/>
                    <a:p>
                      <a:pPr marL="0" marR="0">
                        <a:lnSpc>
                          <a:spcPct val="107000"/>
                        </a:lnSpc>
                        <a:spcBef>
                          <a:spcPts val="0"/>
                        </a:spcBef>
                        <a:spcAft>
                          <a:spcPts val="800"/>
                        </a:spcAft>
                      </a:pPr>
                      <a:r>
                        <a:rPr lang="en-US" sz="1100" dirty="0">
                          <a:effectLst/>
                        </a:rPr>
                        <a:t>Provide a training in data management the national level.</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Training report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3469855771"/>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c) </a:t>
                      </a:r>
                      <a:endParaRPr lang="en-US" sz="1100" spc="-10" dirty="0">
                        <a:solidFill>
                          <a:srgbClr val="000000"/>
                        </a:solidFill>
                        <a:effectLst/>
                        <a:latin typeface="Georgia" panose="02040502050405020303" pitchFamily="18" charset="0"/>
                        <a:ea typeface="+mn-ea"/>
                        <a:cs typeface="+mn-cs"/>
                      </a:endParaRPr>
                    </a:p>
                  </a:txBody>
                  <a:tcPr marL="15328" marR="15328" marT="0" marB="0"/>
                </a:tc>
                <a:tc>
                  <a:txBody>
                    <a:bodyPr/>
                    <a:lstStyle/>
                    <a:p>
                      <a:pPr marL="0" marR="0">
                        <a:lnSpc>
                          <a:spcPct val="107000"/>
                        </a:lnSpc>
                        <a:spcBef>
                          <a:spcPts val="0"/>
                        </a:spcBef>
                        <a:spcAft>
                          <a:spcPts val="800"/>
                        </a:spcAft>
                      </a:pPr>
                      <a:r>
                        <a:rPr lang="en-US" sz="1100" dirty="0">
                          <a:effectLst/>
                        </a:rPr>
                        <a:t>Conduct a cascade training: Provincial Health Department.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lvl="0" indent="0" algn="l" defTabSz="457200" rtl="0" eaLnBrk="1" fontAlgn="auto" latinLnBrk="0" hangingPunct="1">
                        <a:lnSpc>
                          <a:spcPts val="1400"/>
                        </a:lnSpc>
                        <a:spcBef>
                          <a:spcPts val="0"/>
                        </a:spcBef>
                        <a:spcAft>
                          <a:spcPts val="0"/>
                        </a:spcAft>
                        <a:buClrTx/>
                        <a:buSzTx/>
                        <a:buFontTx/>
                        <a:buNone/>
                        <a:tabLst/>
                        <a:defRPr/>
                      </a:pPr>
                      <a:r>
                        <a:rPr lang="en-US" sz="1100" dirty="0">
                          <a:effectLst/>
                        </a:rPr>
                        <a:t>Training report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lvl="0" indent="0" algn="l" defTabSz="457200" rtl="0" eaLnBrk="1" fontAlgn="auto" latinLnBrk="0" hangingPunct="1">
                        <a:lnSpc>
                          <a:spcPts val="1400"/>
                        </a:lnSpc>
                        <a:spcBef>
                          <a:spcPts val="0"/>
                        </a:spcBef>
                        <a:spcAft>
                          <a:spcPts val="0"/>
                        </a:spcAft>
                        <a:buClrTx/>
                        <a:buSzTx/>
                        <a:buFontTx/>
                        <a:buNone/>
                        <a:tabLst/>
                        <a:defRPr/>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3117679307"/>
                  </a:ext>
                </a:extLst>
              </a:tr>
              <a:tr h="226632">
                <a:tc gridSpan="4">
                  <a:txBody>
                    <a:bodyPr/>
                    <a:lstStyle/>
                    <a:p>
                      <a:pPr marL="62865" marR="0">
                        <a:lnSpc>
                          <a:spcPts val="1400"/>
                        </a:lnSpc>
                        <a:spcBef>
                          <a:spcPts val="0"/>
                        </a:spcBef>
                        <a:spcAft>
                          <a:spcPts val="0"/>
                        </a:spcAft>
                      </a:pPr>
                      <a:r>
                        <a:rPr lang="en-US" sz="1100" dirty="0">
                          <a:effectLst/>
                        </a:rPr>
                        <a:t>Workstream 2: Support review meetings for data validation and use at the national, provincial, and zonal levels, and dissemination</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509528"/>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d)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Conduct DQR.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DQR report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kern="1200" dirty="0">
                          <a:solidFill>
                            <a:schemeClr val="dk1"/>
                          </a:solidFill>
                          <a:effectLst/>
                          <a:latin typeface="+mn-lt"/>
                          <a:ea typeface="+mn-ea"/>
                          <a:cs typeface="+mn-cs"/>
                        </a:rPr>
                        <a:t>COMPLETED</a:t>
                      </a:r>
                    </a:p>
                  </a:txBody>
                  <a:tcPr marL="15328" marR="15328" marT="0" marB="0">
                    <a:solidFill>
                      <a:srgbClr val="00B050"/>
                    </a:solidFill>
                  </a:tcPr>
                </a:tc>
                <a:extLst>
                  <a:ext uri="{0D108BD9-81ED-4DB2-BD59-A6C34878D82A}">
                    <a16:rowId xmlns:a16="http://schemas.microsoft.com/office/drawing/2014/main" val="862507232"/>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e)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Support the semi-annual data validation meeting at the central level.</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8890" marR="53975" indent="0" fontAlgn="auto">
                        <a:lnSpc>
                          <a:spcPts val="1400"/>
                        </a:lnSpc>
                        <a:spcBef>
                          <a:spcPts val="0"/>
                        </a:spcBef>
                        <a:spcAft>
                          <a:spcPts val="0"/>
                        </a:spcAft>
                      </a:pPr>
                      <a:r>
                        <a:rPr lang="en-US" sz="1100" spc="0" dirty="0">
                          <a:effectLst/>
                        </a:rPr>
                        <a:t>Review meeting reports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253911542"/>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f)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Support data validation meetings at provincial and zonal levels.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Program review meeting report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1867122779"/>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g)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Annual tuberculosis surveillance report in the DRC.</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Annual TB surveillance report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kumimoji="0" lang="en-US" sz="1100" b="0" i="0" u="none" strike="noStrike" kern="1200" cap="none" spc="0" normalizeH="0" baseline="0" noProof="0" dirty="0">
                          <a:ln>
                            <a:noFill/>
                          </a:ln>
                          <a:solidFill>
                            <a:srgbClr val="222222"/>
                          </a:solidFill>
                          <a:effectLst/>
                          <a:uLnTx/>
                          <a:uFillTx/>
                          <a:latin typeface="Gill Sans MT"/>
                          <a:ea typeface="+mn-ea"/>
                          <a:cs typeface="+mn-cs"/>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4277901793"/>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h)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a:effectLst/>
                        </a:rPr>
                        <a:t>Disseminate the annual TB surveillance report in the DRC.</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Report disseminated, online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kumimoji="0" lang="en-US" sz="1100" b="0" i="0" u="none" strike="noStrike" kern="1200" cap="none" spc="0" normalizeH="0" baseline="0" noProof="0" dirty="0">
                          <a:ln>
                            <a:noFill/>
                          </a:ln>
                          <a:solidFill>
                            <a:srgbClr val="222222"/>
                          </a:solidFill>
                          <a:effectLst/>
                          <a:highlight>
                            <a:srgbClr val="008000"/>
                          </a:highlight>
                          <a:uLnTx/>
                          <a:uFillTx/>
                          <a:latin typeface="Gill Sans MT"/>
                          <a:ea typeface="+mn-ea"/>
                          <a:cs typeface="+mn-cs"/>
                        </a:rPr>
                        <a:t>COMPLETED</a:t>
                      </a:r>
                      <a:endParaRPr kumimoji="0" lang="en-US" sz="1100" b="0" i="0" u="none" strike="noStrike" kern="1200" cap="none" spc="0" normalizeH="0" baseline="0" dirty="0">
                        <a:ln>
                          <a:noFill/>
                        </a:ln>
                        <a:solidFill>
                          <a:srgbClr val="222222"/>
                        </a:solidFill>
                        <a:effectLst/>
                        <a:highlight>
                          <a:srgbClr val="008000"/>
                        </a:highlight>
                        <a:uLnTx/>
                        <a:uFillTx/>
                        <a:latin typeface="Gill Sans MT"/>
                        <a:ea typeface="+mn-ea"/>
                        <a:cs typeface="+mn-cs"/>
                      </a:endParaRPr>
                    </a:p>
                  </a:txBody>
                  <a:tcPr marL="15328" marR="15328" marT="0" marB="0"/>
                </a:tc>
                <a:extLst>
                  <a:ext uri="{0D108BD9-81ED-4DB2-BD59-A6C34878D82A}">
                    <a16:rowId xmlns:a16="http://schemas.microsoft.com/office/drawing/2014/main" val="2685314361"/>
                  </a:ext>
                </a:extLst>
              </a:tr>
              <a:tr h="173324">
                <a:tc>
                  <a:txBody>
                    <a:bodyPr/>
                    <a:lstStyle/>
                    <a:p>
                      <a:pPr marL="0" marR="0" lvl="0" indent="0">
                        <a:lnSpc>
                          <a:spcPct val="107000"/>
                        </a:lnSpc>
                        <a:spcBef>
                          <a:spcPts val="0"/>
                        </a:spcBef>
                        <a:spcAft>
                          <a:spcPts val="800"/>
                        </a:spcAft>
                        <a:buSzPts val="1000"/>
                        <a:buFont typeface="+mj-lt"/>
                        <a:buNone/>
                      </a:pPr>
                      <a:r>
                        <a:rPr lang="en-US" sz="1100" spc="-10" dirty="0" err="1">
                          <a:effectLst/>
                        </a:rPr>
                        <a:t>i</a:t>
                      </a:r>
                      <a:r>
                        <a:rPr lang="en-US" sz="1100" spc="-10" dirty="0">
                          <a:effectLst/>
                        </a:rPr>
                        <a:t>)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a:effectLst/>
                        </a:rPr>
                        <a:t>Quarterly epidemiological bulletin for TB.</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Epidemiological bulletin</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kern="1200" dirty="0">
                          <a:solidFill>
                            <a:schemeClr val="dk1"/>
                          </a:solidFill>
                          <a:effectLst/>
                          <a:latin typeface="+mn-lt"/>
                          <a:ea typeface="+mn-ea"/>
                          <a:cs typeface="+mn-cs"/>
                        </a:rPr>
                        <a:t>COMPLETED: 1</a:t>
                      </a:r>
                      <a:r>
                        <a:rPr lang="en-US" sz="1100" kern="1200" baseline="30000" dirty="0">
                          <a:solidFill>
                            <a:schemeClr val="dk1"/>
                          </a:solidFill>
                          <a:effectLst/>
                          <a:latin typeface="+mn-lt"/>
                          <a:ea typeface="+mn-ea"/>
                          <a:cs typeface="+mn-cs"/>
                        </a:rPr>
                        <a:t>st</a:t>
                      </a:r>
                      <a:r>
                        <a:rPr lang="en-US" sz="1100" kern="1200" dirty="0">
                          <a:solidFill>
                            <a:schemeClr val="dk1"/>
                          </a:solidFill>
                          <a:effectLst/>
                          <a:latin typeface="+mn-lt"/>
                          <a:ea typeface="+mn-ea"/>
                          <a:cs typeface="+mn-cs"/>
                        </a:rPr>
                        <a:t>, 2</a:t>
                      </a:r>
                      <a:r>
                        <a:rPr lang="en-US" sz="1100" kern="1200" baseline="30000" dirty="0">
                          <a:solidFill>
                            <a:schemeClr val="dk1"/>
                          </a:solidFill>
                          <a:effectLst/>
                          <a:latin typeface="+mn-lt"/>
                          <a:ea typeface="+mn-ea"/>
                          <a:cs typeface="+mn-cs"/>
                        </a:rPr>
                        <a:t>nd</a:t>
                      </a:r>
                      <a:r>
                        <a:rPr lang="en-US" sz="1100" kern="1200" dirty="0">
                          <a:solidFill>
                            <a:schemeClr val="dk1"/>
                          </a:solidFill>
                          <a:effectLst/>
                          <a:latin typeface="+mn-lt"/>
                          <a:ea typeface="+mn-ea"/>
                          <a:cs typeface="+mn-cs"/>
                        </a:rPr>
                        <a:t>, 3</a:t>
                      </a:r>
                      <a:r>
                        <a:rPr lang="en-US" sz="1100" kern="1200" baseline="30000" dirty="0">
                          <a:solidFill>
                            <a:schemeClr val="dk1"/>
                          </a:solidFill>
                          <a:effectLst/>
                          <a:latin typeface="+mn-lt"/>
                          <a:ea typeface="+mn-ea"/>
                          <a:cs typeface="+mn-cs"/>
                        </a:rPr>
                        <a:t>rd</a:t>
                      </a:r>
                      <a:r>
                        <a:rPr lang="en-US" sz="1100" kern="1200" dirty="0">
                          <a:solidFill>
                            <a:schemeClr val="dk1"/>
                          </a:solidFill>
                          <a:effectLst/>
                          <a:latin typeface="+mn-lt"/>
                          <a:ea typeface="+mn-ea"/>
                          <a:cs typeface="+mn-cs"/>
                        </a:rPr>
                        <a:t> </a:t>
                      </a:r>
                    </a:p>
                  </a:txBody>
                  <a:tcPr marL="15328" marR="15328" marT="0" marB="0">
                    <a:solidFill>
                      <a:srgbClr val="00B050"/>
                    </a:solidFill>
                  </a:tcPr>
                </a:tc>
                <a:extLst>
                  <a:ext uri="{0D108BD9-81ED-4DB2-BD59-A6C34878D82A}">
                    <a16:rowId xmlns:a16="http://schemas.microsoft.com/office/drawing/2014/main" val="3352635271"/>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j)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TA on how to discuss data use with decision-makers.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a:effectLst/>
                        </a:rPr>
                        <a:t>TA report</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741657042"/>
                  </a:ext>
                </a:extLst>
              </a:tr>
              <a:tr h="172076">
                <a:tc gridSpan="4">
                  <a:txBody>
                    <a:bodyPr/>
                    <a:lstStyle/>
                    <a:p>
                      <a:pPr marL="62865" marR="0">
                        <a:lnSpc>
                          <a:spcPts val="1400"/>
                        </a:lnSpc>
                        <a:spcBef>
                          <a:spcPts val="0"/>
                        </a:spcBef>
                        <a:spcAft>
                          <a:spcPts val="0"/>
                        </a:spcAft>
                      </a:pPr>
                      <a:r>
                        <a:rPr lang="en-US" sz="1100" dirty="0">
                          <a:effectLst/>
                        </a:rPr>
                        <a:t>Workstream 3: Support the operationalization of DHIS2.</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245729"/>
                  </a:ext>
                </a:extLst>
              </a:tr>
              <a:tr h="231224">
                <a:tc>
                  <a:txBody>
                    <a:bodyPr/>
                    <a:lstStyle/>
                    <a:p>
                      <a:pPr marL="0" marR="0" lvl="0" indent="0">
                        <a:lnSpc>
                          <a:spcPct val="107000"/>
                        </a:lnSpc>
                        <a:spcBef>
                          <a:spcPts val="0"/>
                        </a:spcBef>
                        <a:spcAft>
                          <a:spcPts val="800"/>
                        </a:spcAft>
                        <a:buSzPts val="1000"/>
                        <a:buFont typeface="+mj-lt"/>
                        <a:buNone/>
                      </a:pPr>
                      <a:r>
                        <a:rPr lang="en-US" sz="1100" spc="-10" dirty="0">
                          <a:effectLst/>
                        </a:rPr>
                        <a:t>k)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Support specific M&amp;E supervision/ Support to EDR Web system.</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Supervision / Assessment report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kern="1200" dirty="0">
                          <a:solidFill>
                            <a:schemeClr val="dk1"/>
                          </a:solidFill>
                          <a:effectLst/>
                          <a:latin typeface="+mn-lt"/>
                          <a:ea typeface="+mn-ea"/>
                          <a:cs typeface="+mn-cs"/>
                        </a:rPr>
                        <a:t>COMPLETED</a:t>
                      </a:r>
                    </a:p>
                  </a:txBody>
                  <a:tcPr marL="15328" marR="15328" marT="0" marB="0">
                    <a:solidFill>
                      <a:srgbClr val="00B050"/>
                    </a:solidFill>
                  </a:tcPr>
                </a:tc>
                <a:extLst>
                  <a:ext uri="{0D108BD9-81ED-4DB2-BD59-A6C34878D82A}">
                    <a16:rowId xmlns:a16="http://schemas.microsoft.com/office/drawing/2014/main" val="2015113939"/>
                  </a:ext>
                </a:extLst>
              </a:tr>
              <a:tr h="193688">
                <a:tc>
                  <a:txBody>
                    <a:bodyPr/>
                    <a:lstStyle/>
                    <a:p>
                      <a:pPr marL="0" marR="0" lvl="0" indent="0">
                        <a:lnSpc>
                          <a:spcPct val="107000"/>
                        </a:lnSpc>
                        <a:spcBef>
                          <a:spcPts val="0"/>
                        </a:spcBef>
                        <a:spcAft>
                          <a:spcPts val="800"/>
                        </a:spcAft>
                        <a:buSzPts val="1000"/>
                        <a:buFont typeface="+mj-lt"/>
                        <a:buNone/>
                      </a:pPr>
                      <a:r>
                        <a:rPr lang="en-US" sz="1100" spc="-10" dirty="0">
                          <a:effectLst/>
                        </a:rPr>
                        <a:t>l)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Support annual trip from the intermediate level to health zones.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a:effectLst/>
                        </a:rPr>
                        <a:t>Supervision report</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kern="1200" dirty="0">
                          <a:solidFill>
                            <a:schemeClr val="dk1"/>
                          </a:solidFill>
                          <a:effectLst/>
                          <a:latin typeface="+mn-lt"/>
                          <a:ea typeface="+mn-ea"/>
                          <a:cs typeface="+mn-cs"/>
                        </a:rPr>
                        <a:t>COMPLETED</a:t>
                      </a:r>
                    </a:p>
                  </a:txBody>
                  <a:tcPr marL="15328" marR="15328" marT="0" marB="0">
                    <a:solidFill>
                      <a:srgbClr val="00B050"/>
                    </a:solidFill>
                  </a:tcPr>
                </a:tc>
                <a:extLst>
                  <a:ext uri="{0D108BD9-81ED-4DB2-BD59-A6C34878D82A}">
                    <a16:rowId xmlns:a16="http://schemas.microsoft.com/office/drawing/2014/main" val="3744659244"/>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m)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Equip the M&amp;E team at central and provincial level.</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161525420"/>
                  </a:ext>
                </a:extLst>
              </a:tr>
              <a:tr h="172076">
                <a:tc gridSpan="4">
                  <a:txBody>
                    <a:bodyPr/>
                    <a:lstStyle/>
                    <a:p>
                      <a:pPr marL="62865" marR="0">
                        <a:lnSpc>
                          <a:spcPts val="1400"/>
                        </a:lnSpc>
                        <a:spcBef>
                          <a:spcPts val="0"/>
                        </a:spcBef>
                        <a:spcAft>
                          <a:spcPts val="0"/>
                        </a:spcAft>
                      </a:pPr>
                      <a:r>
                        <a:rPr lang="en-US" sz="1100" dirty="0">
                          <a:effectLst/>
                        </a:rPr>
                        <a:t>Workstream 4: Support operational research.</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0948751"/>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n)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r>
                        <a:rPr lang="en-US" sz="1100" dirty="0">
                          <a:effectLst/>
                        </a:rPr>
                        <a:t>Provide operational research guide.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OR guideline completed</a:t>
                      </a:r>
                      <a:r>
                        <a:rPr lang="en-US" sz="1100" dirty="0">
                          <a:effectLst/>
                          <a:highlight>
                            <a:srgbClr val="FFFF00"/>
                          </a:highlight>
                        </a:rPr>
                        <a: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1747660074"/>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o)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Training the central unit of the NTP in operational research.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a:effectLst/>
                        </a:rPr>
                        <a:t>Training report</a:t>
                      </a:r>
                      <a:r>
                        <a:rPr lang="en-US" sz="1100">
                          <a:effectLst/>
                          <a:highlight>
                            <a:srgbClr val="FFFF00"/>
                          </a:highlight>
                        </a:rPr>
                        <a:t> </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3631661760"/>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p)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Support TWG/ OR committee meeting.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a:effectLst/>
                          <a:highlight>
                            <a:srgbClr val="FFFF00"/>
                          </a:highlight>
                        </a:rPr>
                        <a:t> </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kern="1200" dirty="0">
                          <a:solidFill>
                            <a:schemeClr val="dk1"/>
                          </a:solidFill>
                          <a:effectLst/>
                          <a:latin typeface="+mn-lt"/>
                          <a:ea typeface="+mn-ea"/>
                          <a:cs typeface="+mn-cs"/>
                        </a:rPr>
                        <a:t>COMPLETED</a:t>
                      </a:r>
                    </a:p>
                  </a:txBody>
                  <a:tcPr marL="15328" marR="15328" marT="0" marB="0">
                    <a:solidFill>
                      <a:srgbClr val="00B050"/>
                    </a:solidFill>
                  </a:tcPr>
                </a:tc>
                <a:extLst>
                  <a:ext uri="{0D108BD9-81ED-4DB2-BD59-A6C34878D82A}">
                    <a16:rowId xmlns:a16="http://schemas.microsoft.com/office/drawing/2014/main" val="362886839"/>
                  </a:ext>
                </a:extLst>
              </a:tr>
              <a:tr h="173324">
                <a:tc>
                  <a:txBody>
                    <a:bodyPr/>
                    <a:lstStyle/>
                    <a:p>
                      <a:pPr marL="0" marR="0" lvl="0" indent="0">
                        <a:lnSpc>
                          <a:spcPct val="107000"/>
                        </a:lnSpc>
                        <a:spcBef>
                          <a:spcPts val="0"/>
                        </a:spcBef>
                        <a:spcAft>
                          <a:spcPts val="800"/>
                        </a:spcAft>
                        <a:buSzPts val="1000"/>
                        <a:buFont typeface="+mj-lt"/>
                        <a:buNone/>
                      </a:pPr>
                      <a:r>
                        <a:rPr lang="en-US" sz="1100" spc="-10" dirty="0">
                          <a:effectLst/>
                        </a:rPr>
                        <a:t>q)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Conduct pilot OR.</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One OR 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COMPLETED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00B050"/>
                    </a:solidFill>
                  </a:tcPr>
                </a:tc>
                <a:extLst>
                  <a:ext uri="{0D108BD9-81ED-4DB2-BD59-A6C34878D82A}">
                    <a16:rowId xmlns:a16="http://schemas.microsoft.com/office/drawing/2014/main" val="3126131107"/>
                  </a:ext>
                </a:extLst>
              </a:tr>
              <a:tr h="135390">
                <a:tc>
                  <a:txBody>
                    <a:bodyPr/>
                    <a:lstStyle/>
                    <a:p>
                      <a:pPr marL="0" marR="0" lvl="0" indent="0">
                        <a:lnSpc>
                          <a:spcPct val="107000"/>
                        </a:lnSpc>
                        <a:spcBef>
                          <a:spcPts val="0"/>
                        </a:spcBef>
                        <a:spcAft>
                          <a:spcPts val="800"/>
                        </a:spcAft>
                        <a:buSzPts val="1000"/>
                        <a:buFont typeface="+mj-lt"/>
                        <a:buNone/>
                      </a:pPr>
                      <a:r>
                        <a:rPr lang="en-US" sz="1100" spc="-10" dirty="0">
                          <a:effectLst/>
                        </a:rPr>
                        <a:t>r)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Conduct big scale OR.</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One OR manuscript developed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highlight>
                            <a:srgbClr val="008000"/>
                          </a:highlight>
                        </a:rPr>
                        <a:t>COMPLETED</a:t>
                      </a:r>
                      <a:endParaRPr lang="en-US" sz="1100" dirty="0">
                        <a:effectLst/>
                        <a:highlight>
                          <a:srgbClr val="008000"/>
                        </a:highligh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FFFF00"/>
                    </a:solidFill>
                  </a:tcPr>
                </a:tc>
                <a:extLst>
                  <a:ext uri="{0D108BD9-81ED-4DB2-BD59-A6C34878D82A}">
                    <a16:rowId xmlns:a16="http://schemas.microsoft.com/office/drawing/2014/main" val="3805758496"/>
                  </a:ext>
                </a:extLst>
              </a:tr>
              <a:tr h="210548">
                <a:tc>
                  <a:txBody>
                    <a:bodyPr/>
                    <a:lstStyle/>
                    <a:p>
                      <a:pPr marL="0" marR="0" lvl="0" indent="0">
                        <a:lnSpc>
                          <a:spcPct val="107000"/>
                        </a:lnSpc>
                        <a:spcBef>
                          <a:spcPts val="0"/>
                        </a:spcBef>
                        <a:spcAft>
                          <a:spcPts val="800"/>
                        </a:spcAft>
                        <a:buSzPts val="1000"/>
                        <a:buFont typeface="+mj-lt"/>
                        <a:buNone/>
                      </a:pPr>
                      <a:r>
                        <a:rPr lang="en-US" sz="1100" spc="-10" dirty="0">
                          <a:effectLst/>
                        </a:rPr>
                        <a:t>s)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Disseminate QTSA results.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Event report.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kern="1200" dirty="0">
                          <a:solidFill>
                            <a:schemeClr val="dk1"/>
                          </a:solidFill>
                          <a:effectLst/>
                          <a:highlight>
                            <a:srgbClr val="008000"/>
                          </a:highlight>
                          <a:latin typeface="+mn-lt"/>
                          <a:ea typeface="+mn-ea"/>
                          <a:cs typeface="+mn-cs"/>
                        </a:rPr>
                        <a:t>COMPLETED</a:t>
                      </a:r>
                    </a:p>
                  </a:txBody>
                  <a:tcPr marL="15328" marR="15328" marT="0" marB="0"/>
                </a:tc>
                <a:extLst>
                  <a:ext uri="{0D108BD9-81ED-4DB2-BD59-A6C34878D82A}">
                    <a16:rowId xmlns:a16="http://schemas.microsoft.com/office/drawing/2014/main" val="395720912"/>
                  </a:ext>
                </a:extLst>
              </a:tr>
              <a:tr h="173694">
                <a:tc>
                  <a:txBody>
                    <a:bodyPr/>
                    <a:lstStyle/>
                    <a:p>
                      <a:pPr marL="0" marR="0" lvl="0" indent="0">
                        <a:lnSpc>
                          <a:spcPct val="107000"/>
                        </a:lnSpc>
                        <a:spcBef>
                          <a:spcPts val="0"/>
                        </a:spcBef>
                        <a:spcAft>
                          <a:spcPts val="800"/>
                        </a:spcAft>
                        <a:buSzPts val="1000"/>
                        <a:buFont typeface="+mj-lt"/>
                        <a:buNone/>
                      </a:pPr>
                      <a:r>
                        <a:rPr lang="en-US" sz="1100" spc="-10" dirty="0">
                          <a:effectLst/>
                        </a:rPr>
                        <a:t>t) </a:t>
                      </a:r>
                      <a:endParaRPr lang="en-US" sz="1100" spc="-10" dirty="0">
                        <a:solidFill>
                          <a:srgbClr val="000000"/>
                        </a:solidFill>
                        <a:effectLst/>
                        <a:latin typeface="Georgia" panose="02040502050405020303" pitchFamily="18" charset="0"/>
                        <a:ea typeface="Calibri" panose="020F0502020204030204" pitchFamily="34" charset="0"/>
                        <a:cs typeface="Calisto MT" panose="02040603050505030304" pitchFamily="18" charset="0"/>
                      </a:endParaRPr>
                    </a:p>
                  </a:txBody>
                  <a:tcPr marL="15328" marR="15328" marT="0" marB="0"/>
                </a:tc>
                <a:tc>
                  <a:txBody>
                    <a:bodyPr/>
                    <a:lstStyle/>
                    <a:p>
                      <a:pPr marL="0" marR="0">
                        <a:lnSpc>
                          <a:spcPct val="107000"/>
                        </a:lnSpc>
                        <a:spcBef>
                          <a:spcPts val="0"/>
                        </a:spcBef>
                        <a:spcAft>
                          <a:spcPts val="800"/>
                        </a:spcAft>
                      </a:pPr>
                      <a:r>
                        <a:rPr lang="en-US" sz="1100" dirty="0">
                          <a:effectLst/>
                        </a:rPr>
                        <a:t>Develop and share success stories.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rPr>
                        <a:t>Two success stories developed</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tc>
                <a:tc>
                  <a:txBody>
                    <a:bodyPr/>
                    <a:lstStyle/>
                    <a:p>
                      <a:pPr marL="0" marR="53975">
                        <a:lnSpc>
                          <a:spcPts val="1400"/>
                        </a:lnSpc>
                        <a:spcBef>
                          <a:spcPts val="0"/>
                        </a:spcBef>
                        <a:spcAft>
                          <a:spcPts val="0"/>
                        </a:spcAft>
                      </a:pPr>
                      <a:r>
                        <a:rPr lang="en-US" sz="1100" dirty="0">
                          <a:effectLst/>
                          <a:highlight>
                            <a:srgbClr val="008000"/>
                          </a:highlight>
                        </a:rPr>
                        <a:t>COMPLETED</a:t>
                      </a:r>
                      <a:endParaRPr lang="en-US" sz="1100" dirty="0">
                        <a:effectLst/>
                        <a:highlight>
                          <a:srgbClr val="008000"/>
                        </a:highlight>
                        <a:latin typeface="Georgia" panose="02040502050405020303" pitchFamily="18" charset="0"/>
                        <a:ea typeface="Calibri" panose="020F0502020204030204" pitchFamily="34" charset="0"/>
                        <a:cs typeface="Times New Roman" panose="02020603050405020304" pitchFamily="18" charset="0"/>
                      </a:endParaRPr>
                    </a:p>
                  </a:txBody>
                  <a:tcPr marL="15328" marR="15328" marT="0" marB="0">
                    <a:solidFill>
                      <a:srgbClr val="FFFF00"/>
                    </a:solidFill>
                  </a:tcPr>
                </a:tc>
                <a:extLst>
                  <a:ext uri="{0D108BD9-81ED-4DB2-BD59-A6C34878D82A}">
                    <a16:rowId xmlns:a16="http://schemas.microsoft.com/office/drawing/2014/main" val="2127750368"/>
                  </a:ext>
                </a:extLst>
              </a:tr>
            </a:tbl>
          </a:graphicData>
        </a:graphic>
      </p:graphicFrame>
      <p:sp>
        <p:nvSpPr>
          <p:cNvPr id="2" name="TextBox 1">
            <a:extLst>
              <a:ext uri="{FF2B5EF4-FFF2-40B4-BE49-F238E27FC236}">
                <a16:creationId xmlns:a16="http://schemas.microsoft.com/office/drawing/2014/main" id="{87B61CC5-8634-AB14-4B1F-523A11AE0E47}"/>
              </a:ext>
            </a:extLst>
          </p:cNvPr>
          <p:cNvSpPr txBox="1"/>
          <p:nvPr/>
        </p:nvSpPr>
        <p:spPr>
          <a:xfrm>
            <a:off x="1567543" y="-61498"/>
            <a:ext cx="901209" cy="369332"/>
          </a:xfrm>
          <a:prstGeom prst="rect">
            <a:avLst/>
          </a:prstGeom>
          <a:noFill/>
        </p:spPr>
        <p:txBody>
          <a:bodyPr wrap="none" rtlCol="0">
            <a:spAutoFit/>
          </a:bodyPr>
          <a:lstStyle/>
          <a:p>
            <a:r>
              <a:rPr lang="en-US" dirty="0"/>
              <a:t>Table 2:</a:t>
            </a:r>
          </a:p>
        </p:txBody>
      </p:sp>
    </p:spTree>
    <p:custDataLst>
      <p:tags r:id="rId1"/>
    </p:custDataLst>
    <p:extLst>
      <p:ext uri="{BB962C8B-B14F-4D97-AF65-F5344CB8AC3E}">
        <p14:creationId xmlns:p14="http://schemas.microsoft.com/office/powerpoint/2010/main" val="33301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85E8B-043C-C641-A1E4-3FB673DE6B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27C6F7-ADC5-CEEF-16F7-13E91372A668}"/>
              </a:ext>
            </a:extLst>
          </p:cNvPr>
          <p:cNvSpPr>
            <a:spLocks noGrp="1"/>
          </p:cNvSpPr>
          <p:nvPr>
            <p:ph type="sldNum" sz="quarter" idx="10"/>
          </p:nvPr>
        </p:nvSpPr>
        <p:spPr/>
        <p:txBody>
          <a:bodyPr/>
          <a:lstStyle/>
          <a:p>
            <a:fld id="{42782948-4DBE-204D-AB9E-B65E067054AE}" type="slidenum">
              <a:rPr lang="en-US" smtClean="0"/>
              <a:pPr/>
              <a:t>11</a:t>
            </a:fld>
            <a:endParaRPr lang="en-US"/>
          </a:p>
        </p:txBody>
      </p:sp>
      <p:sp>
        <p:nvSpPr>
          <p:cNvPr id="5" name="Title 4">
            <a:extLst>
              <a:ext uri="{FF2B5EF4-FFF2-40B4-BE49-F238E27FC236}">
                <a16:creationId xmlns:a16="http://schemas.microsoft.com/office/drawing/2014/main" id="{065743F1-9E93-BC56-0E45-0658129E40ED}"/>
              </a:ext>
            </a:extLst>
          </p:cNvPr>
          <p:cNvSpPr>
            <a:spLocks noGrp="1"/>
          </p:cNvSpPr>
          <p:nvPr>
            <p:ph type="title"/>
          </p:nvPr>
        </p:nvSpPr>
        <p:spPr>
          <a:xfrm>
            <a:off x="745524" y="2095876"/>
            <a:ext cx="7772400" cy="646331"/>
          </a:xfrm>
        </p:spPr>
        <p:txBody>
          <a:bodyPr/>
          <a:lstStyle/>
          <a:p>
            <a:r>
              <a:rPr lang="en-US" dirty="0"/>
              <a:t>III. Conclusion</a:t>
            </a:r>
          </a:p>
        </p:txBody>
      </p:sp>
    </p:spTree>
    <p:extLst>
      <p:ext uri="{BB962C8B-B14F-4D97-AF65-F5344CB8AC3E}">
        <p14:creationId xmlns:p14="http://schemas.microsoft.com/office/powerpoint/2010/main" val="28779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17AFB9-54B4-5167-5AE9-815404116B45}"/>
              </a:ext>
            </a:extLst>
          </p:cNvPr>
          <p:cNvSpPr>
            <a:spLocks noGrp="1"/>
          </p:cNvSpPr>
          <p:nvPr>
            <p:ph idx="1"/>
          </p:nvPr>
        </p:nvSpPr>
        <p:spPr>
          <a:xfrm>
            <a:off x="165465" y="609600"/>
            <a:ext cx="8839198" cy="5255745"/>
          </a:xfrm>
        </p:spPr>
        <p:txBody>
          <a:bodyPr>
            <a:normAutofit/>
          </a:bodyPr>
          <a:lstStyle/>
          <a:p>
            <a:pPr marL="974725" indent="-234950">
              <a:lnSpc>
                <a:spcPct val="150000"/>
              </a:lnSpc>
              <a:buFont typeface="Wingdings" panose="05000000000000000000" pitchFamily="2" charset="2"/>
              <a:buChar char="ü"/>
              <a:tabLst>
                <a:tab pos="4344988" algn="l"/>
              </a:tabLst>
            </a:pPr>
            <a:r>
              <a:rPr lang="en-US" sz="1800" dirty="0">
                <a:solidFill>
                  <a:schemeClr val="tx1"/>
                </a:solidFill>
              </a:rPr>
              <a:t>Builds a strong partnership to effectively end TB</a:t>
            </a:r>
          </a:p>
          <a:p>
            <a:pPr marL="977900" lvl="1" indent="-239713">
              <a:lnSpc>
                <a:spcPct val="150000"/>
              </a:lnSpc>
            </a:pPr>
            <a:r>
              <a:rPr lang="en-US" sz="1800" dirty="0">
                <a:solidFill>
                  <a:schemeClr val="tx1"/>
                </a:solidFill>
              </a:rPr>
              <a:t>Improves TB case notification, treatment success rate, prevention, innovation, ownership and sustainability.</a:t>
            </a:r>
          </a:p>
          <a:p>
            <a:pPr marL="977900" lvl="1" indent="-239713">
              <a:lnSpc>
                <a:spcPct val="150000"/>
              </a:lnSpc>
            </a:pPr>
            <a:r>
              <a:rPr lang="en-US" sz="1800" dirty="0">
                <a:solidFill>
                  <a:schemeClr val="tx1"/>
                </a:solidFill>
              </a:rPr>
              <a:t>With CLA we can reach a clear, frank and sincere dialogue; get greater impact and outcome, but also improve transparency and accountability</a:t>
            </a:r>
          </a:p>
          <a:p>
            <a:pPr marL="977900" lvl="1" indent="-239713">
              <a:lnSpc>
                <a:spcPct val="150000"/>
              </a:lnSpc>
            </a:pPr>
            <a:r>
              <a:rPr lang="en-US" sz="1800" dirty="0">
                <a:solidFill>
                  <a:schemeClr val="tx1"/>
                </a:solidFill>
              </a:rPr>
              <a:t>TB DIAH  facilitates the use of data for decision making and quality improvement of services.</a:t>
            </a:r>
          </a:p>
        </p:txBody>
      </p:sp>
      <p:sp>
        <p:nvSpPr>
          <p:cNvPr id="3" name="Slide Number Placeholder 2">
            <a:extLst>
              <a:ext uri="{FF2B5EF4-FFF2-40B4-BE49-F238E27FC236}">
                <a16:creationId xmlns:a16="http://schemas.microsoft.com/office/drawing/2014/main" id="{143F9826-E92F-57AC-94DB-B8F79F50CAF2}"/>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4" name="Title 3">
            <a:extLst>
              <a:ext uri="{FF2B5EF4-FFF2-40B4-BE49-F238E27FC236}">
                <a16:creationId xmlns:a16="http://schemas.microsoft.com/office/drawing/2014/main" id="{BBE12D83-FA90-AC79-98D7-EA42FD613D69}"/>
              </a:ext>
            </a:extLst>
          </p:cNvPr>
          <p:cNvSpPr>
            <a:spLocks noGrp="1"/>
          </p:cNvSpPr>
          <p:nvPr>
            <p:ph type="title"/>
          </p:nvPr>
        </p:nvSpPr>
        <p:spPr>
          <a:xfrm>
            <a:off x="165465" y="50950"/>
            <a:ext cx="8826133" cy="434332"/>
          </a:xfrm>
        </p:spPr>
        <p:txBody>
          <a:bodyPr/>
          <a:lstStyle/>
          <a:p>
            <a:r>
              <a:rPr lang="en-US" sz="2100" kern="0" dirty="0">
                <a:latin typeface="+mn-lt"/>
              </a:rPr>
              <a:t>Collaborating and Working Closely with Local Organization and IPs </a:t>
            </a:r>
          </a:p>
        </p:txBody>
      </p:sp>
    </p:spTree>
    <p:extLst>
      <p:ext uri="{BB962C8B-B14F-4D97-AF65-F5344CB8AC3E}">
        <p14:creationId xmlns:p14="http://schemas.microsoft.com/office/powerpoint/2010/main" val="261329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55909D6-3CB1-502B-B856-2718148482FD}"/>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4" name="Titre 3">
            <a:extLst>
              <a:ext uri="{FF2B5EF4-FFF2-40B4-BE49-F238E27FC236}">
                <a16:creationId xmlns:a16="http://schemas.microsoft.com/office/drawing/2014/main" id="{155CC2DF-AF0D-DF1A-CE9C-DCB1DE0D23CA}"/>
              </a:ext>
            </a:extLst>
          </p:cNvPr>
          <p:cNvSpPr>
            <a:spLocks noGrp="1"/>
          </p:cNvSpPr>
          <p:nvPr>
            <p:ph type="title"/>
          </p:nvPr>
        </p:nvSpPr>
        <p:spPr/>
        <p:txBody>
          <a:bodyPr/>
          <a:lstStyle/>
          <a:p>
            <a:r>
              <a:rPr lang="fr-FR" dirty="0"/>
              <a:t>Photos: Field </a:t>
            </a:r>
            <a:r>
              <a:rPr lang="fr-FR" dirty="0" err="1"/>
              <a:t>Activities</a:t>
            </a:r>
            <a:r>
              <a:rPr lang="fr-FR" dirty="0"/>
              <a:t> </a:t>
            </a:r>
          </a:p>
        </p:txBody>
      </p:sp>
      <p:pic>
        <p:nvPicPr>
          <p:cNvPr id="5" name="Picture 4" descr="C:\Users\Hello\Downloads\IMG-20230606-WA0016.jpg">
            <a:extLst>
              <a:ext uri="{FF2B5EF4-FFF2-40B4-BE49-F238E27FC236}">
                <a16:creationId xmlns:a16="http://schemas.microsoft.com/office/drawing/2014/main" id="{3F7B3A64-A9ED-0EF7-4712-005B4961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92" y="522652"/>
            <a:ext cx="3616869" cy="218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D2F0C798-C467-6AB4-2CCD-3835DA8CC8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0728" y="485282"/>
            <a:ext cx="3846780" cy="222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5CC9CB8F-7178-35EB-5741-50AE2976E40F}"/>
              </a:ext>
            </a:extLst>
          </p:cNvPr>
          <p:cNvPicPr/>
          <p:nvPr/>
        </p:nvPicPr>
        <p:blipFill>
          <a:blip r:embed="rId4"/>
          <a:stretch>
            <a:fillRect/>
          </a:stretch>
        </p:blipFill>
        <p:spPr>
          <a:xfrm>
            <a:off x="4739810" y="2707674"/>
            <a:ext cx="3897697" cy="2185022"/>
          </a:xfrm>
          <a:prstGeom prst="rect">
            <a:avLst/>
          </a:prstGeom>
        </p:spPr>
      </p:pic>
      <p:pic>
        <p:nvPicPr>
          <p:cNvPr id="8" name="Image 7">
            <a:extLst>
              <a:ext uri="{FF2B5EF4-FFF2-40B4-BE49-F238E27FC236}">
                <a16:creationId xmlns:a16="http://schemas.microsoft.com/office/drawing/2014/main" id="{35F9250B-9DB1-1574-A04D-E556A58907CB}"/>
              </a:ext>
            </a:extLst>
          </p:cNvPr>
          <p:cNvPicPr>
            <a:picLocks noChangeAspect="1"/>
          </p:cNvPicPr>
          <p:nvPr/>
        </p:nvPicPr>
        <p:blipFill>
          <a:blip r:embed="rId5"/>
          <a:stretch>
            <a:fillRect/>
          </a:stretch>
        </p:blipFill>
        <p:spPr>
          <a:xfrm>
            <a:off x="506492" y="2715237"/>
            <a:ext cx="3648000" cy="2232440"/>
          </a:xfrm>
          <a:prstGeom prst="rect">
            <a:avLst/>
          </a:prstGeom>
        </p:spPr>
      </p:pic>
    </p:spTree>
    <p:extLst>
      <p:ext uri="{BB962C8B-B14F-4D97-AF65-F5344CB8AC3E}">
        <p14:creationId xmlns:p14="http://schemas.microsoft.com/office/powerpoint/2010/main" val="67157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FD029E-8A74-8366-B561-5A3C4C3B10D7}"/>
              </a:ext>
            </a:extLst>
          </p:cNvPr>
          <p:cNvSpPr>
            <a:spLocks noGrp="1"/>
          </p:cNvSpPr>
          <p:nvPr>
            <p:ph type="sldNum" sz="quarter" idx="10"/>
          </p:nvPr>
        </p:nvSpPr>
        <p:spPr/>
        <p:txBody>
          <a:bodyPr/>
          <a:lstStyle/>
          <a:p>
            <a:fld id="{42782948-4DBE-204D-AB9E-B65E067054AE}" type="slidenum">
              <a:rPr lang="en-US" smtClean="0"/>
              <a:pPr/>
              <a:t>14</a:t>
            </a:fld>
            <a:endParaRPr lang="en-US"/>
          </a:p>
        </p:txBody>
      </p:sp>
      <p:sp>
        <p:nvSpPr>
          <p:cNvPr id="5" name="Title 4">
            <a:extLst>
              <a:ext uri="{FF2B5EF4-FFF2-40B4-BE49-F238E27FC236}">
                <a16:creationId xmlns:a16="http://schemas.microsoft.com/office/drawing/2014/main" id="{ADE43E5D-0FCC-CE7E-40E1-EDD073A77B96}"/>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27472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837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F9048-0E94-3AC0-D027-143212547CCC}"/>
              </a:ext>
            </a:extLst>
          </p:cNvPr>
          <p:cNvSpPr>
            <a:spLocks noGrp="1"/>
          </p:cNvSpPr>
          <p:nvPr>
            <p:ph type="title"/>
          </p:nvPr>
        </p:nvSpPr>
        <p:spPr>
          <a:xfrm>
            <a:off x="745524" y="2095876"/>
            <a:ext cx="7772400" cy="646331"/>
          </a:xfrm>
        </p:spPr>
        <p:txBody>
          <a:bodyPr/>
          <a:lstStyle/>
          <a:p>
            <a:r>
              <a:rPr lang="en-US" dirty="0"/>
              <a:t>I. Introduction </a:t>
            </a:r>
          </a:p>
        </p:txBody>
      </p:sp>
    </p:spTree>
    <p:extLst>
      <p:ext uri="{BB962C8B-B14F-4D97-AF65-F5344CB8AC3E}">
        <p14:creationId xmlns:p14="http://schemas.microsoft.com/office/powerpoint/2010/main" val="250536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B592FB-3CD4-0436-4303-8DD56F25676D}"/>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5" name="Content Placeholder 1">
            <a:extLst>
              <a:ext uri="{FF2B5EF4-FFF2-40B4-BE49-F238E27FC236}">
                <a16:creationId xmlns:a16="http://schemas.microsoft.com/office/drawing/2014/main" id="{790B2981-23EB-56BA-5DDB-6A6D582243EF}"/>
              </a:ext>
            </a:extLst>
          </p:cNvPr>
          <p:cNvSpPr>
            <a:spLocks noGrp="1"/>
          </p:cNvSpPr>
          <p:nvPr>
            <p:ph idx="1"/>
          </p:nvPr>
        </p:nvSpPr>
        <p:spPr>
          <a:xfrm>
            <a:off x="345506" y="658678"/>
            <a:ext cx="8578753" cy="4029762"/>
          </a:xfrm>
        </p:spPr>
        <p:txBody>
          <a:bodyPr>
            <a:noAutofit/>
          </a:bodyPr>
          <a:lstStyle/>
          <a:p>
            <a:pPr lvl="0" algn="l" rtl="0">
              <a:spcBef>
                <a:spcPts val="0"/>
              </a:spcBef>
              <a:spcAft>
                <a:spcPts val="1200"/>
              </a:spcAft>
              <a:buClr>
                <a:srgbClr val="00427B"/>
              </a:buClr>
              <a:buSzPts val="1600"/>
            </a:pPr>
            <a:r>
              <a:rPr lang="en-US" dirty="0">
                <a:solidFill>
                  <a:schemeClr val="tx1"/>
                </a:solidFill>
              </a:rPr>
              <a:t>USAID through TB DIAH supported the DRC to implement its M&amp;E plan by contracting with PONT SANTE AFRICA (POSAF), a local organization, as the implementer in line with the Agency Policy and Requirements. </a:t>
            </a:r>
          </a:p>
          <a:p>
            <a:pPr>
              <a:spcAft>
                <a:spcPts val="1200"/>
              </a:spcAft>
              <a:buClr>
                <a:srgbClr val="00427B"/>
              </a:buClr>
              <a:buSzPts val="1600"/>
            </a:pPr>
            <a:r>
              <a:rPr lang="en-US" dirty="0">
                <a:solidFill>
                  <a:schemeClr val="tx1"/>
                </a:solidFill>
                <a:sym typeface="Century Gothic"/>
              </a:rPr>
              <a:t>TB DIAH began collaboration with POSAF in 2021.</a:t>
            </a:r>
          </a:p>
          <a:p>
            <a:pPr>
              <a:spcAft>
                <a:spcPts val="1200"/>
              </a:spcAft>
              <a:buClr>
                <a:srgbClr val="00427B"/>
              </a:buClr>
              <a:buSzPts val="1600"/>
            </a:pPr>
            <a:r>
              <a:rPr lang="en-US" dirty="0">
                <a:solidFill>
                  <a:schemeClr val="tx1"/>
                </a:solidFill>
              </a:rPr>
              <a:t>Technical assistance (TA) to the PNLT M&amp;E Division was in the form of strengthening capacity at the central, provincial and zonal levels in TB data management and dissemination (e.g., data gathering, recording, analysis, use of TB data decision making and actions, etc.).</a:t>
            </a:r>
          </a:p>
          <a:p>
            <a:pPr>
              <a:lnSpc>
                <a:spcPct val="150000"/>
              </a:lnSpc>
              <a:spcAft>
                <a:spcPts val="0"/>
              </a:spcAft>
              <a:buClr>
                <a:srgbClr val="00427B"/>
              </a:buClr>
              <a:buSzPts val="1600"/>
            </a:pPr>
            <a:endParaRPr lang="en-US" sz="1700" dirty="0">
              <a:solidFill>
                <a:schemeClr val="tx1"/>
              </a:solidFill>
            </a:endParaRPr>
          </a:p>
        </p:txBody>
      </p:sp>
      <p:sp>
        <p:nvSpPr>
          <p:cNvPr id="6" name="Slide Number Placeholder 2">
            <a:extLst>
              <a:ext uri="{FF2B5EF4-FFF2-40B4-BE49-F238E27FC236}">
                <a16:creationId xmlns:a16="http://schemas.microsoft.com/office/drawing/2014/main" id="{751120F5-A50F-7952-3CAB-401B743E0973}"/>
              </a:ext>
            </a:extLst>
          </p:cNvPr>
          <p:cNvSpPr txBox="1">
            <a:spLocks/>
          </p:cNvSpPr>
          <p:nvPr/>
        </p:nvSpPr>
        <p:spPr>
          <a:xfrm>
            <a:off x="8353696" y="4947677"/>
            <a:ext cx="637903" cy="186148"/>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a:t>
            </a:fld>
            <a:endParaRPr lang="en-US"/>
          </a:p>
        </p:txBody>
      </p:sp>
      <p:sp>
        <p:nvSpPr>
          <p:cNvPr id="7" name="Title 3">
            <a:extLst>
              <a:ext uri="{FF2B5EF4-FFF2-40B4-BE49-F238E27FC236}">
                <a16:creationId xmlns:a16="http://schemas.microsoft.com/office/drawing/2014/main" id="{CD848968-4009-E7F4-F6B4-AB9F522DAAE6}"/>
              </a:ext>
            </a:extLst>
          </p:cNvPr>
          <p:cNvSpPr>
            <a:spLocks noGrp="1"/>
          </p:cNvSpPr>
          <p:nvPr>
            <p:ph type="title"/>
          </p:nvPr>
        </p:nvSpPr>
        <p:spPr>
          <a:xfrm>
            <a:off x="345507" y="23617"/>
            <a:ext cx="7772400" cy="461665"/>
          </a:xfrm>
        </p:spPr>
        <p:txBody>
          <a:bodyPr/>
          <a:lstStyle/>
          <a:p>
            <a:r>
              <a:rPr lang="en-US" dirty="0"/>
              <a:t>TB DIAH DRC Work Plan (1/3)</a:t>
            </a:r>
          </a:p>
        </p:txBody>
      </p:sp>
    </p:spTree>
    <p:extLst>
      <p:ext uri="{BB962C8B-B14F-4D97-AF65-F5344CB8AC3E}">
        <p14:creationId xmlns:p14="http://schemas.microsoft.com/office/powerpoint/2010/main" val="82995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B592FB-3CD4-0436-4303-8DD56F25676D}"/>
              </a:ext>
            </a:extLst>
          </p:cNvPr>
          <p:cNvSpPr>
            <a:spLocks noGrp="1"/>
          </p:cNvSpPr>
          <p:nvPr>
            <p:ph type="sldNum" sz="quarter" idx="4"/>
          </p:nvPr>
        </p:nvSpPr>
        <p:spPr/>
        <p:txBody>
          <a:bodyPr/>
          <a:lstStyle/>
          <a:p>
            <a:fld id="{42782948-4DBE-204D-AB9E-B65E067054AE}" type="slidenum">
              <a:rPr lang="en-US" smtClean="0"/>
              <a:pPr/>
              <a:t>4</a:t>
            </a:fld>
            <a:endParaRPr lang="en-US" dirty="0"/>
          </a:p>
        </p:txBody>
      </p:sp>
      <p:sp>
        <p:nvSpPr>
          <p:cNvPr id="5" name="Content Placeholder 1">
            <a:extLst>
              <a:ext uri="{FF2B5EF4-FFF2-40B4-BE49-F238E27FC236}">
                <a16:creationId xmlns:a16="http://schemas.microsoft.com/office/drawing/2014/main" id="{790B2981-23EB-56BA-5DDB-6A6D582243EF}"/>
              </a:ext>
            </a:extLst>
          </p:cNvPr>
          <p:cNvSpPr>
            <a:spLocks noGrp="1"/>
          </p:cNvSpPr>
          <p:nvPr>
            <p:ph idx="1"/>
          </p:nvPr>
        </p:nvSpPr>
        <p:spPr>
          <a:xfrm>
            <a:off x="345506" y="773936"/>
            <a:ext cx="8578753" cy="3914504"/>
          </a:xfrm>
        </p:spPr>
        <p:txBody>
          <a:bodyPr>
            <a:noAutofit/>
          </a:bodyPr>
          <a:lstStyle/>
          <a:p>
            <a:pPr>
              <a:spcAft>
                <a:spcPts val="600"/>
              </a:spcAft>
            </a:pPr>
            <a:r>
              <a:rPr lang="en-US" dirty="0">
                <a:solidFill>
                  <a:schemeClr val="tx1"/>
                </a:solidFill>
              </a:rPr>
              <a:t>Twenty (</a:t>
            </a:r>
            <a:r>
              <a:rPr lang="fr-CD" dirty="0">
                <a:solidFill>
                  <a:schemeClr val="tx1"/>
                </a:solidFill>
              </a:rPr>
              <a:t>20) keys actions </a:t>
            </a:r>
            <a:r>
              <a:rPr lang="fr-CD" dirty="0" err="1">
                <a:solidFill>
                  <a:schemeClr val="tx1"/>
                </a:solidFill>
              </a:rPr>
              <a:t>were</a:t>
            </a:r>
            <a:r>
              <a:rPr lang="fr-CD" dirty="0">
                <a:solidFill>
                  <a:schemeClr val="tx1"/>
                </a:solidFill>
              </a:rPr>
              <a:t> </a:t>
            </a:r>
            <a:r>
              <a:rPr lang="en-US" dirty="0">
                <a:solidFill>
                  <a:schemeClr val="tx1"/>
                </a:solidFill>
              </a:rPr>
              <a:t>planned </a:t>
            </a:r>
            <a:r>
              <a:rPr lang="fr-CD" dirty="0">
                <a:solidFill>
                  <a:schemeClr val="tx1"/>
                </a:solidFill>
              </a:rPr>
              <a:t>and </a:t>
            </a:r>
            <a:r>
              <a:rPr lang="en-GB" dirty="0">
                <a:solidFill>
                  <a:schemeClr val="tx1"/>
                </a:solidFill>
              </a:rPr>
              <a:t>implemented</a:t>
            </a:r>
            <a:r>
              <a:rPr lang="fr-CD" dirty="0">
                <a:solidFill>
                  <a:schemeClr val="tx1"/>
                </a:solidFill>
              </a:rPr>
              <a:t> </a:t>
            </a:r>
            <a:r>
              <a:rPr lang="fr-CD" dirty="0" err="1">
                <a:solidFill>
                  <a:schemeClr val="tx1"/>
                </a:solidFill>
              </a:rPr>
              <a:t>from</a:t>
            </a:r>
            <a:r>
              <a:rPr lang="fr-CD" dirty="0">
                <a:solidFill>
                  <a:schemeClr val="tx1"/>
                </a:solidFill>
              </a:rPr>
              <a:t> June 2022 to </a:t>
            </a:r>
            <a:r>
              <a:rPr lang="en-GB" dirty="0">
                <a:solidFill>
                  <a:schemeClr val="tx1"/>
                </a:solidFill>
              </a:rPr>
              <a:t>February</a:t>
            </a:r>
            <a:r>
              <a:rPr lang="fr-CD" dirty="0">
                <a:solidFill>
                  <a:schemeClr val="tx1"/>
                </a:solidFill>
              </a:rPr>
              <a:t> 2024.</a:t>
            </a:r>
            <a:endParaRPr lang="en-US" dirty="0">
              <a:solidFill>
                <a:schemeClr val="tx1"/>
              </a:solidFill>
            </a:endParaRPr>
          </a:p>
          <a:p>
            <a:pPr marL="0" indent="0">
              <a:spcAft>
                <a:spcPts val="600"/>
              </a:spcAft>
              <a:buNone/>
            </a:pPr>
            <a:r>
              <a:rPr lang="en-US" b="1" dirty="0">
                <a:solidFill>
                  <a:schemeClr val="tx1"/>
                </a:solidFill>
              </a:rPr>
              <a:t>Work streams</a:t>
            </a:r>
          </a:p>
          <a:p>
            <a:pPr marL="911225" lvl="1" indent="-457200">
              <a:spcAft>
                <a:spcPts val="600"/>
              </a:spcAft>
              <a:buFont typeface="+mj-lt"/>
              <a:buAutoNum type="arabicPeriod"/>
            </a:pPr>
            <a:r>
              <a:rPr lang="en-US" dirty="0">
                <a:solidFill>
                  <a:srgbClr val="0070C0"/>
                </a:solidFill>
              </a:rPr>
              <a:t>Capacity Building</a:t>
            </a:r>
            <a:r>
              <a:rPr lang="en-US" dirty="0"/>
              <a:t>: </a:t>
            </a:r>
            <a:r>
              <a:rPr lang="en-US" dirty="0">
                <a:solidFill>
                  <a:schemeClr val="tx1"/>
                </a:solidFill>
              </a:rPr>
              <a:t>M&amp;E training at all levels with emphasis on quantitative and qualitative data analyses </a:t>
            </a:r>
          </a:p>
          <a:p>
            <a:pPr marL="911225" lvl="1" indent="-457200">
              <a:spcAft>
                <a:spcPts val="600"/>
              </a:spcAft>
              <a:buFont typeface="+mj-lt"/>
              <a:buAutoNum type="arabicPeriod"/>
            </a:pPr>
            <a:r>
              <a:rPr lang="en-US" dirty="0">
                <a:solidFill>
                  <a:srgbClr val="0070C0"/>
                </a:solidFill>
              </a:rPr>
              <a:t>Support review meetings </a:t>
            </a:r>
            <a:r>
              <a:rPr lang="en-US" dirty="0">
                <a:solidFill>
                  <a:schemeClr val="tx1"/>
                </a:solidFill>
              </a:rPr>
              <a:t>for data validation and use at the national, provincial, and zonal levels, and dissemination </a:t>
            </a:r>
            <a:r>
              <a:rPr lang="en-US" dirty="0">
                <a:effectLst/>
                <a:ea typeface="Calibri" panose="020F0502020204030204" pitchFamily="34" charset="0"/>
                <a:cs typeface="Times New Roman" panose="02020603050405020304" pitchFamily="18" charset="0"/>
              </a:rPr>
              <a:t>(Epidemiological TB reports)</a:t>
            </a:r>
            <a:r>
              <a:rPr lang="en-US" dirty="0">
                <a:solidFill>
                  <a:schemeClr val="tx1"/>
                </a:solidFill>
              </a:rPr>
              <a:t> </a:t>
            </a:r>
          </a:p>
          <a:p>
            <a:pPr marL="911225" lvl="1" indent="-457200">
              <a:spcAft>
                <a:spcPts val="600"/>
              </a:spcAft>
              <a:buFont typeface="+mj-lt"/>
              <a:buAutoNum type="arabicPeriod"/>
            </a:pPr>
            <a:r>
              <a:rPr lang="en-US" dirty="0">
                <a:solidFill>
                  <a:schemeClr val="tx1"/>
                </a:solidFill>
              </a:rPr>
              <a:t>Support the operationalization of </a:t>
            </a:r>
            <a:r>
              <a:rPr lang="en-US" dirty="0">
                <a:solidFill>
                  <a:srgbClr val="0070C0"/>
                </a:solidFill>
              </a:rPr>
              <a:t>DHIS2</a:t>
            </a:r>
            <a:r>
              <a:rPr lang="en-US" dirty="0"/>
              <a:t> </a:t>
            </a:r>
          </a:p>
          <a:p>
            <a:pPr marL="911225" lvl="1" indent="-457200">
              <a:spcAft>
                <a:spcPts val="600"/>
              </a:spcAft>
              <a:buFont typeface="+mj-lt"/>
              <a:buAutoNum type="arabicPeriod"/>
            </a:pPr>
            <a:r>
              <a:rPr lang="en-US" dirty="0">
                <a:solidFill>
                  <a:schemeClr val="tx1"/>
                </a:solidFill>
              </a:rPr>
              <a:t>Support for </a:t>
            </a:r>
            <a:r>
              <a:rPr lang="en-US" dirty="0">
                <a:solidFill>
                  <a:srgbClr val="0070C0"/>
                </a:solidFill>
              </a:rPr>
              <a:t>operational research </a:t>
            </a:r>
          </a:p>
        </p:txBody>
      </p:sp>
      <p:sp>
        <p:nvSpPr>
          <p:cNvPr id="6" name="Slide Number Placeholder 2">
            <a:extLst>
              <a:ext uri="{FF2B5EF4-FFF2-40B4-BE49-F238E27FC236}">
                <a16:creationId xmlns:a16="http://schemas.microsoft.com/office/drawing/2014/main" id="{751120F5-A50F-7952-3CAB-401B743E0973}"/>
              </a:ext>
            </a:extLst>
          </p:cNvPr>
          <p:cNvSpPr txBox="1">
            <a:spLocks/>
          </p:cNvSpPr>
          <p:nvPr/>
        </p:nvSpPr>
        <p:spPr>
          <a:xfrm>
            <a:off x="8353696" y="4947677"/>
            <a:ext cx="637903" cy="186148"/>
          </a:xfrm>
          <a:prstGeom prst="rect">
            <a:avLst/>
          </a:prstGeom>
        </p:spPr>
        <p:txBody>
          <a:bodyPr vert="horz" wrap="square" lIns="91440" tIns="45720" rIns="91440" bIns="45720" rtlCol="0" anchor="ctr">
            <a:spAutoFit/>
          </a:bodyPr>
          <a:lstStyle>
            <a:defPPr>
              <a:defRPr lang="en-US"/>
            </a:defPPr>
            <a:lvl1pPr marL="0" algn="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4</a:t>
            </a:fld>
            <a:endParaRPr lang="en-US"/>
          </a:p>
        </p:txBody>
      </p:sp>
      <p:sp>
        <p:nvSpPr>
          <p:cNvPr id="7" name="Title 3">
            <a:extLst>
              <a:ext uri="{FF2B5EF4-FFF2-40B4-BE49-F238E27FC236}">
                <a16:creationId xmlns:a16="http://schemas.microsoft.com/office/drawing/2014/main" id="{CD848968-4009-E7F4-F6B4-AB9F522DAAE6}"/>
              </a:ext>
            </a:extLst>
          </p:cNvPr>
          <p:cNvSpPr>
            <a:spLocks noGrp="1"/>
          </p:cNvSpPr>
          <p:nvPr>
            <p:ph type="title"/>
          </p:nvPr>
        </p:nvSpPr>
        <p:spPr>
          <a:xfrm>
            <a:off x="345507" y="23617"/>
            <a:ext cx="7772400" cy="461665"/>
          </a:xfrm>
        </p:spPr>
        <p:txBody>
          <a:bodyPr/>
          <a:lstStyle/>
          <a:p>
            <a:r>
              <a:rPr lang="en-US" dirty="0"/>
              <a:t>TB DIAH DRC Work Plan (2/3)</a:t>
            </a:r>
          </a:p>
        </p:txBody>
      </p:sp>
    </p:spTree>
    <p:extLst>
      <p:ext uri="{BB962C8B-B14F-4D97-AF65-F5344CB8AC3E}">
        <p14:creationId xmlns:p14="http://schemas.microsoft.com/office/powerpoint/2010/main" val="391826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5DC196-DC35-5801-1A8E-591D5C94DCDA}"/>
              </a:ext>
            </a:extLst>
          </p:cNvPr>
          <p:cNvPicPr>
            <a:picLocks noChangeAspect="1"/>
          </p:cNvPicPr>
          <p:nvPr/>
        </p:nvPicPr>
        <p:blipFill rotWithShape="1">
          <a:blip r:embed="rId2">
            <a:extLst>
              <a:ext uri="{28A0092B-C50C-407E-A947-70E740481C1C}">
                <a14:useLocalDpi xmlns:a14="http://schemas.microsoft.com/office/drawing/2010/main" val="0"/>
              </a:ext>
            </a:extLst>
          </a:blip>
          <a:srcRect l="543" t="15733" r="15771" b="1011"/>
          <a:stretch/>
        </p:blipFill>
        <p:spPr bwMode="auto">
          <a:xfrm>
            <a:off x="4632960" y="474635"/>
            <a:ext cx="4141537" cy="3979209"/>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2D8F663E-9039-01AB-9CCF-24AF6E06EBD6}"/>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3" name="Title 1">
            <a:extLst>
              <a:ext uri="{FF2B5EF4-FFF2-40B4-BE49-F238E27FC236}">
                <a16:creationId xmlns:a16="http://schemas.microsoft.com/office/drawing/2014/main" id="{B606277E-B633-507D-A0BD-014FBB39C22F}"/>
              </a:ext>
            </a:extLst>
          </p:cNvPr>
          <p:cNvSpPr txBox="1">
            <a:spLocks/>
          </p:cNvSpPr>
          <p:nvPr/>
        </p:nvSpPr>
        <p:spPr>
          <a:xfrm>
            <a:off x="388405" y="192485"/>
            <a:ext cx="7790947" cy="596685"/>
          </a:xfrm>
          <a:prstGeom prst="rect">
            <a:avLst/>
          </a:prstGeom>
        </p:spPr>
        <p:txBody>
          <a:bodyPr>
            <a:normAutofit/>
          </a:bodyPr>
          <a:lst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a:lstStyle>
          <a:p>
            <a:r>
              <a:rPr lang="en-US" b="1" dirty="0">
                <a:solidFill>
                  <a:schemeClr val="tx2"/>
                </a:solidFill>
              </a:rPr>
              <a:t>TB DIAH DRC Work Plan (3/3)</a:t>
            </a:r>
          </a:p>
        </p:txBody>
      </p:sp>
      <p:sp>
        <p:nvSpPr>
          <p:cNvPr id="4" name="TextBox 3">
            <a:extLst>
              <a:ext uri="{FF2B5EF4-FFF2-40B4-BE49-F238E27FC236}">
                <a16:creationId xmlns:a16="http://schemas.microsoft.com/office/drawing/2014/main" id="{53B8CB7F-A2F9-147C-62FE-10EE3FB72E1D}"/>
              </a:ext>
            </a:extLst>
          </p:cNvPr>
          <p:cNvSpPr txBox="1"/>
          <p:nvPr/>
        </p:nvSpPr>
        <p:spPr>
          <a:xfrm>
            <a:off x="281766" y="1092372"/>
            <a:ext cx="4002112" cy="2092881"/>
          </a:xfrm>
          <a:prstGeom prst="rect">
            <a:avLst/>
          </a:prstGeom>
          <a:noFill/>
        </p:spPr>
        <p:txBody>
          <a:bodyPr wrap="square">
            <a:spAutoFit/>
          </a:bodyPr>
          <a:lstStyle/>
          <a:p>
            <a:pPr marL="342900" marR="0" lvl="0" indent="-342900">
              <a:spcBef>
                <a:spcPts val="0"/>
              </a:spcBef>
              <a:spcAft>
                <a:spcPts val="600"/>
              </a:spcAft>
              <a:buFont typeface="Symbol" panose="05050102010706020507" pitchFamily="18" charset="2"/>
              <a:buChar char=""/>
            </a:pPr>
            <a:r>
              <a:rPr lang="en-US" sz="2000" dirty="0">
                <a:effectLst/>
                <a:ea typeface="Times New Roman" panose="02020603050405020304" pitchFamily="18" charset="0"/>
                <a:cs typeface="Calibri" panose="020F0502020204030204" pitchFamily="34" charset="0"/>
              </a:rPr>
              <a:t>The final or indirect beneficiaries are people with TB enrolled and </a:t>
            </a:r>
            <a:r>
              <a:rPr lang="en-US" sz="2000" b="1" dirty="0">
                <a:effectLst/>
                <a:ea typeface="Times New Roman" panose="02020603050405020304" pitchFamily="18" charset="0"/>
                <a:cs typeface="Calibri" panose="020F0502020204030204" pitchFamily="34" charset="0"/>
              </a:rPr>
              <a:t>46,959,991 </a:t>
            </a:r>
            <a:r>
              <a:rPr lang="en-US" sz="2000" dirty="0">
                <a:effectLst/>
                <a:ea typeface="Times New Roman" panose="02020603050405020304" pitchFamily="18" charset="0"/>
                <a:cs typeface="Calibri" panose="020F0502020204030204" pitchFamily="34" charset="0"/>
              </a:rPr>
              <a:t>(38%). population in 9 USAID’s supported provinces </a:t>
            </a:r>
          </a:p>
          <a:p>
            <a:pPr marR="0" lvl="0">
              <a:spcBef>
                <a:spcPts val="0"/>
              </a:spcBef>
              <a:spcAft>
                <a:spcPts val="600"/>
              </a:spcAft>
            </a:pPr>
            <a:endParaRPr lang="en-US" sz="2000" dirty="0">
              <a:effectLst/>
              <a:ea typeface="Times New Roman" panose="02020603050405020304" pitchFamily="18" charset="0"/>
              <a:cs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2000" dirty="0">
                <a:effectLst/>
                <a:ea typeface="Times New Roman" panose="02020603050405020304" pitchFamily="18" charset="0"/>
                <a:cs typeface="Calibri" panose="020F0502020204030204" pitchFamily="34" charset="0"/>
              </a:rPr>
              <a:t>Population DRC : </a:t>
            </a:r>
            <a:r>
              <a:rPr lang="en-US" sz="2000" b="1" dirty="0">
                <a:effectLst/>
                <a:ea typeface="Times New Roman" panose="02020603050405020304" pitchFamily="18" charset="0"/>
                <a:cs typeface="Calibri" panose="020F0502020204030204" pitchFamily="34" charset="0"/>
              </a:rPr>
              <a:t>123,472,956</a:t>
            </a:r>
            <a:endParaRPr lang="en-US" sz="20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205D1C-04E4-956C-846B-525B6EE7F7EB}"/>
              </a:ext>
            </a:extLst>
          </p:cNvPr>
          <p:cNvSpPr txBox="1"/>
          <p:nvPr/>
        </p:nvSpPr>
        <p:spPr>
          <a:xfrm>
            <a:off x="3688826" y="4524054"/>
            <a:ext cx="5455174" cy="392159"/>
          </a:xfrm>
          <a:prstGeom prst="rect">
            <a:avLst/>
          </a:prstGeom>
          <a:noFill/>
        </p:spPr>
        <p:txBody>
          <a:bodyPr wrap="square">
            <a:spAutoFit/>
          </a:bodyPr>
          <a:lstStyle/>
          <a:p>
            <a:pPr algn="just">
              <a:lnSpc>
                <a:spcPct val="115000"/>
              </a:lnSpc>
              <a:spcAft>
                <a:spcPts val="800"/>
              </a:spcAft>
            </a:pPr>
            <a:r>
              <a:rPr lang="en-GB"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Mapping of 9 USAID-supported Provinces (</a:t>
            </a:r>
            <a:r>
              <a:rPr lang="en-GB"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95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FD029E-8A74-8366-B561-5A3C4C3B10D7}"/>
              </a:ext>
            </a:extLst>
          </p:cNvPr>
          <p:cNvSpPr>
            <a:spLocks noGrp="1"/>
          </p:cNvSpPr>
          <p:nvPr>
            <p:ph type="sldNum" sz="quarter" idx="10"/>
          </p:nvPr>
        </p:nvSpPr>
        <p:spPr/>
        <p:txBody>
          <a:bodyPr/>
          <a:lstStyle/>
          <a:p>
            <a:fld id="{42782948-4DBE-204D-AB9E-B65E067054AE}" type="slidenum">
              <a:rPr lang="en-US" smtClean="0"/>
              <a:pPr/>
              <a:t>6</a:t>
            </a:fld>
            <a:endParaRPr lang="en-US"/>
          </a:p>
        </p:txBody>
      </p:sp>
      <p:sp>
        <p:nvSpPr>
          <p:cNvPr id="5" name="Title 4">
            <a:extLst>
              <a:ext uri="{FF2B5EF4-FFF2-40B4-BE49-F238E27FC236}">
                <a16:creationId xmlns:a16="http://schemas.microsoft.com/office/drawing/2014/main" id="{ADE43E5D-0FCC-CE7E-40E1-EDD073A77B96}"/>
              </a:ext>
            </a:extLst>
          </p:cNvPr>
          <p:cNvSpPr>
            <a:spLocks noGrp="1"/>
          </p:cNvSpPr>
          <p:nvPr>
            <p:ph type="title"/>
          </p:nvPr>
        </p:nvSpPr>
        <p:spPr>
          <a:xfrm>
            <a:off x="745524" y="1541878"/>
            <a:ext cx="7772400" cy="1200329"/>
          </a:xfrm>
        </p:spPr>
        <p:txBody>
          <a:bodyPr/>
          <a:lstStyle/>
          <a:p>
            <a:r>
              <a:rPr lang="en-US" dirty="0"/>
              <a:t>II. Keys Workstream and Achievements</a:t>
            </a:r>
          </a:p>
        </p:txBody>
      </p:sp>
    </p:spTree>
    <p:extLst>
      <p:ext uri="{BB962C8B-B14F-4D97-AF65-F5344CB8AC3E}">
        <p14:creationId xmlns:p14="http://schemas.microsoft.com/office/powerpoint/2010/main" val="143210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DD101-9829-DB4A-A763-BA8FA42672B0}"/>
              </a:ext>
            </a:extLst>
          </p:cNvPr>
          <p:cNvSpPr>
            <a:spLocks noGrp="1"/>
          </p:cNvSpPr>
          <p:nvPr>
            <p:ph idx="1"/>
          </p:nvPr>
        </p:nvSpPr>
        <p:spPr>
          <a:xfrm>
            <a:off x="3293389" y="689674"/>
            <a:ext cx="5742123" cy="4300780"/>
          </a:xfrm>
        </p:spPr>
        <p:txBody>
          <a:bodyPr>
            <a:noAutofit/>
          </a:bodyPr>
          <a:lstStyle/>
          <a:p>
            <a:pPr marL="0" indent="0">
              <a:buNone/>
            </a:pPr>
            <a:r>
              <a:rPr lang="en-US" sz="1800" b="1" dirty="0">
                <a:solidFill>
                  <a:srgbClr val="0070C0"/>
                </a:solidFill>
              </a:rPr>
              <a:t>Achievements</a:t>
            </a:r>
            <a:r>
              <a:rPr lang="en-US" sz="1800" b="1" dirty="0">
                <a:solidFill>
                  <a:srgbClr val="132F69"/>
                </a:solidFill>
              </a:rPr>
              <a:t> </a:t>
            </a:r>
          </a:p>
          <a:p>
            <a:pPr marL="304998" indent="-304998">
              <a:buFont typeface="+mj-lt"/>
              <a:buAutoNum type="arabicPeriod"/>
            </a:pPr>
            <a:r>
              <a:rPr lang="en-US" sz="1800" b="1" dirty="0">
                <a:solidFill>
                  <a:schemeClr val="tx1"/>
                </a:solidFill>
              </a:rPr>
              <a:t>Successful Preparation </a:t>
            </a:r>
          </a:p>
          <a:p>
            <a:pPr marL="495622" lvl="1" indent="-190624">
              <a:spcAft>
                <a:spcPts val="0"/>
              </a:spcAft>
              <a:buFont typeface="Arial" panose="020B0604020202020204" pitchFamily="34" charset="0"/>
              <a:buChar char="•"/>
            </a:pPr>
            <a:r>
              <a:rPr lang="en-US" sz="1600" dirty="0">
                <a:solidFill>
                  <a:schemeClr val="tx1"/>
                </a:solidFill>
              </a:rPr>
              <a:t>Agenda setting based on PNLT priorities</a:t>
            </a:r>
          </a:p>
          <a:p>
            <a:pPr marL="495622" lvl="1" indent="-190624">
              <a:spcAft>
                <a:spcPts val="0"/>
              </a:spcAft>
              <a:buFont typeface="Arial" panose="020B0604020202020204" pitchFamily="34" charset="0"/>
              <a:buChar char="•"/>
            </a:pPr>
            <a:r>
              <a:rPr lang="en-US" sz="1600" dirty="0">
                <a:solidFill>
                  <a:schemeClr val="tx1"/>
                </a:solidFill>
              </a:rPr>
              <a:t>Selecting relevant participants</a:t>
            </a:r>
          </a:p>
          <a:p>
            <a:pPr marL="495622" lvl="1" indent="-190624">
              <a:spcAft>
                <a:spcPts val="0"/>
              </a:spcAft>
              <a:buFont typeface="Arial" panose="020B0604020202020204" pitchFamily="34" charset="0"/>
              <a:buChar char="•"/>
            </a:pPr>
            <a:r>
              <a:rPr lang="en-US" sz="1600" dirty="0">
                <a:solidFill>
                  <a:schemeClr val="tx1"/>
                </a:solidFill>
              </a:rPr>
              <a:t>Translation of training materials</a:t>
            </a:r>
          </a:p>
          <a:p>
            <a:pPr marL="304998" indent="-304998">
              <a:buFont typeface="+mj-lt"/>
              <a:buAutoNum type="arabicPeriod"/>
            </a:pPr>
            <a:r>
              <a:rPr lang="en-US" sz="1800" b="1" dirty="0">
                <a:solidFill>
                  <a:schemeClr val="tx1"/>
                </a:solidFill>
              </a:rPr>
              <a:t>National curriculum developed</a:t>
            </a:r>
          </a:p>
          <a:p>
            <a:pPr marL="495622" lvl="1" indent="-190624">
              <a:spcAft>
                <a:spcPts val="0"/>
              </a:spcAft>
              <a:buFont typeface="Arial" panose="020B0604020202020204" pitchFamily="34" charset="0"/>
              <a:buChar char="•"/>
            </a:pPr>
            <a:r>
              <a:rPr lang="en-US" sz="1600" dirty="0">
                <a:solidFill>
                  <a:schemeClr val="tx1"/>
                </a:solidFill>
              </a:rPr>
              <a:t>Led by PNLT</a:t>
            </a:r>
          </a:p>
          <a:p>
            <a:pPr marL="495622" lvl="1" indent="-190624">
              <a:spcAft>
                <a:spcPts val="0"/>
              </a:spcAft>
              <a:buFont typeface="Arial" panose="020B0604020202020204" pitchFamily="34" charset="0"/>
              <a:buChar char="•"/>
            </a:pPr>
            <a:r>
              <a:rPr lang="en-US" sz="1600" dirty="0">
                <a:solidFill>
                  <a:schemeClr val="tx1"/>
                </a:solidFill>
              </a:rPr>
              <a:t>Resource persons: PNLT,  USAID,  </a:t>
            </a:r>
            <a:br>
              <a:rPr lang="en-US" sz="1600" dirty="0">
                <a:solidFill>
                  <a:schemeClr val="tx1"/>
                </a:solidFill>
              </a:rPr>
            </a:br>
            <a:r>
              <a:rPr lang="en-US" sz="1600" dirty="0">
                <a:solidFill>
                  <a:schemeClr val="tx1"/>
                </a:solidFill>
              </a:rPr>
              <a:t>TB DIAH, IPs </a:t>
            </a:r>
          </a:p>
          <a:p>
            <a:pPr marL="304998" indent="-304998">
              <a:buFont typeface="+mj-lt"/>
              <a:buAutoNum type="arabicPeriod"/>
            </a:pPr>
            <a:r>
              <a:rPr lang="en-US" sz="1800" b="1" dirty="0" err="1">
                <a:solidFill>
                  <a:schemeClr val="tx1"/>
                </a:solidFill>
              </a:rPr>
              <a:t>ToT</a:t>
            </a:r>
            <a:r>
              <a:rPr lang="en-US" sz="1800" b="1" dirty="0">
                <a:solidFill>
                  <a:schemeClr val="tx1"/>
                </a:solidFill>
              </a:rPr>
              <a:t> conducted</a:t>
            </a:r>
          </a:p>
          <a:p>
            <a:pPr marL="495622" lvl="1" indent="-190624">
              <a:spcAft>
                <a:spcPts val="0"/>
              </a:spcAft>
              <a:buFont typeface="Arial" panose="020B0604020202020204" pitchFamily="34" charset="0"/>
              <a:buChar char="•"/>
            </a:pPr>
            <a:r>
              <a:rPr lang="en-US" sz="1600" dirty="0">
                <a:solidFill>
                  <a:schemeClr val="tx1"/>
                </a:solidFill>
              </a:rPr>
              <a:t>Provincial managers + ME focal persons</a:t>
            </a:r>
          </a:p>
          <a:p>
            <a:pPr marL="495622" lvl="1" indent="-190624">
              <a:spcAft>
                <a:spcPts val="0"/>
              </a:spcAft>
              <a:buFont typeface="Arial" panose="020B0604020202020204" pitchFamily="34" charset="0"/>
              <a:buChar char="•"/>
            </a:pPr>
            <a:r>
              <a:rPr lang="en-US" sz="1600" dirty="0">
                <a:solidFill>
                  <a:schemeClr val="tx1"/>
                </a:solidFill>
              </a:rPr>
              <a:t>9 provinces</a:t>
            </a:r>
          </a:p>
          <a:p>
            <a:pPr marL="495622" lvl="1" indent="-190624">
              <a:buFont typeface="Arial" panose="020B0604020202020204" pitchFamily="34" charset="0"/>
              <a:buChar char="•"/>
            </a:pPr>
            <a:r>
              <a:rPr lang="en-US" sz="1600" dirty="0">
                <a:solidFill>
                  <a:schemeClr val="tx1"/>
                </a:solidFill>
              </a:rPr>
              <a:t>Joint facilitation: 50% PNLT, 30 % TB DIAH, 20% IPs</a:t>
            </a:r>
          </a:p>
          <a:p>
            <a:pPr marL="304998" indent="-304998">
              <a:buFont typeface="+mj-lt"/>
              <a:buAutoNum type="arabicPeriod"/>
            </a:pPr>
            <a:r>
              <a:rPr lang="en-US" sz="1800" b="1" dirty="0">
                <a:solidFill>
                  <a:schemeClr val="tx1"/>
                </a:solidFill>
              </a:rPr>
              <a:t>Provincial curriculum customization + Training</a:t>
            </a:r>
            <a:endParaRPr lang="fr-FR" sz="1800" dirty="0">
              <a:solidFill>
                <a:schemeClr val="tx1"/>
              </a:solidFill>
            </a:endParaRPr>
          </a:p>
        </p:txBody>
      </p:sp>
      <p:sp>
        <p:nvSpPr>
          <p:cNvPr id="6" name="Title 5">
            <a:extLst>
              <a:ext uri="{FF2B5EF4-FFF2-40B4-BE49-F238E27FC236}">
                <a16:creationId xmlns:a16="http://schemas.microsoft.com/office/drawing/2014/main" id="{AA28A9EF-5794-40AE-A70A-C087E622FD7B}"/>
              </a:ext>
            </a:extLst>
          </p:cNvPr>
          <p:cNvSpPr>
            <a:spLocks noGrp="1"/>
          </p:cNvSpPr>
          <p:nvPr>
            <p:ph type="title"/>
          </p:nvPr>
        </p:nvSpPr>
        <p:spPr/>
        <p:txBody>
          <a:bodyPr/>
          <a:lstStyle/>
          <a:p>
            <a:r>
              <a:rPr lang="en-US" dirty="0"/>
              <a:t>Develop and Implement TB M&amp;E Capacity Building  </a:t>
            </a:r>
          </a:p>
        </p:txBody>
      </p:sp>
      <p:sp>
        <p:nvSpPr>
          <p:cNvPr id="7" name="Text Placeholder 3">
            <a:extLst>
              <a:ext uri="{FF2B5EF4-FFF2-40B4-BE49-F238E27FC236}">
                <a16:creationId xmlns:a16="http://schemas.microsoft.com/office/drawing/2014/main" id="{A8FA17EC-92F2-8619-054C-F5DFFF520170}"/>
              </a:ext>
            </a:extLst>
          </p:cNvPr>
          <p:cNvSpPr txBox="1">
            <a:spLocks/>
          </p:cNvSpPr>
          <p:nvPr/>
        </p:nvSpPr>
        <p:spPr>
          <a:xfrm>
            <a:off x="213772" y="726179"/>
            <a:ext cx="2901387" cy="1982081"/>
          </a:xfrm>
          <a:prstGeom prst="rect">
            <a:avLst/>
          </a:prstGeom>
          <a:ln>
            <a:solidFill>
              <a:schemeClr val="accent1"/>
            </a:solidFill>
          </a:ln>
        </p:spPr>
        <p:txBody>
          <a:bodyPr vert="horz" wrap="square" lIns="0" tIns="0" rIns="0" bIns="0" rtlCol="0" anchor="t">
            <a:sp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rgbClr val="0070C0"/>
                </a:solidFill>
              </a:rPr>
              <a:t>Strategy</a:t>
            </a:r>
          </a:p>
          <a:p>
            <a:pPr marL="534988" lvl="1" indent="-263525"/>
            <a:r>
              <a:rPr lang="en-US" sz="1600" b="1" dirty="0">
                <a:solidFill>
                  <a:schemeClr val="accent6"/>
                </a:solidFill>
                <a:ea typeface="+mj-ea"/>
              </a:rPr>
              <a:t>A collaborative model </a:t>
            </a:r>
          </a:p>
          <a:p>
            <a:pPr marL="534988" lvl="1" indent="-263525"/>
            <a:r>
              <a:rPr lang="en-US" sz="1600" b="1" dirty="0">
                <a:solidFill>
                  <a:schemeClr val="accent6"/>
                </a:solidFill>
                <a:ea typeface="+mj-ea"/>
              </a:rPr>
              <a:t>Cascade Stepwise approach</a:t>
            </a:r>
            <a:r>
              <a:rPr lang="en-US" sz="1400" b="1" dirty="0">
                <a:solidFill>
                  <a:schemeClr val="accent6"/>
                </a:solidFill>
                <a:ea typeface="+mj-ea"/>
              </a:rPr>
              <a:t>:</a:t>
            </a:r>
          </a:p>
          <a:p>
            <a:pPr marL="806450" lvl="3" indent="-271463">
              <a:buFont typeface="Arial" panose="020B0604020202020204" pitchFamily="34" charset="0"/>
              <a:buChar char="•"/>
            </a:pPr>
            <a:r>
              <a:rPr lang="en-US" sz="1400" b="1" dirty="0">
                <a:solidFill>
                  <a:schemeClr val="accent6"/>
                </a:solidFill>
                <a:latin typeface="+mn-lt"/>
                <a:ea typeface="+mj-ea"/>
              </a:rPr>
              <a:t>Curriculum, </a:t>
            </a:r>
            <a:r>
              <a:rPr lang="en-US" sz="1400" b="1" dirty="0" err="1">
                <a:solidFill>
                  <a:schemeClr val="accent6"/>
                </a:solidFill>
                <a:latin typeface="+mn-lt"/>
                <a:ea typeface="+mj-ea"/>
              </a:rPr>
              <a:t>ToT</a:t>
            </a:r>
            <a:r>
              <a:rPr lang="en-US" sz="1400" b="1" dirty="0">
                <a:solidFill>
                  <a:schemeClr val="accent6"/>
                </a:solidFill>
                <a:latin typeface="+mn-lt"/>
                <a:ea typeface="+mj-ea"/>
              </a:rPr>
              <a:t>, provincial training</a:t>
            </a:r>
            <a:endParaRPr lang="en-US" sz="1400" dirty="0">
              <a:solidFill>
                <a:schemeClr val="accent6"/>
              </a:solidFill>
              <a:latin typeface="+mn-lt"/>
            </a:endParaRPr>
          </a:p>
          <a:p>
            <a:pPr lvl="1"/>
            <a:endParaRPr lang="en-US" sz="1200" dirty="0">
              <a:solidFill>
                <a:schemeClr val="tx1"/>
              </a:solidFill>
              <a:ea typeface="+mj-ea"/>
              <a:cs typeface="Times New Roman" panose="02020603050405020304" pitchFamily="18" charset="0"/>
            </a:endParaRPr>
          </a:p>
        </p:txBody>
      </p:sp>
    </p:spTree>
    <p:extLst>
      <p:ext uri="{BB962C8B-B14F-4D97-AF65-F5344CB8AC3E}">
        <p14:creationId xmlns:p14="http://schemas.microsoft.com/office/powerpoint/2010/main" val="9499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03C783-6699-435D-8878-68CF7AAF2246}"/>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B9046EE7-7924-4C9E-A573-FE65D0AC7D07}"/>
              </a:ext>
            </a:extLst>
          </p:cNvPr>
          <p:cNvSpPr>
            <a:spLocks noGrp="1"/>
          </p:cNvSpPr>
          <p:nvPr>
            <p:ph type="title"/>
          </p:nvPr>
        </p:nvSpPr>
        <p:spPr>
          <a:xfrm>
            <a:off x="345506" y="23617"/>
            <a:ext cx="8414291" cy="461665"/>
          </a:xfrm>
        </p:spPr>
        <p:txBody>
          <a:bodyPr/>
          <a:lstStyle/>
          <a:p>
            <a:r>
              <a:rPr lang="en-US" sz="2402" kern="0" dirty="0">
                <a:latin typeface="+mn-lt"/>
              </a:rPr>
              <a:t>Strengthen Capacity for Data Use</a:t>
            </a:r>
          </a:p>
        </p:txBody>
      </p:sp>
      <p:sp>
        <p:nvSpPr>
          <p:cNvPr id="7" name="Content Placeholder 1">
            <a:extLst>
              <a:ext uri="{FF2B5EF4-FFF2-40B4-BE49-F238E27FC236}">
                <a16:creationId xmlns:a16="http://schemas.microsoft.com/office/drawing/2014/main" id="{01F21ACE-E988-4331-A4E8-269C60512971}"/>
              </a:ext>
            </a:extLst>
          </p:cNvPr>
          <p:cNvSpPr txBox="1">
            <a:spLocks/>
          </p:cNvSpPr>
          <p:nvPr/>
        </p:nvSpPr>
        <p:spPr>
          <a:xfrm>
            <a:off x="345506" y="613541"/>
            <a:ext cx="8646093" cy="4198683"/>
          </a:xfrm>
          <a:prstGeom prst="rect">
            <a:avLst/>
          </a:prstGeom>
          <a:ln>
            <a:solidFill>
              <a:schemeClr val="accent1"/>
            </a:solidFill>
          </a:ln>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b="1" dirty="0">
                <a:solidFill>
                  <a:srgbClr val="0070C0"/>
                </a:solidFill>
              </a:rPr>
              <a:t>Achievements</a:t>
            </a:r>
            <a:r>
              <a:rPr lang="en-US" b="1" dirty="0">
                <a:solidFill>
                  <a:schemeClr val="tx1"/>
                </a:solidFill>
              </a:rPr>
              <a:t> </a:t>
            </a:r>
            <a:endParaRPr lang="en-US" i="1" dirty="0">
              <a:solidFill>
                <a:schemeClr val="tx1"/>
              </a:solidFill>
              <a:ea typeface="+mj-ea"/>
              <a:cs typeface="Times New Roman" panose="02020603050405020304" pitchFamily="18" charset="0"/>
            </a:endParaRPr>
          </a:p>
          <a:p>
            <a:pPr marL="534988" indent="-263525">
              <a:lnSpc>
                <a:spcPct val="150000"/>
              </a:lnSpc>
              <a:buFont typeface="+mj-lt"/>
              <a:buAutoNum type="arabicPeriod"/>
            </a:pPr>
            <a:r>
              <a:rPr lang="en-US" dirty="0">
                <a:solidFill>
                  <a:schemeClr val="tx1"/>
                </a:solidFill>
                <a:ea typeface="+mj-ea"/>
                <a:cs typeface="Times New Roman"/>
              </a:rPr>
              <a:t>Data review meetings: National &amp; provincial </a:t>
            </a:r>
          </a:p>
          <a:p>
            <a:pPr marL="534988" indent="-263525">
              <a:lnSpc>
                <a:spcPct val="150000"/>
              </a:lnSpc>
              <a:buFont typeface="+mj-lt"/>
              <a:buAutoNum type="arabicPeriod"/>
            </a:pPr>
            <a:r>
              <a:rPr lang="en-US" dirty="0">
                <a:solidFill>
                  <a:schemeClr val="tx1"/>
                </a:solidFill>
                <a:ea typeface="+mj-ea"/>
                <a:cs typeface="Times New Roman"/>
              </a:rPr>
              <a:t>Data Quality Review (DQR) conducted</a:t>
            </a:r>
          </a:p>
          <a:p>
            <a:pPr marL="534988" indent="-263525">
              <a:lnSpc>
                <a:spcPct val="150000"/>
              </a:lnSpc>
              <a:buFont typeface="+mj-lt"/>
              <a:buAutoNum type="arabicPeriod"/>
            </a:pPr>
            <a:r>
              <a:rPr lang="en-US" dirty="0">
                <a:solidFill>
                  <a:schemeClr val="tx1"/>
                </a:solidFill>
                <a:ea typeface="+mj-ea"/>
                <a:cs typeface="Times New Roman"/>
              </a:rPr>
              <a:t>Annual TB report printed and disseminated </a:t>
            </a:r>
          </a:p>
          <a:p>
            <a:pPr marL="534988" indent="-263525">
              <a:lnSpc>
                <a:spcPct val="150000"/>
              </a:lnSpc>
              <a:buFont typeface="+mj-lt"/>
              <a:buAutoNum type="arabicPeriod"/>
            </a:pPr>
            <a:r>
              <a:rPr lang="en-US" dirty="0">
                <a:solidFill>
                  <a:schemeClr val="tx1"/>
                </a:solidFill>
                <a:ea typeface="+mj-ea"/>
                <a:cs typeface="Times New Roman"/>
              </a:rPr>
              <a:t>Supported data storage online platform</a:t>
            </a:r>
          </a:p>
          <a:p>
            <a:pPr marL="534988" indent="-263525">
              <a:lnSpc>
                <a:spcPct val="150000"/>
              </a:lnSpc>
              <a:buFont typeface="+mj-lt"/>
              <a:buAutoNum type="arabicPeriod"/>
            </a:pPr>
            <a:r>
              <a:rPr lang="en-US" dirty="0">
                <a:solidFill>
                  <a:schemeClr val="tx1"/>
                </a:solidFill>
                <a:ea typeface="+mj-ea"/>
                <a:cs typeface="Times New Roman"/>
              </a:rPr>
              <a:t>Conducted operational research </a:t>
            </a:r>
            <a:endParaRPr lang="en-US" dirty="0">
              <a:solidFill>
                <a:schemeClr val="tx1"/>
              </a:solidFill>
              <a:ea typeface="+mj-ea"/>
              <a:cs typeface="Times New Roman" panose="02020603050405020304" pitchFamily="18" charset="0"/>
            </a:endParaRPr>
          </a:p>
          <a:p>
            <a:pPr>
              <a:lnSpc>
                <a:spcPct val="150000"/>
              </a:lnSpc>
            </a:pPr>
            <a:endParaRPr lang="en-US" sz="3200" dirty="0"/>
          </a:p>
        </p:txBody>
      </p:sp>
    </p:spTree>
    <p:extLst>
      <p:ext uri="{BB962C8B-B14F-4D97-AF65-F5344CB8AC3E}">
        <p14:creationId xmlns:p14="http://schemas.microsoft.com/office/powerpoint/2010/main" val="134815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428BC12-9346-4B23-A2C7-A8E840D39522}"/>
              </a:ext>
            </a:extLst>
          </p:cNvPr>
          <p:cNvPicPr>
            <a:picLocks noGrp="1" noChangeAspect="1"/>
          </p:cNvPicPr>
          <p:nvPr>
            <p:ph idx="1"/>
          </p:nvPr>
        </p:nvPicPr>
        <p:blipFill>
          <a:blip r:embed="rId2"/>
          <a:stretch>
            <a:fillRect/>
          </a:stretch>
        </p:blipFill>
        <p:spPr>
          <a:xfrm>
            <a:off x="168805" y="485282"/>
            <a:ext cx="2710527" cy="3518115"/>
          </a:xfrm>
        </p:spPr>
      </p:pic>
      <p:sp>
        <p:nvSpPr>
          <p:cNvPr id="3" name="Slide Number Placeholder 2">
            <a:extLst>
              <a:ext uri="{FF2B5EF4-FFF2-40B4-BE49-F238E27FC236}">
                <a16:creationId xmlns:a16="http://schemas.microsoft.com/office/drawing/2014/main" id="{8E0A69C4-AA46-476B-AD28-A62228545AA7}"/>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B8C3A383-E02D-4C49-BAF9-29DFB5D83FD0}"/>
              </a:ext>
            </a:extLst>
          </p:cNvPr>
          <p:cNvSpPr>
            <a:spLocks noGrp="1"/>
          </p:cNvSpPr>
          <p:nvPr>
            <p:ph type="title"/>
          </p:nvPr>
        </p:nvSpPr>
        <p:spPr/>
        <p:txBody>
          <a:bodyPr/>
          <a:lstStyle/>
          <a:p>
            <a:r>
              <a:rPr lang="en-US" dirty="0"/>
              <a:t>Data Use and Sharing</a:t>
            </a:r>
          </a:p>
        </p:txBody>
      </p:sp>
      <p:pic>
        <p:nvPicPr>
          <p:cNvPr id="5" name="Picture 4">
            <a:extLst>
              <a:ext uri="{FF2B5EF4-FFF2-40B4-BE49-F238E27FC236}">
                <a16:creationId xmlns:a16="http://schemas.microsoft.com/office/drawing/2014/main" id="{F864FE17-0F08-4833-8ED4-292367BC291E}"/>
              </a:ext>
            </a:extLst>
          </p:cNvPr>
          <p:cNvPicPr>
            <a:picLocks noChangeAspect="1"/>
          </p:cNvPicPr>
          <p:nvPr/>
        </p:nvPicPr>
        <p:blipFill rotWithShape="1">
          <a:blip r:embed="rId3"/>
          <a:srcRect t="1329"/>
          <a:stretch/>
        </p:blipFill>
        <p:spPr>
          <a:xfrm>
            <a:off x="2936928" y="485282"/>
            <a:ext cx="2808397" cy="3929480"/>
          </a:xfrm>
          <a:prstGeom prst="roundRect">
            <a:avLst>
              <a:gd name="adj" fmla="val 5312"/>
            </a:avLst>
          </a:prstGeom>
        </p:spPr>
      </p:pic>
      <p:pic>
        <p:nvPicPr>
          <p:cNvPr id="7" name="Picture 6">
            <a:extLst>
              <a:ext uri="{FF2B5EF4-FFF2-40B4-BE49-F238E27FC236}">
                <a16:creationId xmlns:a16="http://schemas.microsoft.com/office/drawing/2014/main" id="{9E2F7346-1C2E-4831-8004-CE4F222766EC}"/>
              </a:ext>
            </a:extLst>
          </p:cNvPr>
          <p:cNvPicPr>
            <a:picLocks noChangeAspect="1"/>
          </p:cNvPicPr>
          <p:nvPr/>
        </p:nvPicPr>
        <p:blipFill>
          <a:blip r:embed="rId4"/>
          <a:stretch>
            <a:fillRect/>
          </a:stretch>
        </p:blipFill>
        <p:spPr>
          <a:xfrm>
            <a:off x="5755635" y="254449"/>
            <a:ext cx="3211152" cy="4519609"/>
          </a:xfrm>
          <a:prstGeom prst="roundRect">
            <a:avLst>
              <a:gd name="adj" fmla="val 6239"/>
            </a:avLst>
          </a:prstGeom>
        </p:spPr>
      </p:pic>
      <p:pic>
        <p:nvPicPr>
          <p:cNvPr id="2" name="Picture 1">
            <a:extLst>
              <a:ext uri="{FF2B5EF4-FFF2-40B4-BE49-F238E27FC236}">
                <a16:creationId xmlns:a16="http://schemas.microsoft.com/office/drawing/2014/main" id="{5BE143C5-1C00-FCBD-6727-DA9EA468DE13}"/>
              </a:ext>
            </a:extLst>
          </p:cNvPr>
          <p:cNvPicPr>
            <a:picLocks noChangeAspect="1"/>
          </p:cNvPicPr>
          <p:nvPr/>
        </p:nvPicPr>
        <p:blipFill rotWithShape="1">
          <a:blip r:embed="rId5"/>
          <a:srcRect l="22602" t="9100" r="60248" b="15493"/>
          <a:stretch/>
        </p:blipFill>
        <p:spPr bwMode="auto">
          <a:xfrm>
            <a:off x="1304615" y="2735658"/>
            <a:ext cx="1752528" cy="23637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6365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1DBD230-E6F4-5947-B4B2-D534E0270CAA}" vid="{C1FD27B2-2DC3-9F44-B8D7-07F119DD2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2" ma:contentTypeDescription="Create a new document." ma:contentTypeScope="" ma:versionID="d0851859d70a9ba74f43b2524b51e868">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db67f8f8eef491e361bd44813c4ed2ff"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E5EDE-7AE2-49FA-B2A0-670899E44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63E1D-10A2-4EC8-A0BD-10BFCE20FCEA}">
  <ds:schemaRefs>
    <ds:schemaRef ds:uri="http://purl.org/dc/dcmitype/"/>
    <ds:schemaRef ds:uri="13922b43-4eea-40f2-b18b-c20327cdf16c"/>
    <ds:schemaRef ds:uri="http://schemas.microsoft.com/sharepoint/v3"/>
    <ds:schemaRef ds:uri="http://purl.org/dc/elements/1.1/"/>
    <ds:schemaRef ds:uri="d8573787-17db-43b5-9af3-2a45e79ab039"/>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TBDIAH_Master_Deck_June 2022 (5)</Template>
  <TotalTime>9741</TotalTime>
  <Words>870</Words>
  <Application>Microsoft Office PowerPoint</Application>
  <PresentationFormat>Custom</PresentationFormat>
  <Paragraphs>163</Paragraphs>
  <Slides>15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Century Gothic</vt:lpstr>
      <vt:lpstr>Franklin Gothic Book</vt:lpstr>
      <vt:lpstr>Franklin Gothic Heavy</vt:lpstr>
      <vt:lpstr>Futura LT Pro Book</vt:lpstr>
      <vt:lpstr>Georgia</vt:lpstr>
      <vt:lpstr>Gill Sans MT</vt:lpstr>
      <vt:lpstr>Symbol</vt:lpstr>
      <vt:lpstr>Times New Roman</vt:lpstr>
      <vt:lpstr>Wingdings</vt:lpstr>
      <vt:lpstr>16.9-Template_12.7.2016</vt:lpstr>
      <vt:lpstr>PowerPoint Presentation</vt:lpstr>
      <vt:lpstr>I. Introduction </vt:lpstr>
      <vt:lpstr>TB DIAH DRC Work Plan (1/3)</vt:lpstr>
      <vt:lpstr>TB DIAH DRC Work Plan (2/3)</vt:lpstr>
      <vt:lpstr>PowerPoint Presentation</vt:lpstr>
      <vt:lpstr>II. Keys Workstream and Achievements</vt:lpstr>
      <vt:lpstr>Develop and Implement TB M&amp;E Capacity Building  </vt:lpstr>
      <vt:lpstr>Strengthen Capacity for Data Use</vt:lpstr>
      <vt:lpstr>Data Use and Sharing</vt:lpstr>
      <vt:lpstr>Summary of project performance</vt:lpstr>
      <vt:lpstr>III. Conclusion</vt:lpstr>
      <vt:lpstr>Collaborating and Working Closely with Local Organization and IPs </vt:lpstr>
      <vt:lpstr>Photos: Field Activities </vt:lpstr>
      <vt:lpstr>Q &amp;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Oser, Rebecca Cornell</dc:creator>
  <cp:lastModifiedBy>Adamou, Bridgit</cp:lastModifiedBy>
  <cp:revision>93</cp:revision>
  <dcterms:created xsi:type="dcterms:W3CDTF">2022-08-15T14:09:08Z</dcterms:created>
  <dcterms:modified xsi:type="dcterms:W3CDTF">2024-04-14T13:21:30Z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ies>
</file>