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comments/modernComment_1FD_2FCEB941.xml" ContentType="application/vnd.ms-powerpoint.comment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omments/modernComment_D6B_7E561E49.xml" ContentType="application/vnd.ms-powerpoint.comment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1" r:id="rId5"/>
  </p:sldMasterIdLst>
  <p:notesMasterIdLst>
    <p:notesMasterId r:id="rId30"/>
  </p:notesMasterIdLst>
  <p:handoutMasterIdLst>
    <p:handoutMasterId r:id="rId31"/>
  </p:handoutMasterIdLst>
  <p:sldIdLst>
    <p:sldId id="509" r:id="rId6"/>
    <p:sldId id="593" r:id="rId7"/>
    <p:sldId id="398" r:id="rId8"/>
    <p:sldId id="511" r:id="rId9"/>
    <p:sldId id="590" r:id="rId10"/>
    <p:sldId id="263" r:id="rId11"/>
    <p:sldId id="518" r:id="rId12"/>
    <p:sldId id="3426" r:id="rId13"/>
    <p:sldId id="3427" r:id="rId14"/>
    <p:sldId id="3428" r:id="rId15"/>
    <p:sldId id="643" r:id="rId16"/>
    <p:sldId id="3429" r:id="rId17"/>
    <p:sldId id="3430" r:id="rId18"/>
    <p:sldId id="3431" r:id="rId19"/>
    <p:sldId id="3432" r:id="rId20"/>
    <p:sldId id="3433" r:id="rId21"/>
    <p:sldId id="3434" r:id="rId22"/>
    <p:sldId id="3438" r:id="rId23"/>
    <p:sldId id="3435" r:id="rId24"/>
    <p:sldId id="3436" r:id="rId25"/>
    <p:sldId id="3437" r:id="rId26"/>
    <p:sldId id="469" r:id="rId27"/>
    <p:sldId id="467" r:id="rId28"/>
    <p:sldId id="392" r:id="rId29"/>
  </p:sldIdLst>
  <p:sldSz cx="9144000" cy="5184775"/>
  <p:notesSz cx="6858000" cy="9144000"/>
  <p:embeddedFontLst>
    <p:embeddedFont>
      <p:font typeface="Century Gothic" panose="020B0502020202020204" pitchFamily="34" charset="0"/>
      <p:regular r:id="rId32"/>
      <p:bold r:id="rId33"/>
      <p:italic r:id="rId34"/>
      <p:boldItalic r:id="rId35"/>
    </p:embeddedFont>
    <p:embeddedFont>
      <p:font typeface="Gill Sans" panose="020B0502020104020203" pitchFamily="34" charset="-79"/>
      <p:regular r:id="rId36"/>
      <p:bold r:id="rId37"/>
    </p:embeddedFont>
    <p:embeddedFont>
      <p:font typeface="Gill Sans MT" panose="020B0502020104020203" pitchFamily="34" charset="77"/>
      <p:regular r:id="rId38"/>
      <p:bold r:id="rId39"/>
      <p:italic r:id="rId40"/>
      <p:boldItalic r:id="rId41"/>
    </p:embeddedFont>
    <p:embeddedFont>
      <p:font typeface="Lato Light" panose="020F0302020204030204" pitchFamily="34" charset="0"/>
      <p:regular r:id="rId42"/>
      <p:italic r:id="rId43"/>
    </p:embeddedFont>
    <p:embeddedFont>
      <p:font typeface="Libre Franklin" pitchFamily="2" charset="77"/>
      <p:regular r:id="rId44"/>
      <p:bold r:id="rId45"/>
      <p:italic r:id="rId46"/>
      <p:boldItalic r:id="rId47"/>
    </p:embeddedFont>
    <p:embeddedFont>
      <p:font typeface="Libre Franklin Black" panose="020F0502020204030204" pitchFamily="34" charset="0"/>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2" roundtripDataSignature="AMtx7mis7fYLZ1z4cCipssF6CrdE4WM/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A773B-EE41-8AC8-7027-46731EE052B7}" name="Abiodun Hassan" initials="AH" userId="7609b4061b8719ff" providerId="Windows Live"/>
  <p188:author id="{35DADF3D-ADB8-B672-17D8-2C9A11A8C843}" name="Moore, Cricket Cricket Glenellen" initials="CM" userId="S::scrmoore@ad.unc.edu::66eeaefc-f008-423b-9439-7084880789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ou, Bridgit" initials="BA" lastIdx="3" clrIdx="0">
    <p:extLst>
      <p:ext uri="{19B8F6BF-5375-455C-9EA6-DF929625EA0E}">
        <p15:presenceInfo xmlns:p15="http://schemas.microsoft.com/office/powerpoint/2012/main" userId="S::adamou@ad.unc.edu::7e591e65-1501-4871-bc4d-0a3a987a41f8" providerId="AD"/>
      </p:ext>
    </p:extLst>
  </p:cmAuthor>
  <p:cmAuthor id="2" name="Abiodun Hassan" initials="AH" lastIdx="3" clrIdx="1">
    <p:extLst>
      <p:ext uri="{19B8F6BF-5375-455C-9EA6-DF929625EA0E}">
        <p15:presenceInfo xmlns:p15="http://schemas.microsoft.com/office/powerpoint/2012/main" userId="7609b4061b8719ff" providerId="Windows Live"/>
      </p:ext>
    </p:extLst>
  </p:cmAuthor>
  <p:cmAuthor id="3" name="Kola Oyediran" initials="KO [2]" lastIdx="4" clrIdx="2">
    <p:extLst>
      <p:ext uri="{19B8F6BF-5375-455C-9EA6-DF929625EA0E}">
        <p15:presenceInfo xmlns:p15="http://schemas.microsoft.com/office/powerpoint/2012/main" userId="S-1-5-21-2112347821-1497617604-1846162354-3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A49"/>
    <a:srgbClr val="003ABB"/>
    <a:srgbClr val="5F2C87"/>
    <a:srgbClr val="4A216E"/>
    <a:srgbClr val="54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6" autoAdjust="0"/>
    <p:restoredTop sz="93478" autoAdjust="0"/>
  </p:normalViewPr>
  <p:slideViewPr>
    <p:cSldViewPr snapToGrid="0">
      <p:cViewPr varScale="1">
        <p:scale>
          <a:sx n="121" d="100"/>
          <a:sy n="121" d="100"/>
        </p:scale>
        <p:origin x="184" y="520"/>
      </p:cViewPr>
      <p:guideLst>
        <p:guide orient="horz" pos="1633"/>
        <p:guide pos="2880"/>
      </p:guideLst>
    </p:cSldViewPr>
  </p:slideViewPr>
  <p:outlineViewPr>
    <p:cViewPr>
      <p:scale>
        <a:sx n="33" d="100"/>
        <a:sy n="33" d="100"/>
      </p:scale>
      <p:origin x="0" y="-9172"/>
    </p:cViewPr>
  </p:outlin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133" Type="http://schemas.openxmlformats.org/officeDocument/2006/relationships/commentAuthors" Target="commentAuthors.xml"/><Relationship Id="rId13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136"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134"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0.fntdata"/><Relationship Id="rId13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5.xml"/><Relationship Id="rId31" Type="http://schemas.openxmlformats.org/officeDocument/2006/relationships/handoutMaster" Target="handoutMasters/handoutMaster1.xml"/><Relationship Id="rId44" Type="http://schemas.openxmlformats.org/officeDocument/2006/relationships/font" Target="fonts/font13.fntdata"/><Relationship Id="rId135" Type="http://schemas.openxmlformats.org/officeDocument/2006/relationships/viewProps" Target="viewProps.xml"/></Relationships>
</file>

<file path=ppt/comments/modernComment_1FD_2FCEB941.xml><?xml version="1.0" encoding="utf-8"?>
<p188:cmLst xmlns:a="http://schemas.openxmlformats.org/drawingml/2006/main" xmlns:r="http://schemas.openxmlformats.org/officeDocument/2006/relationships" xmlns:p188="http://schemas.microsoft.com/office/powerpoint/2018/8/main">
  <p188:cm id="{F99BDEE6-6407-4A82-9517-6E9D52696F2B}" authorId="{35DADF3D-ADB8-B672-17D8-2C9A11A8C843}" created="2024-04-10T17:08:57.477">
    <pc:sldMkLst xmlns:pc="http://schemas.microsoft.com/office/powerpoint/2013/main/command">
      <pc:docMk/>
      <pc:sldMk cId="802076993" sldId="509"/>
    </pc:sldMkLst>
    <p188:txBody>
      <a:bodyPr/>
      <a:lstStyle/>
      <a:p>
        <a:r>
          <a:rPr lang="en-US"/>
          <a:t>I have edited graphics and SmartArt throughout this PPT when possible in order to better align those materials with our TB DIAH design standards. Please let me know if you have any questions about those changes.</a:t>
        </a:r>
      </a:p>
    </p188:txBody>
  </p188:cm>
  <p188:cm id="{B09614AF-9366-4026-BF35-6338097B5298}" authorId="{35DADF3D-ADB8-B672-17D8-2C9A11A8C843}" created="2024-04-11T15:20:21.133">
    <ac:txMkLst xmlns:ac="http://schemas.microsoft.com/office/drawing/2013/main/command">
      <pc:docMk xmlns:pc="http://schemas.microsoft.com/office/powerpoint/2013/main/command"/>
      <pc:sldMk xmlns:pc="http://schemas.microsoft.com/office/powerpoint/2013/main/command" cId="802076993" sldId="509"/>
      <ac:spMk id="3" creationId="{63B80444-4FF1-FAA0-237F-7C91D0F4123B}"/>
      <ac:txMk cp="186" len="14">
        <ac:context len="203" hash="2304977090"/>
      </ac:txMk>
    </ac:txMkLst>
    <p188:pos x="3381829" y="839107"/>
    <p188:txBody>
      <a:bodyPr/>
      <a:lstStyle/>
      <a:p>
        <a:r>
          <a:rPr lang="en-US"/>
          <a:t>Note for Bridgit: I am leaving the date on this slide deck, but I wasn't sure if all the presentations were taking place on the same date, so I didn't add a date to the ones that didn't include one. You can remove it or add it to other slides if you feel it's appropriate.</a:t>
        </a:r>
      </a:p>
    </p188:txBody>
  </p188:cm>
</p188:cmLst>
</file>

<file path=ppt/comments/modernComment_D6B_7E561E49.xml><?xml version="1.0" encoding="utf-8"?>
<p188:cmLst xmlns:a="http://schemas.openxmlformats.org/drawingml/2006/main" xmlns:r="http://schemas.openxmlformats.org/officeDocument/2006/relationships" xmlns:p188="http://schemas.microsoft.com/office/powerpoint/2018/8/main">
  <p188:cm id="{88E830E6-3D23-44E8-B665-C2973B16474C}" authorId="{35DADF3D-ADB8-B672-17D8-2C9A11A8C843}" created="2024-04-10T16:46:39.833">
    <ac:deMkLst xmlns:ac="http://schemas.microsoft.com/office/drawing/2013/main/command">
      <pc:docMk xmlns:pc="http://schemas.microsoft.com/office/powerpoint/2013/main/command"/>
      <pc:sldMk xmlns:pc="http://schemas.microsoft.com/office/powerpoint/2013/main/command" cId="2119573065" sldId="3435"/>
      <ac:picMk id="7" creationId="{20CEB039-BA40-412F-5AE8-C3B46D663035}"/>
    </ac:deMkLst>
    <p188:replyLst>
      <p188:reply id="{5044A6AD-9B6B-F543-B21D-A5F2DBE25FA2}" authorId="{683A773B-EE41-8AC8-7027-46731EE052B7}" created="2024-04-15T20:36:45.306">
        <p188:txBody>
          <a:bodyPr/>
          <a:lstStyle/>
          <a:p>
            <a:r>
              <a:rPr lang="en-NG"/>
              <a:t>This was our creation. No reference source.</a:t>
            </a:r>
          </a:p>
        </p188:txBody>
      </p188:reply>
    </p188:replyLst>
    <p188:txBody>
      <a:bodyPr/>
      <a:lstStyle/>
      <a:p>
        <a:r>
          <a:rPr lang="en-US"/>
          <a:t>Please add the source of this graphic.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DC6725-DB0F-D5F5-530C-30A4D31AF3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B85003-C574-0690-6BAB-1E61FC37C0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4FF8F-7E60-48A8-B959-661F0AC95D2B}" type="datetimeFigureOut">
              <a:rPr lang="en-US" smtClean="0"/>
              <a:t>4/15/24</a:t>
            </a:fld>
            <a:endParaRPr lang="en-US"/>
          </a:p>
        </p:txBody>
      </p:sp>
      <p:sp>
        <p:nvSpPr>
          <p:cNvPr id="4" name="Footer Placeholder 3">
            <a:extLst>
              <a:ext uri="{FF2B5EF4-FFF2-40B4-BE49-F238E27FC236}">
                <a16:creationId xmlns:a16="http://schemas.microsoft.com/office/drawing/2014/main" id="{AF272D15-8DF7-7C91-E105-119733AA30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2DFC0D-2818-7C13-C2A2-B541E99D74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E70A12-432B-403E-94FC-36FA892BE1DA}" type="slidenum">
              <a:rPr lang="en-US" smtClean="0"/>
              <a:t>‹#›</a:t>
            </a:fld>
            <a:endParaRPr lang="en-US"/>
          </a:p>
        </p:txBody>
      </p:sp>
    </p:spTree>
    <p:extLst>
      <p:ext uri="{BB962C8B-B14F-4D97-AF65-F5344CB8AC3E}">
        <p14:creationId xmlns:p14="http://schemas.microsoft.com/office/powerpoint/2010/main" val="87348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1" dirty="0">
                <a:solidFill>
                  <a:schemeClr val="dk1"/>
                </a:solidFill>
                <a:latin typeface="Century Gothic"/>
                <a:ea typeface="Century Gothic"/>
                <a:cs typeface="Century Gothic"/>
                <a:sym typeface="Century Gothic"/>
              </a:rPr>
              <a:t>TB Accelerator –</a:t>
            </a:r>
            <a:r>
              <a:rPr lang="en-US" sz="1200" b="0" dirty="0">
                <a:solidFill>
                  <a:schemeClr val="dk1"/>
                </a:solidFill>
                <a:latin typeface="Century Gothic"/>
                <a:ea typeface="Century Gothic"/>
                <a:cs typeface="Century Gothic"/>
                <a:sym typeface="Century Gothic"/>
              </a:rPr>
              <a:t> other activities include (TIFA, STAR, LON) – {define}</a:t>
            </a:r>
          </a:p>
          <a:p>
            <a:pPr marL="0" marR="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Goal: 40 million people on treatment from 2018-2022 </a:t>
            </a:r>
          </a:p>
          <a:p>
            <a:pPr marL="0" marR="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1" dirty="0">
                <a:solidFill>
                  <a:schemeClr val="dk1"/>
                </a:solidFill>
                <a:latin typeface="Century Gothic"/>
                <a:ea typeface="Century Gothic"/>
                <a:cs typeface="Century Gothic"/>
                <a:sym typeface="Century Gothic"/>
              </a:rPr>
              <a:t>Strategic objective</a:t>
            </a:r>
            <a:br>
              <a:rPr lang="en-US" sz="1200" dirty="0">
                <a:solidFill>
                  <a:schemeClr val="dk1"/>
                </a:solidFill>
                <a:latin typeface="Century Gothic"/>
                <a:ea typeface="Century Gothic"/>
                <a:cs typeface="Century Gothic"/>
                <a:sym typeface="Century Gothic"/>
              </a:rPr>
            </a:br>
            <a:r>
              <a:rPr lang="en-US" sz="1200" dirty="0">
                <a:solidFill>
                  <a:schemeClr val="dk1"/>
                </a:solidFill>
                <a:latin typeface="Century Gothic"/>
                <a:ea typeface="Century Gothic"/>
                <a:cs typeface="Century Gothic"/>
                <a:sym typeface="Century Gothic"/>
              </a:rPr>
              <a:t>Ensure demand, analysis, and use of tuberculosis (TB) data for performance management and to inform interventions and policies</a:t>
            </a:r>
            <a:endParaRPr lang="en-US" dirty="0"/>
          </a:p>
          <a:p>
            <a:pPr marL="0" marR="0" lvl="0" indent="0" algn="l" rtl="0">
              <a:spcBef>
                <a:spcPts val="0"/>
              </a:spcBef>
              <a:spcAft>
                <a:spcPts val="0"/>
              </a:spcAft>
              <a:buNone/>
            </a:pPr>
            <a:endParaRPr lang="en-US" sz="1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lang="en-US" sz="1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dirty="0">
                <a:solidFill>
                  <a:schemeClr val="dk1"/>
                </a:solidFill>
                <a:latin typeface="Century Gothic"/>
                <a:ea typeface="Century Gothic"/>
                <a:cs typeface="Century Gothic"/>
                <a:sym typeface="Century Gothic"/>
              </a:rPr>
              <a:t>The mechanism assists with developing and implementing </a:t>
            </a:r>
            <a:r>
              <a:rPr lang="en-US" sz="1200" b="1" dirty="0">
                <a:solidFill>
                  <a:schemeClr val="dk1"/>
                </a:solidFill>
                <a:latin typeface="Century Gothic"/>
                <a:ea typeface="Century Gothic"/>
                <a:cs typeface="Century Gothic"/>
                <a:sym typeface="Century Gothic"/>
              </a:rPr>
              <a:t>performance-based measurement systems </a:t>
            </a:r>
            <a:r>
              <a:rPr lang="en-US" sz="1200" dirty="0">
                <a:solidFill>
                  <a:schemeClr val="dk1"/>
                </a:solidFill>
                <a:latin typeface="Century Gothic"/>
                <a:ea typeface="Century Gothic"/>
                <a:cs typeface="Century Gothic"/>
                <a:sym typeface="Century Gothic"/>
              </a:rPr>
              <a:t>to maximize resources.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36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57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08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8: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1" name="Google Shape;62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5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43000"/>
            <a:ext cx="5441950" cy="3086100"/>
          </a:xfrm>
        </p:spPr>
      </p:sp>
      <p:sp>
        <p:nvSpPr>
          <p:cNvPr id="3" name="Notes Placeholder 2"/>
          <p:cNvSpPr>
            <a:spLocks noGrp="1"/>
          </p:cNvSpPr>
          <p:nvPr>
            <p:ph type="body" idx="1"/>
          </p:nvPr>
        </p:nvSpPr>
        <p:spPr/>
        <p:txBody>
          <a:bodyPr/>
          <a:lstStyle/>
          <a:p>
            <a:r>
              <a:rPr lang="en-US" baseline="0" dirty="0"/>
              <a:t>OPTION 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50882C-8558-4C86-9AF7-A912B50C4C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594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verview Cover">
  <p:cSld name="Overview Cover">
    <p:bg>
      <p:bgPr>
        <a:solidFill>
          <a:schemeClr val="lt1"/>
        </a:solidFill>
        <a:effectLst/>
      </p:bgPr>
    </p:bg>
    <p:spTree>
      <p:nvGrpSpPr>
        <p:cNvPr id="1" name="Shape 49"/>
        <p:cNvGrpSpPr/>
        <p:nvPr/>
      </p:nvGrpSpPr>
      <p:grpSpPr>
        <a:xfrm>
          <a:off x="0" y="0"/>
          <a:ext cx="0" cy="0"/>
          <a:chOff x="0" y="0"/>
          <a:chExt cx="0" cy="0"/>
        </a:xfrm>
      </p:grpSpPr>
      <p:sp>
        <p:nvSpPr>
          <p:cNvPr id="50" name="Google Shape;50;p118"/>
          <p:cNvSpPr/>
          <p:nvPr/>
        </p:nvSpPr>
        <p:spPr>
          <a:xfrm>
            <a:off x="0" y="-1"/>
            <a:ext cx="9144000" cy="51847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51" name="Google Shape;51;p118"/>
          <p:cNvSpPr txBox="1">
            <a:spLocks noGrp="1"/>
          </p:cNvSpPr>
          <p:nvPr>
            <p:ph type="title"/>
          </p:nvPr>
        </p:nvSpPr>
        <p:spPr>
          <a:xfrm>
            <a:off x="1776219" y="1624747"/>
            <a:ext cx="5591561" cy="107721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3200"/>
              <a:buFont typeface="Gill Sans"/>
              <a:buNone/>
              <a:defRPr sz="32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118" descr="Logo&#10;&#10;Description automatically generated"/>
          <p:cNvPicPr preferRelativeResize="0"/>
          <p:nvPr/>
        </p:nvPicPr>
        <p:blipFill rotWithShape="1">
          <a:blip r:embed="rId2">
            <a:alphaModFix/>
          </a:blip>
          <a:srcRect/>
          <a:stretch/>
        </p:blipFill>
        <p:spPr>
          <a:xfrm>
            <a:off x="492450" y="4388262"/>
            <a:ext cx="1636854" cy="489963"/>
          </a:xfrm>
          <a:prstGeom prst="rect">
            <a:avLst/>
          </a:prstGeom>
          <a:noFill/>
          <a:ln>
            <a:noFill/>
          </a:ln>
        </p:spPr>
      </p:pic>
      <p:pic>
        <p:nvPicPr>
          <p:cNvPr id="53" name="Google Shape;53;p118" descr="Schematic&#10;&#10;Description automatically generated with low confidence"/>
          <p:cNvPicPr preferRelativeResize="0"/>
          <p:nvPr/>
        </p:nvPicPr>
        <p:blipFill rotWithShape="1">
          <a:blip r:embed="rId3">
            <a:alphaModFix/>
          </a:blip>
          <a:srcRect l="4525" t="2734" r="8317" b="21898"/>
          <a:stretch/>
        </p:blipFill>
        <p:spPr>
          <a:xfrm>
            <a:off x="7830775" y="4388262"/>
            <a:ext cx="820775" cy="5486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1297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406877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138795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9279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411745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80170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44440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25616" y="520482"/>
            <a:ext cx="4061631" cy="3108543"/>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a:p>
            <a:pPr marL="0" indent="0">
              <a:buNone/>
            </a:pPr>
            <a:endParaRPr lang="en-US" sz="1400" dirty="0">
              <a:solidFill>
                <a:schemeClr val="tx1"/>
              </a:solidFill>
            </a:endParaRPr>
          </a:p>
          <a:p>
            <a:pPr marL="0" indent="0">
              <a:buNone/>
            </a:pPr>
            <a:r>
              <a:rPr lang="en-US" sz="1400" dirty="0">
                <a:solidFill>
                  <a:schemeClr val="tx1"/>
                </a:solidFill>
              </a:rPr>
              <a:t>PR-24-102b</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48859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 BG">
  <p:cSld name="White BG">
    <p:bg>
      <p:bgPr>
        <a:solidFill>
          <a:schemeClr val="lt1"/>
        </a:solidFill>
        <a:effectLst/>
      </p:bgPr>
    </p:bg>
    <p:spTree>
      <p:nvGrpSpPr>
        <p:cNvPr id="1" name="Shape 54"/>
        <p:cNvGrpSpPr/>
        <p:nvPr/>
      </p:nvGrpSpPr>
      <p:grpSpPr>
        <a:xfrm>
          <a:off x="0" y="0"/>
          <a:ext cx="0" cy="0"/>
          <a:chOff x="0" y="0"/>
          <a:chExt cx="0" cy="0"/>
        </a:xfrm>
      </p:grpSpPr>
      <p:sp>
        <p:nvSpPr>
          <p:cNvPr id="55" name="Google Shape;55;p119"/>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 name="Rectangle 1">
            <a:extLst>
              <a:ext uri="{FF2B5EF4-FFF2-40B4-BE49-F238E27FC236}">
                <a16:creationId xmlns:a16="http://schemas.microsoft.com/office/drawing/2014/main" id="{FB19C4CB-FF2F-2B4C-8960-2AF48DFB3006}"/>
              </a:ext>
            </a:extLst>
          </p:cNvPr>
          <p:cNvSpPr/>
          <p:nvPr userDrawn="1"/>
        </p:nvSpPr>
        <p:spPr>
          <a:xfrm>
            <a:off x="0" y="4610100"/>
            <a:ext cx="9144000" cy="574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BDIAH.ORG showcase">
  <p:cSld name="1_TBDIAH.ORG showcase">
    <p:bg>
      <p:bgPr>
        <a:solidFill>
          <a:schemeClr val="lt1"/>
        </a:solidFill>
        <a:effectLst/>
      </p:bgPr>
    </p:bg>
    <p:spTree>
      <p:nvGrpSpPr>
        <p:cNvPr id="1" name="Shape 56"/>
        <p:cNvGrpSpPr/>
        <p:nvPr/>
      </p:nvGrpSpPr>
      <p:grpSpPr>
        <a:xfrm>
          <a:off x="0" y="0"/>
          <a:ext cx="0" cy="0"/>
          <a:chOff x="0" y="0"/>
          <a:chExt cx="0" cy="0"/>
        </a:xfrm>
      </p:grpSpPr>
      <p:sp>
        <p:nvSpPr>
          <p:cNvPr id="57" name="Google Shape;57;p120"/>
          <p:cNvSpPr/>
          <p:nvPr/>
        </p:nvSpPr>
        <p:spPr>
          <a:xfrm>
            <a:off x="0" y="-17855"/>
            <a:ext cx="4572000" cy="52026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8" name="Google Shape;58;p120"/>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20"/>
          <p:cNvSpPr txBox="1">
            <a:spLocks noGrp="1"/>
          </p:cNvSpPr>
          <p:nvPr>
            <p:ph type="title"/>
          </p:nvPr>
        </p:nvSpPr>
        <p:spPr>
          <a:xfrm>
            <a:off x="0" y="4332243"/>
            <a:ext cx="3487509" cy="461665"/>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Clr>
                <a:schemeClr val="lt1"/>
              </a:buClr>
              <a:buSzPts val="2400"/>
              <a:buFont typeface="Gill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BDIAH.ORG showcase">
  <p:cSld name="TBDIAH.ORG showcase">
    <p:bg>
      <p:bgPr>
        <a:solidFill>
          <a:schemeClr val="lt1"/>
        </a:solidFill>
        <a:effectLst/>
      </p:bgPr>
    </p:bg>
    <p:spTree>
      <p:nvGrpSpPr>
        <p:cNvPr id="1" name="Shape 60"/>
        <p:cNvGrpSpPr/>
        <p:nvPr/>
      </p:nvGrpSpPr>
      <p:grpSpPr>
        <a:xfrm>
          <a:off x="0" y="0"/>
          <a:ext cx="0" cy="0"/>
          <a:chOff x="0" y="0"/>
          <a:chExt cx="0" cy="0"/>
        </a:xfrm>
      </p:grpSpPr>
      <p:sp>
        <p:nvSpPr>
          <p:cNvPr id="61" name="Google Shape;61;p121"/>
          <p:cNvSpPr/>
          <p:nvPr/>
        </p:nvSpPr>
        <p:spPr>
          <a:xfrm>
            <a:off x="0" y="-17855"/>
            <a:ext cx="4572000" cy="5202630"/>
          </a:xfrm>
          <a:prstGeom prst="rect">
            <a:avLst/>
          </a:prstGeom>
          <a:solidFill>
            <a:srgbClr val="8D8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121"/>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21"/>
          <p:cNvSpPr txBox="1">
            <a:spLocks noGrp="1"/>
          </p:cNvSpPr>
          <p:nvPr>
            <p:ph type="title"/>
          </p:nvPr>
        </p:nvSpPr>
        <p:spPr>
          <a:xfrm>
            <a:off x="0" y="4332243"/>
            <a:ext cx="3487509" cy="461665"/>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Clr>
                <a:schemeClr val="lt1"/>
              </a:buClr>
              <a:buSzPts val="2400"/>
              <a:buFont typeface="Gill Sans"/>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cxnSp>
        <p:nvCxnSpPr>
          <p:cNvPr id="65" name="Google Shape;65;p122"/>
          <p:cNvCxnSpPr/>
          <p:nvPr/>
        </p:nvCxnSpPr>
        <p:spPr>
          <a:xfrm>
            <a:off x="8705671" y="217648"/>
            <a:ext cx="0" cy="1464646"/>
          </a:xfrm>
          <a:prstGeom prst="straightConnector1">
            <a:avLst/>
          </a:prstGeom>
          <a:noFill/>
          <a:ln w="28575" cap="flat" cmpd="sng">
            <a:solidFill>
              <a:schemeClr val="dk2"/>
            </a:solidFill>
            <a:prstDash val="solid"/>
            <a:round/>
            <a:headEnd type="triangle" w="med" len="med"/>
            <a:tailEnd type="none" w="sm" len="sm"/>
          </a:ln>
        </p:spPr>
      </p:cxnSp>
      <p:cxnSp>
        <p:nvCxnSpPr>
          <p:cNvPr id="66" name="Google Shape;66;p122"/>
          <p:cNvCxnSpPr/>
          <p:nvPr/>
        </p:nvCxnSpPr>
        <p:spPr>
          <a:xfrm>
            <a:off x="6574367" y="217648"/>
            <a:ext cx="0" cy="1464646"/>
          </a:xfrm>
          <a:prstGeom prst="straightConnector1">
            <a:avLst/>
          </a:prstGeom>
          <a:noFill/>
          <a:ln w="28575" cap="flat" cmpd="sng">
            <a:solidFill>
              <a:schemeClr val="dk2"/>
            </a:solidFill>
            <a:prstDash val="solid"/>
            <a:round/>
            <a:headEnd type="triangle" w="med" len="med"/>
            <a:tailEnd type="none" w="sm" len="sm"/>
          </a:ln>
        </p:spPr>
      </p:cxnSp>
      <p:cxnSp>
        <p:nvCxnSpPr>
          <p:cNvPr id="67" name="Google Shape;67;p122"/>
          <p:cNvCxnSpPr/>
          <p:nvPr/>
        </p:nvCxnSpPr>
        <p:spPr>
          <a:xfrm>
            <a:off x="4375817" y="217648"/>
            <a:ext cx="0" cy="1464646"/>
          </a:xfrm>
          <a:prstGeom prst="straightConnector1">
            <a:avLst/>
          </a:prstGeom>
          <a:noFill/>
          <a:ln w="28575" cap="flat" cmpd="sng">
            <a:solidFill>
              <a:schemeClr val="dk2"/>
            </a:solidFill>
            <a:prstDash val="solid"/>
            <a:round/>
            <a:headEnd type="triangle" w="med" len="med"/>
            <a:tailEnd type="none" w="sm" len="sm"/>
          </a:ln>
        </p:spPr>
      </p:cxnSp>
      <p:sp>
        <p:nvSpPr>
          <p:cNvPr id="68" name="Google Shape;68;p122"/>
          <p:cNvSpPr/>
          <p:nvPr/>
        </p:nvSpPr>
        <p:spPr>
          <a:xfrm>
            <a:off x="-5912" y="1504352"/>
            <a:ext cx="9149912" cy="3672434"/>
          </a:xfrm>
          <a:prstGeom prst="rect">
            <a:avLst/>
          </a:prstGeom>
          <a:solidFill>
            <a:srgbClr val="D2F5FF">
              <a:alpha val="4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69" name="Google Shape;69;p122"/>
          <p:cNvCxnSpPr/>
          <p:nvPr/>
        </p:nvCxnSpPr>
        <p:spPr>
          <a:xfrm>
            <a:off x="2218642" y="217648"/>
            <a:ext cx="0" cy="1680919"/>
          </a:xfrm>
          <a:prstGeom prst="straightConnector1">
            <a:avLst/>
          </a:prstGeom>
          <a:noFill/>
          <a:ln w="28575" cap="flat" cmpd="sng">
            <a:solidFill>
              <a:schemeClr val="dk2"/>
            </a:solidFill>
            <a:prstDash val="solid"/>
            <a:round/>
            <a:headEnd type="triangle" w="med" len="med"/>
            <a:tailEnd type="none" w="sm" len="sm"/>
          </a:ln>
        </p:spPr>
      </p:cxnSp>
      <p:pic>
        <p:nvPicPr>
          <p:cNvPr id="70" name="Google Shape;70;p122" descr="Target with solid fill"/>
          <p:cNvPicPr preferRelativeResize="0"/>
          <p:nvPr/>
        </p:nvPicPr>
        <p:blipFill rotWithShape="1">
          <a:blip r:embed="rId2">
            <a:alphaModFix/>
          </a:blip>
          <a:srcRect/>
          <a:stretch/>
        </p:blipFill>
        <p:spPr>
          <a:xfrm>
            <a:off x="4236742" y="1573411"/>
            <a:ext cx="205740" cy="207391"/>
          </a:xfrm>
          <a:prstGeom prst="rect">
            <a:avLst/>
          </a:prstGeom>
          <a:noFill/>
          <a:ln>
            <a:noFill/>
          </a:ln>
        </p:spPr>
      </p:pic>
      <p:grpSp>
        <p:nvGrpSpPr>
          <p:cNvPr id="71" name="Google Shape;71;p122"/>
          <p:cNvGrpSpPr/>
          <p:nvPr/>
        </p:nvGrpSpPr>
        <p:grpSpPr>
          <a:xfrm>
            <a:off x="299460" y="1800381"/>
            <a:ext cx="2137282" cy="1230710"/>
            <a:chOff x="421079" y="2368102"/>
            <a:chExt cx="2849708" cy="1627884"/>
          </a:xfrm>
        </p:grpSpPr>
        <p:sp>
          <p:nvSpPr>
            <p:cNvPr id="72" name="Google Shape;72;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73" name="Google Shape;73;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74" name="Google Shape;74;p122"/>
            <p:cNvGrpSpPr/>
            <p:nvPr/>
          </p:nvGrpSpPr>
          <p:grpSpPr>
            <a:xfrm>
              <a:off x="2603006" y="2368102"/>
              <a:ext cx="667781" cy="697501"/>
              <a:chOff x="2603006" y="2368102"/>
              <a:chExt cx="667781" cy="697501"/>
            </a:xfrm>
          </p:grpSpPr>
          <p:sp>
            <p:nvSpPr>
              <p:cNvPr id="75" name="Google Shape;75;p122"/>
              <p:cNvSpPr/>
              <p:nvPr/>
            </p:nvSpPr>
            <p:spPr>
              <a:xfrm rot="-6168052">
                <a:off x="2641821"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76" name="Google Shape;76;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77" name="Google Shape;77;p122"/>
          <p:cNvGrpSpPr/>
          <p:nvPr/>
        </p:nvGrpSpPr>
        <p:grpSpPr>
          <a:xfrm>
            <a:off x="299461" y="3051107"/>
            <a:ext cx="2074550" cy="976906"/>
            <a:chOff x="338317" y="4016920"/>
            <a:chExt cx="2766068" cy="1292172"/>
          </a:xfrm>
        </p:grpSpPr>
        <p:sp>
          <p:nvSpPr>
            <p:cNvPr id="78" name="Google Shape;78;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79" name="Google Shape;79;p122"/>
            <p:cNvSpPr txBox="1"/>
            <p:nvPr/>
          </p:nvSpPr>
          <p:spPr>
            <a:xfrm rot="-5400000">
              <a:off x="2298604" y="4503310"/>
              <a:ext cx="1273008"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sp>
        <p:nvSpPr>
          <p:cNvPr id="80" name="Google Shape;80;p122"/>
          <p:cNvSpPr txBox="1"/>
          <p:nvPr/>
        </p:nvSpPr>
        <p:spPr>
          <a:xfrm>
            <a:off x="779965" y="324870"/>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REACH</a:t>
            </a:r>
            <a:endParaRPr sz="900" b="1">
              <a:solidFill>
                <a:schemeClr val="dk1"/>
              </a:solidFill>
              <a:latin typeface="Libre Franklin Black"/>
              <a:ea typeface="Libre Franklin Black"/>
              <a:cs typeface="Libre Franklin Black"/>
              <a:sym typeface="Libre Franklin Black"/>
            </a:endParaRPr>
          </a:p>
        </p:txBody>
      </p:sp>
      <p:pic>
        <p:nvPicPr>
          <p:cNvPr id="81" name="Google Shape;81;p122" descr="Icon&#10;&#10;Description automatically generated"/>
          <p:cNvPicPr preferRelativeResize="0"/>
          <p:nvPr/>
        </p:nvPicPr>
        <p:blipFill rotWithShape="1">
          <a:blip r:embed="rId4">
            <a:alphaModFix/>
          </a:blip>
          <a:srcRect/>
          <a:stretch/>
        </p:blipFill>
        <p:spPr>
          <a:xfrm>
            <a:off x="8545159" y="522851"/>
            <a:ext cx="342900" cy="345652"/>
          </a:xfrm>
          <a:prstGeom prst="rect">
            <a:avLst/>
          </a:prstGeom>
          <a:noFill/>
          <a:ln>
            <a:noFill/>
          </a:ln>
        </p:spPr>
      </p:pic>
      <p:sp>
        <p:nvSpPr>
          <p:cNvPr id="82" name="Google Shape;82;p122"/>
          <p:cNvSpPr txBox="1"/>
          <p:nvPr/>
        </p:nvSpPr>
        <p:spPr>
          <a:xfrm>
            <a:off x="5043311" y="331016"/>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PREVENT</a:t>
            </a:r>
            <a:endParaRPr sz="900" b="1">
              <a:solidFill>
                <a:schemeClr val="dk1"/>
              </a:solidFill>
              <a:latin typeface="Libre Franklin Black"/>
              <a:ea typeface="Libre Franklin Black"/>
              <a:cs typeface="Libre Franklin Black"/>
              <a:sym typeface="Libre Franklin Black"/>
            </a:endParaRPr>
          </a:p>
        </p:txBody>
      </p:sp>
      <p:sp>
        <p:nvSpPr>
          <p:cNvPr id="83" name="Google Shape;83;p122"/>
          <p:cNvSpPr txBox="1"/>
          <p:nvPr/>
        </p:nvSpPr>
        <p:spPr>
          <a:xfrm>
            <a:off x="7246671" y="331016"/>
            <a:ext cx="105328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SUSTAIN</a:t>
            </a:r>
            <a:endParaRPr sz="900" b="1">
              <a:solidFill>
                <a:schemeClr val="dk1"/>
              </a:solidFill>
              <a:latin typeface="Libre Franklin Black"/>
              <a:ea typeface="Libre Franklin Black"/>
              <a:cs typeface="Libre Franklin Black"/>
              <a:sym typeface="Libre Franklin Black"/>
            </a:endParaRPr>
          </a:p>
        </p:txBody>
      </p:sp>
      <p:sp>
        <p:nvSpPr>
          <p:cNvPr id="84" name="Google Shape;84;p122"/>
          <p:cNvSpPr/>
          <p:nvPr/>
        </p:nvSpPr>
        <p:spPr>
          <a:xfrm>
            <a:off x="318744" y="967849"/>
            <a:ext cx="2057400" cy="553043"/>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5"/>
              </a:solidFill>
              <a:latin typeface="Gill Sans"/>
              <a:ea typeface="Gill Sans"/>
              <a:cs typeface="Gill Sans"/>
              <a:sym typeface="Gill Sans"/>
            </a:endParaRPr>
          </a:p>
        </p:txBody>
      </p:sp>
      <p:sp>
        <p:nvSpPr>
          <p:cNvPr id="85" name="Google Shape;85;p122"/>
          <p:cNvSpPr/>
          <p:nvPr/>
        </p:nvSpPr>
        <p:spPr>
          <a:xfrm rot="10800000" flipH="1">
            <a:off x="388917" y="1077108"/>
            <a:ext cx="137160" cy="138261"/>
          </a:xfrm>
          <a:prstGeom prst="down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86" name="Google Shape;86;p122"/>
          <p:cNvSpPr/>
          <p:nvPr/>
        </p:nvSpPr>
        <p:spPr>
          <a:xfrm rot="10800000" flipH="1">
            <a:off x="305090" y="1373258"/>
            <a:ext cx="2084529" cy="414782"/>
          </a:xfrm>
          <a:prstGeom prst="flowChartOffpageConnector">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87" name="Google Shape;87;p122"/>
          <p:cNvSpPr txBox="1"/>
          <p:nvPr/>
        </p:nvSpPr>
        <p:spPr>
          <a:xfrm>
            <a:off x="474634" y="1465936"/>
            <a:ext cx="1724306"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Treat 40 million people </a:t>
            </a:r>
            <a:br>
              <a:rPr lang="en-US" sz="825">
                <a:solidFill>
                  <a:schemeClr val="lt1"/>
                </a:solidFill>
                <a:latin typeface="Libre Franklin"/>
                <a:ea typeface="Libre Franklin"/>
                <a:cs typeface="Libre Franklin"/>
                <a:sym typeface="Libre Franklin"/>
              </a:rPr>
            </a:br>
            <a:r>
              <a:rPr lang="en-US" sz="825">
                <a:solidFill>
                  <a:schemeClr val="lt1"/>
                </a:solidFill>
                <a:latin typeface="Libre Franklin"/>
                <a:ea typeface="Libre Franklin"/>
                <a:cs typeface="Libre Franklin"/>
                <a:sym typeface="Libre Franklin"/>
              </a:rPr>
              <a:t>by 2022</a:t>
            </a:r>
            <a:endParaRPr/>
          </a:p>
        </p:txBody>
      </p:sp>
      <p:pic>
        <p:nvPicPr>
          <p:cNvPr id="88" name="Google Shape;88;p122"/>
          <p:cNvPicPr preferRelativeResize="0"/>
          <p:nvPr/>
        </p:nvPicPr>
        <p:blipFill rotWithShape="1">
          <a:blip r:embed="rId5">
            <a:alphaModFix/>
          </a:blip>
          <a:srcRect/>
          <a:stretch/>
        </p:blipFill>
        <p:spPr>
          <a:xfrm>
            <a:off x="359693" y="1526592"/>
            <a:ext cx="232361" cy="199042"/>
          </a:xfrm>
          <a:prstGeom prst="rect">
            <a:avLst/>
          </a:prstGeom>
          <a:noFill/>
          <a:ln>
            <a:noFill/>
          </a:ln>
        </p:spPr>
      </p:pic>
      <p:sp>
        <p:nvSpPr>
          <p:cNvPr id="89" name="Google Shape;89;p122"/>
          <p:cNvSpPr/>
          <p:nvPr/>
        </p:nvSpPr>
        <p:spPr>
          <a:xfrm>
            <a:off x="2462190" y="967849"/>
            <a:ext cx="2057400" cy="553043"/>
          </a:xfrm>
          <a:prstGeom prst="rect">
            <a:avLst/>
          </a:prstGeom>
          <a:solidFill>
            <a:schemeClr val="lt1"/>
          </a:solid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0" name="Google Shape;90;p122"/>
          <p:cNvSpPr/>
          <p:nvPr/>
        </p:nvSpPr>
        <p:spPr>
          <a:xfrm rot="10800000" flipH="1">
            <a:off x="2557986" y="1077108"/>
            <a:ext cx="137160" cy="138261"/>
          </a:xfrm>
          <a:prstGeom prst="down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1" name="Google Shape;91;p122"/>
          <p:cNvSpPr/>
          <p:nvPr/>
        </p:nvSpPr>
        <p:spPr>
          <a:xfrm rot="10800000" flipH="1">
            <a:off x="2449437" y="1395794"/>
            <a:ext cx="2084529" cy="414782"/>
          </a:xfrm>
          <a:prstGeom prst="flowChartOffpageConnector">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92" name="Google Shape;92;p122"/>
          <p:cNvSpPr txBox="1"/>
          <p:nvPr/>
        </p:nvSpPr>
        <p:spPr>
          <a:xfrm>
            <a:off x="2909932" y="1535207"/>
            <a:ext cx="1349624" cy="21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Treat success 90%</a:t>
            </a:r>
            <a:endParaRPr/>
          </a:p>
        </p:txBody>
      </p:sp>
      <p:pic>
        <p:nvPicPr>
          <p:cNvPr id="93" name="Google Shape;93;p122"/>
          <p:cNvPicPr preferRelativeResize="0"/>
          <p:nvPr/>
        </p:nvPicPr>
        <p:blipFill rotWithShape="1">
          <a:blip r:embed="rId5">
            <a:alphaModFix/>
          </a:blip>
          <a:srcRect/>
          <a:stretch/>
        </p:blipFill>
        <p:spPr>
          <a:xfrm>
            <a:off x="2543202" y="1533947"/>
            <a:ext cx="232361" cy="199042"/>
          </a:xfrm>
          <a:prstGeom prst="rect">
            <a:avLst/>
          </a:prstGeom>
          <a:noFill/>
          <a:ln>
            <a:noFill/>
          </a:ln>
        </p:spPr>
      </p:pic>
      <p:sp>
        <p:nvSpPr>
          <p:cNvPr id="94" name="Google Shape;94;p122"/>
          <p:cNvSpPr/>
          <p:nvPr/>
        </p:nvSpPr>
        <p:spPr>
          <a:xfrm>
            <a:off x="4632027" y="967849"/>
            <a:ext cx="2052285" cy="553043"/>
          </a:xfrm>
          <a:prstGeom prst="rect">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Gill Sans"/>
              <a:ea typeface="Gill Sans"/>
              <a:cs typeface="Gill Sans"/>
              <a:sym typeface="Gill Sans"/>
            </a:endParaRPr>
          </a:p>
        </p:txBody>
      </p:sp>
      <p:sp>
        <p:nvSpPr>
          <p:cNvPr id="95" name="Google Shape;95;p122"/>
          <p:cNvSpPr/>
          <p:nvPr/>
        </p:nvSpPr>
        <p:spPr>
          <a:xfrm rot="10800000" flipH="1">
            <a:off x="4736267" y="1077108"/>
            <a:ext cx="137160" cy="138261"/>
          </a:xfrm>
          <a:prstGeom prst="down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96" name="Google Shape;96;p122"/>
          <p:cNvSpPr/>
          <p:nvPr/>
        </p:nvSpPr>
        <p:spPr>
          <a:xfrm rot="10800000" flipH="1">
            <a:off x="4616383" y="1395794"/>
            <a:ext cx="2084832" cy="414782"/>
          </a:xfrm>
          <a:prstGeom prst="flowChartOffpageConnector">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97" name="Google Shape;97;p122"/>
          <p:cNvSpPr txBox="1"/>
          <p:nvPr/>
        </p:nvSpPr>
        <p:spPr>
          <a:xfrm>
            <a:off x="4893001" y="1471511"/>
            <a:ext cx="1665083"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30 million on TB </a:t>
            </a:r>
            <a:br>
              <a:rPr lang="en-US" sz="825">
                <a:solidFill>
                  <a:schemeClr val="lt1"/>
                </a:solidFill>
                <a:latin typeface="Libre Franklin"/>
                <a:ea typeface="Libre Franklin"/>
                <a:cs typeface="Libre Franklin"/>
                <a:sym typeface="Libre Franklin"/>
              </a:rPr>
            </a:br>
            <a:r>
              <a:rPr lang="en-US" sz="825">
                <a:solidFill>
                  <a:schemeClr val="lt1"/>
                </a:solidFill>
                <a:latin typeface="Libre Franklin"/>
                <a:ea typeface="Libre Franklin"/>
                <a:cs typeface="Libre Franklin"/>
                <a:sym typeface="Libre Franklin"/>
              </a:rPr>
              <a:t>preventative treatment (TPT)</a:t>
            </a:r>
            <a:endParaRPr/>
          </a:p>
        </p:txBody>
      </p:sp>
      <p:pic>
        <p:nvPicPr>
          <p:cNvPr id="98" name="Google Shape;98;p122"/>
          <p:cNvPicPr preferRelativeResize="0"/>
          <p:nvPr/>
        </p:nvPicPr>
        <p:blipFill rotWithShape="1">
          <a:blip r:embed="rId5">
            <a:alphaModFix/>
          </a:blip>
          <a:srcRect/>
          <a:stretch/>
        </p:blipFill>
        <p:spPr>
          <a:xfrm>
            <a:off x="4669514" y="1533947"/>
            <a:ext cx="232361" cy="199042"/>
          </a:xfrm>
          <a:prstGeom prst="rect">
            <a:avLst/>
          </a:prstGeom>
          <a:noFill/>
          <a:ln>
            <a:noFill/>
          </a:ln>
        </p:spPr>
      </p:pic>
      <p:sp>
        <p:nvSpPr>
          <p:cNvPr id="99" name="Google Shape;99;p122"/>
          <p:cNvSpPr/>
          <p:nvPr/>
        </p:nvSpPr>
        <p:spPr>
          <a:xfrm>
            <a:off x="6777752" y="967849"/>
            <a:ext cx="2057400" cy="553043"/>
          </a:xfrm>
          <a:prstGeom prst="rect">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Gill Sans"/>
              <a:ea typeface="Gill Sans"/>
              <a:cs typeface="Gill Sans"/>
              <a:sym typeface="Gill Sans"/>
            </a:endParaRPr>
          </a:p>
        </p:txBody>
      </p:sp>
      <p:sp>
        <p:nvSpPr>
          <p:cNvPr id="100" name="Google Shape;100;p122"/>
          <p:cNvSpPr/>
          <p:nvPr/>
        </p:nvSpPr>
        <p:spPr>
          <a:xfrm rot="10800000" flipH="1">
            <a:off x="6852686" y="1077108"/>
            <a:ext cx="137160" cy="138261"/>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01" name="Google Shape;101;p122"/>
          <p:cNvSpPr/>
          <p:nvPr/>
        </p:nvSpPr>
        <p:spPr>
          <a:xfrm rot="10800000" flipH="1">
            <a:off x="6764036" y="1395794"/>
            <a:ext cx="2084832" cy="414782"/>
          </a:xfrm>
          <a:prstGeom prst="flowChartOffpageConnector">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5">
              <a:solidFill>
                <a:schemeClr val="lt1"/>
              </a:solidFill>
              <a:latin typeface="Libre Franklin Black"/>
              <a:ea typeface="Libre Franklin Black"/>
              <a:cs typeface="Libre Franklin Black"/>
              <a:sym typeface="Libre Franklin Black"/>
            </a:endParaRPr>
          </a:p>
        </p:txBody>
      </p:sp>
      <p:sp>
        <p:nvSpPr>
          <p:cNvPr id="102" name="Google Shape;102;p122"/>
          <p:cNvSpPr txBox="1"/>
          <p:nvPr/>
        </p:nvSpPr>
        <p:spPr>
          <a:xfrm>
            <a:off x="7147257" y="1471511"/>
            <a:ext cx="1467087" cy="3462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5">
                <a:solidFill>
                  <a:schemeClr val="lt1"/>
                </a:solidFill>
                <a:latin typeface="Libre Franklin"/>
                <a:ea typeface="Libre Franklin"/>
                <a:cs typeface="Libre Franklin"/>
                <a:sym typeface="Libre Franklin"/>
              </a:rPr>
              <a:t>Global investments reach</a:t>
            </a:r>
            <a:br>
              <a:rPr lang="en-US" sz="825">
                <a:solidFill>
                  <a:schemeClr val="lt1"/>
                </a:solidFill>
                <a:latin typeface="Libre Franklin"/>
                <a:ea typeface="Libre Franklin"/>
                <a:cs typeface="Libre Franklin"/>
                <a:sym typeface="Libre Franklin"/>
              </a:rPr>
            </a:br>
            <a:r>
              <a:rPr lang="en-US" sz="825">
                <a:solidFill>
                  <a:schemeClr val="lt1"/>
                </a:solidFill>
                <a:latin typeface="Libre Franklin"/>
                <a:ea typeface="Libre Franklin"/>
                <a:cs typeface="Libre Franklin"/>
                <a:sym typeface="Libre Franklin"/>
              </a:rPr>
              <a:t> $13 billion by 2022</a:t>
            </a:r>
            <a:endParaRPr/>
          </a:p>
        </p:txBody>
      </p:sp>
      <p:pic>
        <p:nvPicPr>
          <p:cNvPr id="103" name="Google Shape;103;p122"/>
          <p:cNvPicPr preferRelativeResize="0"/>
          <p:nvPr/>
        </p:nvPicPr>
        <p:blipFill rotWithShape="1">
          <a:blip r:embed="rId5">
            <a:alphaModFix/>
          </a:blip>
          <a:srcRect/>
          <a:stretch/>
        </p:blipFill>
        <p:spPr>
          <a:xfrm>
            <a:off x="6833414" y="1537624"/>
            <a:ext cx="232361" cy="199042"/>
          </a:xfrm>
          <a:prstGeom prst="rect">
            <a:avLst/>
          </a:prstGeom>
          <a:noFill/>
          <a:ln>
            <a:noFill/>
          </a:ln>
        </p:spPr>
      </p:pic>
      <p:grpSp>
        <p:nvGrpSpPr>
          <p:cNvPr id="104" name="Google Shape;104;p122"/>
          <p:cNvGrpSpPr/>
          <p:nvPr/>
        </p:nvGrpSpPr>
        <p:grpSpPr>
          <a:xfrm>
            <a:off x="163908" y="124474"/>
            <a:ext cx="8810875" cy="1409473"/>
            <a:chOff x="218544" y="164645"/>
            <a:chExt cx="11747833" cy="1864336"/>
          </a:xfrm>
        </p:grpSpPr>
        <p:cxnSp>
          <p:nvCxnSpPr>
            <p:cNvPr id="105" name="Google Shape;105;p122"/>
            <p:cNvCxnSpPr/>
            <p:nvPr/>
          </p:nvCxnSpPr>
          <p:spPr>
            <a:xfrm>
              <a:off x="11966377" y="180669"/>
              <a:ext cx="0" cy="1809166"/>
            </a:xfrm>
            <a:prstGeom prst="straightConnector1">
              <a:avLst/>
            </a:prstGeom>
            <a:noFill/>
            <a:ln w="28575" cap="flat" cmpd="sng">
              <a:solidFill>
                <a:schemeClr val="dk2"/>
              </a:solidFill>
              <a:prstDash val="dot"/>
              <a:round/>
              <a:headEnd type="none" w="sm" len="sm"/>
              <a:tailEnd type="none" w="sm" len="sm"/>
            </a:ln>
          </p:spPr>
        </p:cxnSp>
        <p:cxnSp>
          <p:nvCxnSpPr>
            <p:cNvPr id="106" name="Google Shape;106;p122"/>
            <p:cNvCxnSpPr/>
            <p:nvPr/>
          </p:nvCxnSpPr>
          <p:spPr>
            <a:xfrm>
              <a:off x="218544" y="164645"/>
              <a:ext cx="0" cy="1864336"/>
            </a:xfrm>
            <a:prstGeom prst="straightConnector1">
              <a:avLst/>
            </a:prstGeom>
            <a:noFill/>
            <a:ln w="28575" cap="flat" cmpd="sng">
              <a:solidFill>
                <a:schemeClr val="dk2"/>
              </a:solidFill>
              <a:prstDash val="dot"/>
              <a:round/>
              <a:headEnd type="none" w="sm" len="sm"/>
              <a:tailEnd type="none" w="sm" len="sm"/>
            </a:ln>
          </p:spPr>
        </p:cxnSp>
        <p:cxnSp>
          <p:nvCxnSpPr>
            <p:cNvPr id="107" name="Google Shape;107;p122"/>
            <p:cNvCxnSpPr/>
            <p:nvPr/>
          </p:nvCxnSpPr>
          <p:spPr>
            <a:xfrm>
              <a:off x="218544" y="164645"/>
              <a:ext cx="3701392" cy="16024"/>
            </a:xfrm>
            <a:prstGeom prst="straightConnector1">
              <a:avLst/>
            </a:prstGeom>
            <a:noFill/>
            <a:ln w="28575" cap="flat" cmpd="sng">
              <a:solidFill>
                <a:srgbClr val="0E256A"/>
              </a:solidFill>
              <a:prstDash val="dot"/>
              <a:round/>
              <a:headEnd type="none" w="sm" len="sm"/>
              <a:tailEnd type="triangle" w="med" len="med"/>
            </a:ln>
          </p:spPr>
        </p:cxnSp>
        <p:cxnSp>
          <p:nvCxnSpPr>
            <p:cNvPr id="108" name="Google Shape;108;p122"/>
            <p:cNvCxnSpPr/>
            <p:nvPr/>
          </p:nvCxnSpPr>
          <p:spPr>
            <a:xfrm rot="10800000">
              <a:off x="8293511" y="164645"/>
              <a:ext cx="3672866" cy="0"/>
            </a:xfrm>
            <a:prstGeom prst="straightConnector1">
              <a:avLst/>
            </a:prstGeom>
            <a:noFill/>
            <a:ln w="28575" cap="flat" cmpd="sng">
              <a:solidFill>
                <a:srgbClr val="0E256A"/>
              </a:solidFill>
              <a:prstDash val="dot"/>
              <a:round/>
              <a:headEnd type="none" w="sm" len="sm"/>
              <a:tailEnd type="triangle" w="med" len="med"/>
            </a:ln>
          </p:spPr>
        </p:cxnSp>
      </p:grpSp>
      <p:sp>
        <p:nvSpPr>
          <p:cNvPr id="109" name="Google Shape;109;p122"/>
          <p:cNvSpPr txBox="1"/>
          <p:nvPr/>
        </p:nvSpPr>
        <p:spPr>
          <a:xfrm>
            <a:off x="3013440" y="324870"/>
            <a:ext cx="95703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Libre Franklin Black"/>
                <a:ea typeface="Libre Franklin Black"/>
                <a:cs typeface="Libre Franklin Black"/>
                <a:sym typeface="Libre Franklin Black"/>
              </a:rPr>
              <a:t>CURE</a:t>
            </a:r>
            <a:endParaRPr sz="900" b="1">
              <a:solidFill>
                <a:schemeClr val="dk1"/>
              </a:solidFill>
              <a:latin typeface="Libre Franklin Black"/>
              <a:ea typeface="Libre Franklin Black"/>
              <a:cs typeface="Libre Franklin Black"/>
              <a:sym typeface="Libre Franklin Black"/>
            </a:endParaRPr>
          </a:p>
        </p:txBody>
      </p:sp>
      <p:grpSp>
        <p:nvGrpSpPr>
          <p:cNvPr id="110" name="Google Shape;110;p122"/>
          <p:cNvGrpSpPr/>
          <p:nvPr/>
        </p:nvGrpSpPr>
        <p:grpSpPr>
          <a:xfrm>
            <a:off x="2468272" y="3883836"/>
            <a:ext cx="2203516" cy="1209430"/>
            <a:chOff x="3234839" y="5105709"/>
            <a:chExt cx="2938021" cy="1599737"/>
          </a:xfrm>
        </p:grpSpPr>
        <p:sp>
          <p:nvSpPr>
            <p:cNvPr id="111" name="Google Shape;111;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12" name="Google Shape;112;p122"/>
            <p:cNvSpPr txBox="1"/>
            <p:nvPr/>
          </p:nvSpPr>
          <p:spPr>
            <a:xfrm rot="-5400000">
              <a:off x="5312003"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13" name="Google Shape;113;p122"/>
            <p:cNvSpPr/>
            <p:nvPr/>
          </p:nvSpPr>
          <p:spPr>
            <a:xfrm rot="3504354">
              <a:off x="5438383"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14" name="Google Shape;114;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15" name="Google Shape;115;p122"/>
          <p:cNvGrpSpPr/>
          <p:nvPr/>
        </p:nvGrpSpPr>
        <p:grpSpPr>
          <a:xfrm>
            <a:off x="299460" y="3883836"/>
            <a:ext cx="2208999" cy="1209430"/>
            <a:chOff x="3234839" y="5105709"/>
            <a:chExt cx="2945332" cy="1599737"/>
          </a:xfrm>
        </p:grpSpPr>
        <p:sp>
          <p:nvSpPr>
            <p:cNvPr id="116" name="Google Shape;116;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17" name="Google Shape;117;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18" name="Google Shape;118;p122"/>
            <p:cNvSpPr/>
            <p:nvPr/>
          </p:nvSpPr>
          <p:spPr>
            <a:xfrm rot="3504354">
              <a:off x="5445694"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19" name="Google Shape;119;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20" name="Google Shape;120;p122"/>
          <p:cNvGrpSpPr/>
          <p:nvPr/>
        </p:nvGrpSpPr>
        <p:grpSpPr>
          <a:xfrm>
            <a:off x="4618418" y="3883836"/>
            <a:ext cx="2202467" cy="1209430"/>
            <a:chOff x="3234839" y="5105709"/>
            <a:chExt cx="2936623" cy="1599737"/>
          </a:xfrm>
        </p:grpSpPr>
        <p:sp>
          <p:nvSpPr>
            <p:cNvPr id="121" name="Google Shape;121;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22" name="Google Shape;122;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23" name="Google Shape;123;p122"/>
            <p:cNvSpPr/>
            <p:nvPr/>
          </p:nvSpPr>
          <p:spPr>
            <a:xfrm rot="3504354">
              <a:off x="5436985"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24" name="Google Shape;124;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25" name="Google Shape;125;p122"/>
          <p:cNvGrpSpPr/>
          <p:nvPr/>
        </p:nvGrpSpPr>
        <p:grpSpPr>
          <a:xfrm>
            <a:off x="6772316" y="3883836"/>
            <a:ext cx="2202467" cy="1209430"/>
            <a:chOff x="3234839" y="5105709"/>
            <a:chExt cx="2936623" cy="1599737"/>
          </a:xfrm>
        </p:grpSpPr>
        <p:sp>
          <p:nvSpPr>
            <p:cNvPr id="126" name="Google Shape;126;p122"/>
            <p:cNvSpPr/>
            <p:nvPr/>
          </p:nvSpPr>
          <p:spPr>
            <a:xfrm>
              <a:off x="3234839" y="5368652"/>
              <a:ext cx="2743200" cy="1336794"/>
            </a:xfrm>
            <a:prstGeom prst="rect">
              <a:avLst/>
            </a:prstGeom>
            <a:solidFill>
              <a:schemeClr val="lt1"/>
            </a:solidFill>
            <a:ln w="25400" cap="flat" cmpd="sng">
              <a:solidFill>
                <a:srgbClr val="0086A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675">
                <a:solidFill>
                  <a:schemeClr val="dk1"/>
                </a:solidFill>
                <a:latin typeface="Gill Sans"/>
                <a:ea typeface="Gill Sans"/>
                <a:cs typeface="Gill Sans"/>
                <a:sym typeface="Gill Sans"/>
              </a:endParaRPr>
            </a:p>
          </p:txBody>
        </p:sp>
        <p:sp>
          <p:nvSpPr>
            <p:cNvPr id="127" name="Google Shape;127;p122"/>
            <p:cNvSpPr txBox="1"/>
            <p:nvPr/>
          </p:nvSpPr>
          <p:spPr>
            <a:xfrm rot="-5400000">
              <a:off x="5312004" y="6029574"/>
              <a:ext cx="1013187"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EXTENDED</a:t>
              </a:r>
              <a:endParaRPr/>
            </a:p>
            <a:p>
              <a:pPr marL="0" marR="0" lvl="0" indent="0" algn="ctr" rtl="0">
                <a:spcBef>
                  <a:spcPts val="0"/>
                </a:spcBef>
                <a:spcAft>
                  <a:spcPts val="0"/>
                </a:spcAft>
                <a:buNone/>
              </a:pPr>
              <a:r>
                <a:rPr lang="en-US" sz="525">
                  <a:solidFill>
                    <a:srgbClr val="0086AC"/>
                  </a:solidFill>
                  <a:latin typeface="Libre Franklin"/>
                  <a:ea typeface="Libre Franklin"/>
                  <a:cs typeface="Libre Franklin"/>
                  <a:sym typeface="Libre Franklin"/>
                </a:rPr>
                <a:t>INDICATOR</a:t>
              </a:r>
              <a:endParaRPr/>
            </a:p>
          </p:txBody>
        </p:sp>
        <p:sp>
          <p:nvSpPr>
            <p:cNvPr id="128" name="Google Shape;128;p122"/>
            <p:cNvSpPr/>
            <p:nvPr/>
          </p:nvSpPr>
          <p:spPr>
            <a:xfrm rot="3504354">
              <a:off x="5436985" y="5276582"/>
              <a:ext cx="682579" cy="503384"/>
            </a:xfrm>
            <a:custGeom>
              <a:avLst/>
              <a:gdLst/>
              <a:ahLst/>
              <a:cxnLst/>
              <a:rect l="l" t="t" r="r" b="b"/>
              <a:pathLst>
                <a:path w="616110" h="348025" extrusionOk="0">
                  <a:moveTo>
                    <a:pt x="0" y="348025"/>
                  </a:moveTo>
                  <a:lnTo>
                    <a:pt x="278314" y="0"/>
                  </a:lnTo>
                  <a:lnTo>
                    <a:pt x="616110" y="158035"/>
                  </a:lnTo>
                  <a:lnTo>
                    <a:pt x="0" y="348025"/>
                  </a:lnTo>
                  <a:close/>
                </a:path>
              </a:pathLst>
            </a:custGeom>
            <a:solidFill>
              <a:srgbClr val="319E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29" name="Google Shape;129;p122" descr="Network outline"/>
            <p:cNvPicPr preferRelativeResize="0"/>
            <p:nvPr/>
          </p:nvPicPr>
          <p:blipFill rotWithShape="1">
            <a:blip r:embed="rId6">
              <a:alphaModFix/>
            </a:blip>
            <a:srcRect/>
            <a:stretch/>
          </p:blipFill>
          <p:spPr>
            <a:xfrm>
              <a:off x="5665335" y="5341396"/>
              <a:ext cx="312704" cy="312704"/>
            </a:xfrm>
            <a:prstGeom prst="rect">
              <a:avLst/>
            </a:prstGeom>
            <a:noFill/>
            <a:ln>
              <a:noFill/>
            </a:ln>
          </p:spPr>
        </p:pic>
      </p:grpSp>
      <p:grpSp>
        <p:nvGrpSpPr>
          <p:cNvPr id="130" name="Google Shape;130;p122"/>
          <p:cNvGrpSpPr/>
          <p:nvPr/>
        </p:nvGrpSpPr>
        <p:grpSpPr>
          <a:xfrm>
            <a:off x="2468273" y="3042393"/>
            <a:ext cx="2074835" cy="1002936"/>
            <a:chOff x="338317" y="4005393"/>
            <a:chExt cx="2766448" cy="1326602"/>
          </a:xfrm>
        </p:grpSpPr>
        <p:sp>
          <p:nvSpPr>
            <p:cNvPr id="131" name="Google Shape;131;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2" name="Google Shape;132;p122"/>
            <p:cNvSpPr txBox="1"/>
            <p:nvPr/>
          </p:nvSpPr>
          <p:spPr>
            <a:xfrm rot="-5400000">
              <a:off x="2272186" y="4499416"/>
              <a:ext cx="1326602"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3" name="Google Shape;133;p122"/>
          <p:cNvGrpSpPr/>
          <p:nvPr/>
        </p:nvGrpSpPr>
        <p:grpSpPr>
          <a:xfrm>
            <a:off x="4618418" y="3042392"/>
            <a:ext cx="2074550" cy="971133"/>
            <a:chOff x="338317" y="4005393"/>
            <a:chExt cx="2766067" cy="1284536"/>
          </a:xfrm>
        </p:grpSpPr>
        <p:sp>
          <p:nvSpPr>
            <p:cNvPr id="134" name="Google Shape;134;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5" name="Google Shape;135;p122"/>
            <p:cNvSpPr txBox="1"/>
            <p:nvPr/>
          </p:nvSpPr>
          <p:spPr>
            <a:xfrm rot="-5400000">
              <a:off x="2298602" y="4472620"/>
              <a:ext cx="1273009"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6" name="Google Shape;136;p122"/>
          <p:cNvGrpSpPr/>
          <p:nvPr/>
        </p:nvGrpSpPr>
        <p:grpSpPr>
          <a:xfrm>
            <a:off x="6772316" y="3042392"/>
            <a:ext cx="2074551" cy="971134"/>
            <a:chOff x="338317" y="4005392"/>
            <a:chExt cx="2766070" cy="1284537"/>
          </a:xfrm>
        </p:grpSpPr>
        <p:sp>
          <p:nvSpPr>
            <p:cNvPr id="137" name="Google Shape;137;p122"/>
            <p:cNvSpPr/>
            <p:nvPr/>
          </p:nvSpPr>
          <p:spPr>
            <a:xfrm>
              <a:off x="338317" y="4016920"/>
              <a:ext cx="2743199" cy="127300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sp>
          <p:nvSpPr>
            <p:cNvPr id="138" name="Google Shape;138;p122"/>
            <p:cNvSpPr txBox="1"/>
            <p:nvPr/>
          </p:nvSpPr>
          <p:spPr>
            <a:xfrm rot="-5400000">
              <a:off x="2298604" y="4472619"/>
              <a:ext cx="1273010" cy="3385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INTERMEDIATE</a:t>
              </a:r>
              <a:endParaRPr/>
            </a:p>
            <a:p>
              <a:pPr marL="0" marR="0" lvl="0" indent="0" algn="ctr" rtl="0">
                <a:spcBef>
                  <a:spcPts val="0"/>
                </a:spcBef>
                <a:spcAft>
                  <a:spcPts val="0"/>
                </a:spcAft>
                <a:buNone/>
              </a:pPr>
              <a:r>
                <a:rPr lang="en-US" sz="525">
                  <a:solidFill>
                    <a:schemeClr val="accent4"/>
                  </a:solidFill>
                  <a:latin typeface="Libre Franklin"/>
                  <a:ea typeface="Libre Franklin"/>
                  <a:cs typeface="Libre Franklin"/>
                  <a:sym typeface="Libre Franklin"/>
                </a:rPr>
                <a:t>INDICATOR</a:t>
              </a:r>
              <a:endParaRPr/>
            </a:p>
          </p:txBody>
        </p:sp>
      </p:grpSp>
      <p:grpSp>
        <p:nvGrpSpPr>
          <p:cNvPr id="139" name="Google Shape;139;p122"/>
          <p:cNvGrpSpPr/>
          <p:nvPr/>
        </p:nvGrpSpPr>
        <p:grpSpPr>
          <a:xfrm>
            <a:off x="6772316" y="1800381"/>
            <a:ext cx="2129307" cy="1230710"/>
            <a:chOff x="421079" y="2368102"/>
            <a:chExt cx="2839075" cy="1627884"/>
          </a:xfrm>
        </p:grpSpPr>
        <p:sp>
          <p:nvSpPr>
            <p:cNvPr id="140" name="Google Shape;140;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41" name="Google Shape;141;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42" name="Google Shape;142;p122"/>
            <p:cNvGrpSpPr/>
            <p:nvPr/>
          </p:nvGrpSpPr>
          <p:grpSpPr>
            <a:xfrm>
              <a:off x="2592373" y="2368102"/>
              <a:ext cx="667781" cy="697501"/>
              <a:chOff x="2592373" y="2368102"/>
              <a:chExt cx="667781" cy="697501"/>
            </a:xfrm>
          </p:grpSpPr>
          <p:sp>
            <p:nvSpPr>
              <p:cNvPr id="143" name="Google Shape;143;p122"/>
              <p:cNvSpPr/>
              <p:nvPr/>
            </p:nvSpPr>
            <p:spPr>
              <a:xfrm rot="-6168052">
                <a:off x="2631188"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44" name="Google Shape;144;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45" name="Google Shape;145;p122"/>
          <p:cNvGrpSpPr/>
          <p:nvPr/>
        </p:nvGrpSpPr>
        <p:grpSpPr>
          <a:xfrm>
            <a:off x="4618418" y="1800381"/>
            <a:ext cx="2129307" cy="1230710"/>
            <a:chOff x="421079" y="2368102"/>
            <a:chExt cx="2839075" cy="1627884"/>
          </a:xfrm>
        </p:grpSpPr>
        <p:sp>
          <p:nvSpPr>
            <p:cNvPr id="146" name="Google Shape;146;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47" name="Google Shape;147;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48" name="Google Shape;148;p122"/>
            <p:cNvGrpSpPr/>
            <p:nvPr/>
          </p:nvGrpSpPr>
          <p:grpSpPr>
            <a:xfrm>
              <a:off x="2592373" y="2368102"/>
              <a:ext cx="667781" cy="697501"/>
              <a:chOff x="2592373" y="2368102"/>
              <a:chExt cx="667781" cy="697501"/>
            </a:xfrm>
          </p:grpSpPr>
          <p:sp>
            <p:nvSpPr>
              <p:cNvPr id="149" name="Google Shape;149;p122"/>
              <p:cNvSpPr/>
              <p:nvPr/>
            </p:nvSpPr>
            <p:spPr>
              <a:xfrm rot="-6168052">
                <a:off x="2631188"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50" name="Google Shape;150;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51" name="Google Shape;151;p122"/>
          <p:cNvGrpSpPr/>
          <p:nvPr/>
        </p:nvGrpSpPr>
        <p:grpSpPr>
          <a:xfrm>
            <a:off x="2468272" y="1800381"/>
            <a:ext cx="2137282" cy="1230710"/>
            <a:chOff x="421079" y="2368102"/>
            <a:chExt cx="2849708" cy="1627884"/>
          </a:xfrm>
        </p:grpSpPr>
        <p:sp>
          <p:nvSpPr>
            <p:cNvPr id="152" name="Google Shape;152;p122"/>
            <p:cNvSpPr/>
            <p:nvPr/>
          </p:nvSpPr>
          <p:spPr>
            <a:xfrm>
              <a:off x="421079" y="2483186"/>
              <a:ext cx="2743200" cy="1463040"/>
            </a:xfrm>
            <a:prstGeom prst="rect">
              <a:avLst/>
            </a:prstGeom>
            <a:solidFill>
              <a:schemeClr val="lt1"/>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dk1"/>
                </a:solidFill>
                <a:latin typeface="Gill Sans"/>
                <a:ea typeface="Gill Sans"/>
                <a:cs typeface="Gill Sans"/>
                <a:sym typeface="Gill Sans"/>
              </a:endParaRPr>
            </a:p>
          </p:txBody>
        </p:sp>
        <p:sp>
          <p:nvSpPr>
            <p:cNvPr id="153" name="Google Shape;153;p122"/>
            <p:cNvSpPr txBox="1"/>
            <p:nvPr/>
          </p:nvSpPr>
          <p:spPr>
            <a:xfrm rot="-5400000">
              <a:off x="2389597" y="3211688"/>
              <a:ext cx="11992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005169"/>
                  </a:solidFill>
                  <a:latin typeface="Libre Franklin"/>
                  <a:ea typeface="Libre Franklin"/>
                  <a:cs typeface="Libre Franklin"/>
                  <a:sym typeface="Libre Franklin"/>
                </a:rPr>
                <a:t>CORE INDICATOR</a:t>
              </a:r>
              <a:endParaRPr/>
            </a:p>
          </p:txBody>
        </p:sp>
        <p:grpSp>
          <p:nvGrpSpPr>
            <p:cNvPr id="154" name="Google Shape;154;p122"/>
            <p:cNvGrpSpPr/>
            <p:nvPr/>
          </p:nvGrpSpPr>
          <p:grpSpPr>
            <a:xfrm>
              <a:off x="2603006" y="2368102"/>
              <a:ext cx="667781" cy="697501"/>
              <a:chOff x="2603006" y="2368102"/>
              <a:chExt cx="667781" cy="697501"/>
            </a:xfrm>
          </p:grpSpPr>
          <p:sp>
            <p:nvSpPr>
              <p:cNvPr id="155" name="Google Shape;155;p122"/>
              <p:cNvSpPr/>
              <p:nvPr/>
            </p:nvSpPr>
            <p:spPr>
              <a:xfrm rot="-6168052">
                <a:off x="2641821" y="2441496"/>
                <a:ext cx="590151" cy="550713"/>
              </a:xfrm>
              <a:custGeom>
                <a:avLst/>
                <a:gdLst/>
                <a:ahLst/>
                <a:cxnLst/>
                <a:rect l="l" t="t" r="r" b="b"/>
                <a:pathLst>
                  <a:path w="534332" h="570299" extrusionOk="0">
                    <a:moveTo>
                      <a:pt x="0" y="460272"/>
                    </a:moveTo>
                    <a:lnTo>
                      <a:pt x="534332" y="0"/>
                    </a:lnTo>
                    <a:lnTo>
                      <a:pt x="426743" y="570299"/>
                    </a:lnTo>
                    <a:lnTo>
                      <a:pt x="0" y="460272"/>
                    </a:lnTo>
                    <a:close/>
                  </a:path>
                </a:pathLst>
              </a:custGeom>
              <a:solidFill>
                <a:srgbClr val="005169"/>
              </a:solidFill>
              <a:ln w="25400" cap="flat" cmpd="sng">
                <a:solidFill>
                  <a:srgbClr val="005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pic>
            <p:nvPicPr>
              <p:cNvPr id="156" name="Google Shape;156;p122" descr="Speedometer Middle with solid fill"/>
              <p:cNvPicPr preferRelativeResize="0"/>
              <p:nvPr/>
            </p:nvPicPr>
            <p:blipFill rotWithShape="1">
              <a:blip r:embed="rId3">
                <a:alphaModFix/>
              </a:blip>
              <a:srcRect/>
              <a:stretch/>
            </p:blipFill>
            <p:spPr>
              <a:xfrm>
                <a:off x="2861135" y="2481679"/>
                <a:ext cx="279391" cy="279391"/>
              </a:xfrm>
              <a:prstGeom prst="rect">
                <a:avLst/>
              </a:prstGeom>
              <a:noFill/>
              <a:ln>
                <a:noFill/>
              </a:ln>
            </p:spPr>
          </p:pic>
        </p:grpSp>
      </p:grpSp>
      <p:grpSp>
        <p:nvGrpSpPr>
          <p:cNvPr id="157" name="Google Shape;157;p122"/>
          <p:cNvGrpSpPr/>
          <p:nvPr/>
        </p:nvGrpSpPr>
        <p:grpSpPr>
          <a:xfrm>
            <a:off x="2211133" y="1771178"/>
            <a:ext cx="6495713" cy="138261"/>
            <a:chOff x="616257" y="2360232"/>
            <a:chExt cx="8660951" cy="182880"/>
          </a:xfrm>
        </p:grpSpPr>
        <p:cxnSp>
          <p:nvCxnSpPr>
            <p:cNvPr id="158" name="Google Shape;158;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59" name="Google Shape;159;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0" name="Google Shape;160;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1" name="Google Shape;161;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grpSp>
        <p:nvGrpSpPr>
          <p:cNvPr id="162" name="Google Shape;162;p122"/>
          <p:cNvGrpSpPr/>
          <p:nvPr/>
        </p:nvGrpSpPr>
        <p:grpSpPr>
          <a:xfrm>
            <a:off x="2232218" y="2917943"/>
            <a:ext cx="6495713" cy="138261"/>
            <a:chOff x="616257" y="2360232"/>
            <a:chExt cx="8660951" cy="182880"/>
          </a:xfrm>
        </p:grpSpPr>
        <p:cxnSp>
          <p:nvCxnSpPr>
            <p:cNvPr id="163" name="Google Shape;163;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4" name="Google Shape;164;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5" name="Google Shape;165;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6" name="Google Shape;166;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grpSp>
        <p:nvGrpSpPr>
          <p:cNvPr id="167" name="Google Shape;167;p122"/>
          <p:cNvGrpSpPr/>
          <p:nvPr/>
        </p:nvGrpSpPr>
        <p:grpSpPr>
          <a:xfrm>
            <a:off x="2232218" y="3961291"/>
            <a:ext cx="6495713" cy="138261"/>
            <a:chOff x="616257" y="2360232"/>
            <a:chExt cx="8660951" cy="182880"/>
          </a:xfrm>
        </p:grpSpPr>
        <p:cxnSp>
          <p:nvCxnSpPr>
            <p:cNvPr id="168" name="Google Shape;168;p122"/>
            <p:cNvCxnSpPr/>
            <p:nvPr/>
          </p:nvCxnSpPr>
          <p:spPr>
            <a:xfrm rot="10800000">
              <a:off x="616257"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69" name="Google Shape;169;p122"/>
            <p:cNvCxnSpPr/>
            <p:nvPr/>
          </p:nvCxnSpPr>
          <p:spPr>
            <a:xfrm rot="10800000">
              <a:off x="3503241"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70" name="Google Shape;170;p122"/>
            <p:cNvCxnSpPr/>
            <p:nvPr/>
          </p:nvCxnSpPr>
          <p:spPr>
            <a:xfrm rot="10800000">
              <a:off x="6390225" y="2360232"/>
              <a:ext cx="0" cy="182880"/>
            </a:xfrm>
            <a:prstGeom prst="straightConnector1">
              <a:avLst/>
            </a:prstGeom>
            <a:noFill/>
            <a:ln w="28575" cap="flat" cmpd="sng">
              <a:solidFill>
                <a:schemeClr val="dk2"/>
              </a:solidFill>
              <a:prstDash val="solid"/>
              <a:round/>
              <a:headEnd type="none" w="sm" len="sm"/>
              <a:tailEnd type="stealth" w="med" len="med"/>
            </a:ln>
          </p:spPr>
        </p:cxnSp>
        <p:cxnSp>
          <p:nvCxnSpPr>
            <p:cNvPr id="171" name="Google Shape;171;p122"/>
            <p:cNvCxnSpPr/>
            <p:nvPr/>
          </p:nvCxnSpPr>
          <p:spPr>
            <a:xfrm rot="10800000">
              <a:off x="9277208" y="2360232"/>
              <a:ext cx="0" cy="182880"/>
            </a:xfrm>
            <a:prstGeom prst="straightConnector1">
              <a:avLst/>
            </a:prstGeom>
            <a:noFill/>
            <a:ln w="28575" cap="flat" cmpd="sng">
              <a:solidFill>
                <a:schemeClr val="dk2"/>
              </a:solidFill>
              <a:prstDash val="solid"/>
              <a:round/>
              <a:headEnd type="none" w="sm" len="sm"/>
              <a:tailEnd type="stealth" w="med" len="med"/>
            </a:ln>
          </p:spPr>
        </p:cxnSp>
      </p:grpSp>
      <p:sp>
        <p:nvSpPr>
          <p:cNvPr id="172" name="Google Shape;172;p122"/>
          <p:cNvSpPr txBox="1">
            <a:spLocks noGrp="1"/>
          </p:cNvSpPr>
          <p:nvPr>
            <p:ph type="body" idx="1"/>
          </p:nvPr>
        </p:nvSpPr>
        <p:spPr>
          <a:xfrm>
            <a:off x="421482"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122"/>
          <p:cNvSpPr txBox="1">
            <a:spLocks noGrp="1"/>
          </p:cNvSpPr>
          <p:nvPr>
            <p:ph type="body" idx="2"/>
          </p:nvPr>
        </p:nvSpPr>
        <p:spPr>
          <a:xfrm>
            <a:off x="421482"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122"/>
          <p:cNvSpPr txBox="1">
            <a:spLocks noGrp="1"/>
          </p:cNvSpPr>
          <p:nvPr>
            <p:ph type="body" idx="3"/>
          </p:nvPr>
        </p:nvSpPr>
        <p:spPr>
          <a:xfrm>
            <a:off x="421482"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122"/>
          <p:cNvSpPr txBox="1">
            <a:spLocks noGrp="1"/>
          </p:cNvSpPr>
          <p:nvPr>
            <p:ph type="body" idx="4"/>
          </p:nvPr>
        </p:nvSpPr>
        <p:spPr>
          <a:xfrm>
            <a:off x="2628250"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122"/>
          <p:cNvSpPr txBox="1">
            <a:spLocks noGrp="1"/>
          </p:cNvSpPr>
          <p:nvPr>
            <p:ph type="body" idx="5"/>
          </p:nvPr>
        </p:nvSpPr>
        <p:spPr>
          <a:xfrm>
            <a:off x="2628250"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122"/>
          <p:cNvSpPr txBox="1">
            <a:spLocks noGrp="1"/>
          </p:cNvSpPr>
          <p:nvPr>
            <p:ph type="body" idx="6"/>
          </p:nvPr>
        </p:nvSpPr>
        <p:spPr>
          <a:xfrm>
            <a:off x="2628250"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122"/>
          <p:cNvSpPr txBox="1">
            <a:spLocks noGrp="1"/>
          </p:cNvSpPr>
          <p:nvPr>
            <p:ph type="body" idx="7"/>
          </p:nvPr>
        </p:nvSpPr>
        <p:spPr>
          <a:xfrm>
            <a:off x="4720528"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122"/>
          <p:cNvSpPr txBox="1">
            <a:spLocks noGrp="1"/>
          </p:cNvSpPr>
          <p:nvPr>
            <p:ph type="body" idx="8"/>
          </p:nvPr>
        </p:nvSpPr>
        <p:spPr>
          <a:xfrm>
            <a:off x="4720528"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122"/>
          <p:cNvSpPr txBox="1">
            <a:spLocks noGrp="1"/>
          </p:cNvSpPr>
          <p:nvPr>
            <p:ph type="body" idx="9"/>
          </p:nvPr>
        </p:nvSpPr>
        <p:spPr>
          <a:xfrm>
            <a:off x="4720528"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122"/>
          <p:cNvSpPr txBox="1">
            <a:spLocks noGrp="1"/>
          </p:cNvSpPr>
          <p:nvPr>
            <p:ph type="body" idx="13"/>
          </p:nvPr>
        </p:nvSpPr>
        <p:spPr>
          <a:xfrm>
            <a:off x="6870700" y="1972702"/>
            <a:ext cx="1584722" cy="871330"/>
          </a:xfrm>
          <a:prstGeom prst="rect">
            <a:avLst/>
          </a:prstGeom>
          <a:noFill/>
          <a:ln>
            <a:noFill/>
          </a:ln>
        </p:spPr>
        <p:txBody>
          <a:bodyPr spcFirstLastPara="1" wrap="square" lIns="91425" tIns="45700" rIns="91425" bIns="45700" anchor="t" anchorCtr="0">
            <a:normAutofit/>
          </a:bodyPr>
          <a:lstStyle>
            <a:lvl1pPr marL="457200" lvl="0" indent="-280035" algn="l">
              <a:lnSpc>
                <a:spcPct val="100000"/>
              </a:lnSpc>
              <a:spcBef>
                <a:spcPts val="0"/>
              </a:spcBef>
              <a:spcAft>
                <a:spcPts val="0"/>
              </a:spcAft>
              <a:buSzPts val="810"/>
              <a:buFont typeface="Noto Sans Symbols"/>
              <a:buChar char="❑"/>
              <a:defRPr sz="900">
                <a:latin typeface="Libre Franklin"/>
                <a:ea typeface="Libre Franklin"/>
                <a:cs typeface="Libre Franklin"/>
                <a:sym typeface="Libre Franklin"/>
              </a:defRPr>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122"/>
          <p:cNvSpPr txBox="1">
            <a:spLocks noGrp="1"/>
          </p:cNvSpPr>
          <p:nvPr>
            <p:ph type="body" idx="14"/>
          </p:nvPr>
        </p:nvSpPr>
        <p:spPr>
          <a:xfrm>
            <a:off x="6870700" y="4170051"/>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122"/>
          <p:cNvSpPr txBox="1">
            <a:spLocks noGrp="1"/>
          </p:cNvSpPr>
          <p:nvPr>
            <p:ph type="body" idx="15"/>
          </p:nvPr>
        </p:nvSpPr>
        <p:spPr>
          <a:xfrm>
            <a:off x="6870700" y="3081978"/>
            <a:ext cx="1584722" cy="871330"/>
          </a:xfrm>
          <a:prstGeom prst="rect">
            <a:avLst/>
          </a:prstGeom>
          <a:noFill/>
          <a:ln>
            <a:noFill/>
          </a:ln>
        </p:spPr>
        <p:txBody>
          <a:bodyPr spcFirstLastPara="1" wrap="square" lIns="91425" tIns="45700" rIns="91425" bIns="45700" anchor="t" anchorCtr="0">
            <a:normAutofit/>
          </a:bodyPr>
          <a:lstStyle>
            <a:lvl1pPr marL="457200" lvl="0" indent="-267176" algn="l">
              <a:lnSpc>
                <a:spcPct val="100000"/>
              </a:lnSpc>
              <a:spcBef>
                <a:spcPts val="0"/>
              </a:spcBef>
              <a:spcAft>
                <a:spcPts val="0"/>
              </a:spcAft>
              <a:buSzPts val="608"/>
              <a:buFont typeface="Noto Sans Symbols"/>
              <a:buChar char="❑"/>
              <a:defRPr sz="675"/>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122"/>
          <p:cNvSpPr txBox="1">
            <a:spLocks noGrp="1"/>
          </p:cNvSpPr>
          <p:nvPr>
            <p:ph type="body" idx="16"/>
          </p:nvPr>
        </p:nvSpPr>
        <p:spPr>
          <a:xfrm>
            <a:off x="571133" y="1064267"/>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122"/>
          <p:cNvSpPr txBox="1">
            <a:spLocks noGrp="1"/>
          </p:cNvSpPr>
          <p:nvPr>
            <p:ph type="body" idx="17"/>
          </p:nvPr>
        </p:nvSpPr>
        <p:spPr>
          <a:xfrm>
            <a:off x="2746672" y="1064267"/>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122"/>
          <p:cNvSpPr txBox="1">
            <a:spLocks noGrp="1"/>
          </p:cNvSpPr>
          <p:nvPr>
            <p:ph type="body" idx="18"/>
          </p:nvPr>
        </p:nvSpPr>
        <p:spPr>
          <a:xfrm>
            <a:off x="4966868" y="1063458"/>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122"/>
          <p:cNvSpPr txBox="1">
            <a:spLocks noGrp="1"/>
          </p:cNvSpPr>
          <p:nvPr>
            <p:ph type="body" idx="19"/>
          </p:nvPr>
        </p:nvSpPr>
        <p:spPr>
          <a:xfrm>
            <a:off x="7037839" y="1064267"/>
            <a:ext cx="1719117"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122"/>
          <p:cNvSpPr txBox="1">
            <a:spLocks noGrp="1"/>
          </p:cNvSpPr>
          <p:nvPr>
            <p:ph type="body" idx="20"/>
          </p:nvPr>
        </p:nvSpPr>
        <p:spPr>
          <a:xfrm>
            <a:off x="360589" y="554066"/>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122"/>
          <p:cNvSpPr txBox="1">
            <a:spLocks noGrp="1"/>
          </p:cNvSpPr>
          <p:nvPr>
            <p:ph type="body" idx="21"/>
          </p:nvPr>
        </p:nvSpPr>
        <p:spPr>
          <a:xfrm>
            <a:off x="2529288" y="554066"/>
            <a:ext cx="1663441"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122"/>
          <p:cNvSpPr txBox="1">
            <a:spLocks noGrp="1"/>
          </p:cNvSpPr>
          <p:nvPr>
            <p:ph type="body" idx="22"/>
          </p:nvPr>
        </p:nvSpPr>
        <p:spPr>
          <a:xfrm>
            <a:off x="4692109" y="554066"/>
            <a:ext cx="1584722"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191" name="Google Shape;191;p122"/>
          <p:cNvGrpSpPr/>
          <p:nvPr/>
        </p:nvGrpSpPr>
        <p:grpSpPr>
          <a:xfrm>
            <a:off x="2991353" y="6384"/>
            <a:ext cx="3161294" cy="260411"/>
            <a:chOff x="3888396" y="8444"/>
            <a:chExt cx="4215058" cy="344450"/>
          </a:xfrm>
        </p:grpSpPr>
        <p:pic>
          <p:nvPicPr>
            <p:cNvPr id="192" name="Google Shape;192;p122" descr="Bar graph with downward trend with solid fill"/>
            <p:cNvPicPr preferRelativeResize="0"/>
            <p:nvPr/>
          </p:nvPicPr>
          <p:blipFill rotWithShape="1">
            <a:blip r:embed="rId7">
              <a:alphaModFix/>
            </a:blip>
            <a:srcRect/>
            <a:stretch/>
          </p:blipFill>
          <p:spPr>
            <a:xfrm>
              <a:off x="3888396" y="8444"/>
              <a:ext cx="344450" cy="344450"/>
            </a:xfrm>
            <a:prstGeom prst="rect">
              <a:avLst/>
            </a:prstGeom>
            <a:noFill/>
            <a:ln>
              <a:noFill/>
            </a:ln>
          </p:spPr>
        </p:pic>
        <p:pic>
          <p:nvPicPr>
            <p:cNvPr id="193" name="Google Shape;193;p122" descr="Bar graph with downward trend with solid fill"/>
            <p:cNvPicPr preferRelativeResize="0"/>
            <p:nvPr/>
          </p:nvPicPr>
          <p:blipFill rotWithShape="1">
            <a:blip r:embed="rId7">
              <a:alphaModFix/>
            </a:blip>
            <a:srcRect/>
            <a:stretch/>
          </p:blipFill>
          <p:spPr>
            <a:xfrm>
              <a:off x="6075530" y="8444"/>
              <a:ext cx="344450" cy="344450"/>
            </a:xfrm>
            <a:prstGeom prst="rect">
              <a:avLst/>
            </a:prstGeom>
            <a:noFill/>
            <a:ln>
              <a:noFill/>
            </a:ln>
          </p:spPr>
        </p:pic>
        <p:sp>
          <p:nvSpPr>
            <p:cNvPr id="194" name="Google Shape;194;p122"/>
            <p:cNvSpPr txBox="1"/>
            <p:nvPr/>
          </p:nvSpPr>
          <p:spPr>
            <a:xfrm>
              <a:off x="4253213" y="50133"/>
              <a:ext cx="1756778" cy="290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25">
                  <a:solidFill>
                    <a:schemeClr val="dk2"/>
                  </a:solidFill>
                  <a:latin typeface="Libre Franklin Black"/>
                  <a:ea typeface="Libre Franklin Black"/>
                  <a:cs typeface="Libre Franklin Black"/>
                  <a:sym typeface="Libre Franklin Black"/>
                </a:rPr>
                <a:t>Decrease TB Incidence</a:t>
              </a:r>
              <a:endParaRPr sz="825">
                <a:solidFill>
                  <a:schemeClr val="dk1"/>
                </a:solidFill>
                <a:latin typeface="Libre Franklin Black"/>
                <a:ea typeface="Libre Franklin Black"/>
                <a:cs typeface="Libre Franklin Black"/>
                <a:sym typeface="Libre Franklin Black"/>
              </a:endParaRPr>
            </a:p>
          </p:txBody>
        </p:sp>
        <p:sp>
          <p:nvSpPr>
            <p:cNvPr id="195" name="Google Shape;195;p122"/>
            <p:cNvSpPr txBox="1"/>
            <p:nvPr/>
          </p:nvSpPr>
          <p:spPr>
            <a:xfrm>
              <a:off x="6391029" y="50133"/>
              <a:ext cx="1712425" cy="290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25">
                  <a:solidFill>
                    <a:schemeClr val="dk2"/>
                  </a:solidFill>
                  <a:latin typeface="Libre Franklin Black"/>
                  <a:ea typeface="Libre Franklin Black"/>
                  <a:cs typeface="Libre Franklin Black"/>
                  <a:sym typeface="Libre Franklin Black"/>
                </a:rPr>
                <a:t>Decrease TB Mortality</a:t>
              </a:r>
              <a:endParaRPr sz="825">
                <a:solidFill>
                  <a:schemeClr val="dk1"/>
                </a:solidFill>
                <a:latin typeface="Libre Franklin Black"/>
                <a:ea typeface="Libre Franklin Black"/>
                <a:cs typeface="Libre Franklin Black"/>
                <a:sym typeface="Libre Franklin Black"/>
              </a:endParaRPr>
            </a:p>
          </p:txBody>
        </p:sp>
      </p:grpSp>
      <p:sp>
        <p:nvSpPr>
          <p:cNvPr id="196" name="Google Shape;196;p122"/>
          <p:cNvSpPr txBox="1">
            <a:spLocks noGrp="1"/>
          </p:cNvSpPr>
          <p:nvPr>
            <p:ph type="body" idx="23"/>
          </p:nvPr>
        </p:nvSpPr>
        <p:spPr>
          <a:xfrm>
            <a:off x="6855620" y="554066"/>
            <a:ext cx="1650054" cy="3228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675"/>
              <a:buFont typeface="Noto Sans Symbols"/>
              <a:buNone/>
              <a:defRPr sz="750"/>
            </a:lvl1pPr>
            <a:lvl2pPr marL="914400" lvl="1" indent="-342900" algn="l">
              <a:spcBef>
                <a:spcPts val="800"/>
              </a:spcBef>
              <a:spcAft>
                <a:spcPts val="0"/>
              </a:spcAft>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7" name="Google Shape;197;p122" descr="Icon&#10;&#10;Description automatically generated"/>
          <p:cNvPicPr preferRelativeResize="0"/>
          <p:nvPr/>
        </p:nvPicPr>
        <p:blipFill rotWithShape="1">
          <a:blip r:embed="rId8">
            <a:alphaModFix/>
          </a:blip>
          <a:srcRect/>
          <a:stretch/>
        </p:blipFill>
        <p:spPr>
          <a:xfrm>
            <a:off x="6402917" y="522851"/>
            <a:ext cx="342900" cy="345652"/>
          </a:xfrm>
          <a:prstGeom prst="rect">
            <a:avLst/>
          </a:prstGeom>
          <a:noFill/>
          <a:ln>
            <a:noFill/>
          </a:ln>
        </p:spPr>
      </p:pic>
      <p:pic>
        <p:nvPicPr>
          <p:cNvPr id="198" name="Google Shape;198;p122" descr="Icon&#10;&#10;Description automatically generated"/>
          <p:cNvPicPr preferRelativeResize="0"/>
          <p:nvPr/>
        </p:nvPicPr>
        <p:blipFill rotWithShape="1">
          <a:blip r:embed="rId9">
            <a:alphaModFix/>
          </a:blip>
          <a:srcRect/>
          <a:stretch/>
        </p:blipFill>
        <p:spPr>
          <a:xfrm>
            <a:off x="2047192" y="522851"/>
            <a:ext cx="342900" cy="345652"/>
          </a:xfrm>
          <a:prstGeom prst="rect">
            <a:avLst/>
          </a:prstGeom>
          <a:noFill/>
          <a:ln>
            <a:noFill/>
          </a:ln>
        </p:spPr>
      </p:pic>
      <p:pic>
        <p:nvPicPr>
          <p:cNvPr id="199" name="Google Shape;199;p122" descr="Icon&#10;&#10;Description automatically generated"/>
          <p:cNvPicPr preferRelativeResize="0"/>
          <p:nvPr/>
        </p:nvPicPr>
        <p:blipFill rotWithShape="1">
          <a:blip r:embed="rId10">
            <a:alphaModFix/>
          </a:blip>
          <a:srcRect/>
          <a:stretch/>
        </p:blipFill>
        <p:spPr>
          <a:xfrm>
            <a:off x="4204367" y="522851"/>
            <a:ext cx="342900" cy="3456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0"/>
        <p:cNvGrpSpPr/>
        <p:nvPr/>
      </p:nvGrpSpPr>
      <p:grpSpPr>
        <a:xfrm>
          <a:off x="0" y="0"/>
          <a:ext cx="0" cy="0"/>
          <a:chOff x="0" y="0"/>
          <a:chExt cx="0" cy="0"/>
        </a:xfrm>
      </p:grpSpPr>
      <p:sp>
        <p:nvSpPr>
          <p:cNvPr id="201" name="Google Shape;201;p123"/>
          <p:cNvSpPr txBox="1">
            <a:spLocks noGrp="1"/>
          </p:cNvSpPr>
          <p:nvPr>
            <p:ph type="title"/>
          </p:nvPr>
        </p:nvSpPr>
        <p:spPr>
          <a:xfrm>
            <a:off x="629841" y="345652"/>
            <a:ext cx="2949178" cy="12097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23"/>
          <p:cNvSpPr txBox="1">
            <a:spLocks noGrp="1"/>
          </p:cNvSpPr>
          <p:nvPr>
            <p:ph type="body" idx="1"/>
          </p:nvPr>
        </p:nvSpPr>
        <p:spPr>
          <a:xfrm>
            <a:off x="3887391" y="746512"/>
            <a:ext cx="4629150" cy="368455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203" name="Google Shape;203;p123"/>
          <p:cNvSpPr txBox="1">
            <a:spLocks noGrp="1"/>
          </p:cNvSpPr>
          <p:nvPr>
            <p:ph type="body" idx="2"/>
          </p:nvPr>
        </p:nvSpPr>
        <p:spPr>
          <a:xfrm>
            <a:off x="629841" y="1555433"/>
            <a:ext cx="2949178" cy="2881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204" name="Google Shape;204;p123"/>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05" name="Google Shape;205;p123"/>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06" name="Google Shape;206;p123"/>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1pPr>
            <a:lvl2pPr marL="0" lvl="1"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2pPr>
            <a:lvl3pPr marL="0" lvl="2"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3pPr>
            <a:lvl4pPr marL="0" lvl="3"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4pPr>
            <a:lvl5pPr marL="0" lvl="4"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5pPr>
            <a:lvl6pPr marL="0" lvl="5"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6pPr>
            <a:lvl7pPr marL="0" lvl="6"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7pPr>
            <a:lvl8pPr marL="0" lvl="7"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8pPr>
            <a:lvl9pPr marL="0" lvl="8"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Google Shape;208;p124"/>
          <p:cNvSpPr txBox="1">
            <a:spLocks noGrp="1"/>
          </p:cNvSpPr>
          <p:nvPr>
            <p:ph type="title"/>
          </p:nvPr>
        </p:nvSpPr>
        <p:spPr>
          <a:xfrm>
            <a:off x="628650" y="276042"/>
            <a:ext cx="7886700" cy="10021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124"/>
          <p:cNvSpPr txBox="1">
            <a:spLocks noGrp="1"/>
          </p:cNvSpPr>
          <p:nvPr>
            <p:ph type="body" idx="1"/>
          </p:nvPr>
        </p:nvSpPr>
        <p:spPr>
          <a:xfrm>
            <a:off x="628650" y="1380206"/>
            <a:ext cx="3886200" cy="32896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124"/>
          <p:cNvSpPr txBox="1">
            <a:spLocks noGrp="1"/>
          </p:cNvSpPr>
          <p:nvPr>
            <p:ph type="body" idx="2"/>
          </p:nvPr>
        </p:nvSpPr>
        <p:spPr>
          <a:xfrm>
            <a:off x="4629150" y="1380206"/>
            <a:ext cx="3886200" cy="32896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124"/>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12" name="Google Shape;212;p124"/>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13" name="Google Shape;213;p124"/>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1pPr>
            <a:lvl2pPr marL="0" lvl="1"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2pPr>
            <a:lvl3pPr marL="0" lvl="2"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3pPr>
            <a:lvl4pPr marL="0" lvl="3"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4pPr>
            <a:lvl5pPr marL="0" lvl="4"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5pPr>
            <a:lvl6pPr marL="0" lvl="5"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6pPr>
            <a:lvl7pPr marL="0" lvl="6"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7pPr>
            <a:lvl8pPr marL="0" lvl="7"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8pPr>
            <a:lvl9pPr marL="0" lvl="8" indent="0" algn="r">
              <a:spcBef>
                <a:spcPts val="0"/>
              </a:spcBef>
              <a:buClr>
                <a:srgbClr val="6C6463"/>
              </a:buClr>
              <a:buSzPts val="800"/>
              <a:buFont typeface="Gill Sans"/>
              <a:buNone/>
              <a:defRPr sz="8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668632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0613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1.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p:nvPr/>
        </p:nvSpPr>
        <p:spPr>
          <a:xfrm>
            <a:off x="0" y="4920616"/>
            <a:ext cx="9144000" cy="26639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11"/>
          <p:cNvSpPr txBox="1">
            <a:spLocks noGrp="1"/>
          </p:cNvSpPr>
          <p:nvPr>
            <p:ph type="body" idx="1"/>
          </p:nvPr>
        </p:nvSpPr>
        <p:spPr>
          <a:xfrm>
            <a:off x="345507" y="708008"/>
            <a:ext cx="7772400" cy="32004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0"/>
              </a:spcBef>
              <a:spcAft>
                <a:spcPts val="0"/>
              </a:spcAft>
              <a:buClr>
                <a:schemeClr val="dk2"/>
              </a:buClr>
              <a:buSzPts val="1440"/>
              <a:buFont typeface="Noto Sans Symbols"/>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chemeClr val="dk2"/>
              </a:buClr>
              <a:buSzPts val="1600"/>
              <a:buFont typeface="Noto Sans Symbols"/>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11"/>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8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8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8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8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8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8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8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8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11"/>
          <p:cNvSpPr txBox="1">
            <a:spLocks noGrp="1"/>
          </p:cNvSpPr>
          <p:nvPr>
            <p:ph type="title"/>
          </p:nvPr>
        </p:nvSpPr>
        <p:spPr>
          <a:xfrm>
            <a:off x="345507" y="31535"/>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909090"/>
              </a:buClr>
              <a:buSzPts val="2400"/>
              <a:buFont typeface="Gill Sans"/>
              <a:buNone/>
              <a:defRPr sz="2400" b="0" i="0" u="none" strike="noStrike" cap="none">
                <a:solidFill>
                  <a:srgbClr val="909090"/>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11"/>
          <p:cNvSpPr txBox="1"/>
          <p:nvPr/>
        </p:nvSpPr>
        <p:spPr>
          <a:xfrm>
            <a:off x="348581" y="4952672"/>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accent3"/>
                </a:solidFill>
                <a:latin typeface="Gill Sans"/>
                <a:ea typeface="Gill Sans"/>
                <a:cs typeface="Gill Sans"/>
                <a:sym typeface="Gill Sans"/>
              </a:rPr>
              <a:t>Tuberculosis Data, Impact Assessment and Communications Hub (TB DIAH)</a:t>
            </a:r>
            <a:endParaRPr/>
          </a:p>
        </p:txBody>
      </p:sp>
      <p:pic>
        <p:nvPicPr>
          <p:cNvPr id="15" name="Google Shape;15;p111" descr="A picture containing diagram&#10;&#10;Description automatically generated"/>
          <p:cNvPicPr preferRelativeResize="0"/>
          <p:nvPr/>
        </p:nvPicPr>
        <p:blipFill rotWithShape="1">
          <a:blip r:embed="rId9">
            <a:alphaModFix/>
          </a:blip>
          <a:srcRect/>
          <a:stretch/>
        </p:blipFill>
        <p:spPr>
          <a:xfrm>
            <a:off x="125137" y="4967548"/>
            <a:ext cx="222547" cy="1856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35389758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FD_2FCEB94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7.png"/><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D6B_7E561E49.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hyperlink" Target="https://tb.hatappr.org/dhis-web-dashboard/#/" TargetMode="External"/><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hyperlink" Target="http://www.tbdiah.org/" TargetMode="External"/><Relationship Id="rId7" Type="http://schemas.openxmlformats.org/officeDocument/2006/relationships/image" Target="../media/image38.png"/><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hyperlink" Target="http://hub.tbdiah.org/" TargetMode="External"/><Relationship Id="rId5" Type="http://schemas.openxmlformats.org/officeDocument/2006/relationships/hyperlink" Target="https://www.tbdiah.org/assessments/quality-of-tuberculosis-services-assessments/" TargetMode="External"/><Relationship Id="rId10" Type="http://schemas.openxmlformats.org/officeDocument/2006/relationships/hyperlink" Target="https://www.tbdiah.org/assessments/d2ac/" TargetMode="External"/><Relationship Id="rId4" Type="http://schemas.openxmlformats.org/officeDocument/2006/relationships/hyperlink" Target="https://www.tbdiah.org/resources/publications/navigating-tuberculosis-indicators-a-guide-for-tb-programs/" TargetMode="External"/><Relationship Id="rId9"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33.xml"/><Relationship Id="rId5" Type="http://schemas.openxmlformats.org/officeDocument/2006/relationships/hyperlink" Target="mailto:sahmedov@usaid.gov" TargetMode="Externa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B80444-4FF1-FAA0-237F-7C91D0F4123B}"/>
              </a:ext>
            </a:extLst>
          </p:cNvPr>
          <p:cNvSpPr>
            <a:spLocks noGrp="1"/>
          </p:cNvSpPr>
          <p:nvPr>
            <p:ph type="title" idx="4294967295"/>
          </p:nvPr>
        </p:nvSpPr>
        <p:spPr>
          <a:xfrm>
            <a:off x="577850" y="3136900"/>
            <a:ext cx="7707313" cy="995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1400" b="0" i="0" u="none" strike="noStrike" kern="1200" cap="none" spc="0" normalizeH="0" baseline="0" noProof="0" dirty="0">
                <a:ln>
                  <a:noFill/>
                </a:ln>
                <a:solidFill>
                  <a:schemeClr val="tx2"/>
                </a:solidFill>
                <a:effectLst/>
                <a:uLnTx/>
                <a:uFillTx/>
                <a:latin typeface="+mn-lt"/>
                <a:ea typeface="+mn-ea"/>
                <a:cs typeface="Gill Sans MT"/>
              </a:rPr>
              <a:t>Implementing the Automated Partners Progress Report (APPR) System and Data Quality Review</a:t>
            </a:r>
          </a:p>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1200" b="0" i="0" u="none" strike="noStrike" kern="1200" cap="none" spc="0" normalizeH="0" baseline="0" noProof="0" dirty="0">
                <a:ln>
                  <a:noFill/>
                </a:ln>
                <a:solidFill>
                  <a:schemeClr val="tx2"/>
                </a:solidFill>
                <a:effectLst/>
                <a:uLnTx/>
                <a:uFillTx/>
                <a:latin typeface="+mn-lt"/>
                <a:ea typeface="+mn-ea"/>
                <a:cs typeface="Gill Sans MT"/>
              </a:rPr>
              <a:t>Africa Regional Workshop on Strengthening TB M&amp;E Systems</a:t>
            </a:r>
          </a:p>
          <a:p>
            <a:pPr marL="0" marR="0" lvl="0" indent="0" algn="l" defTabSz="457200" rtl="0" eaLnBrk="1" fontAlgn="auto" latinLnBrk="0" hangingPunct="1">
              <a:lnSpc>
                <a:spcPct val="100000"/>
              </a:lnSpc>
              <a:spcBef>
                <a:spcPts val="0"/>
              </a:spcBef>
              <a:spcAft>
                <a:spcPts val="800"/>
              </a:spcAft>
              <a:buClr>
                <a:schemeClr val="tx2"/>
              </a:buClr>
              <a:buSzPct val="90000"/>
              <a:buFont typeface="Wingdings" panose="05000000000000000000" pitchFamily="2" charset="2"/>
              <a:buNone/>
              <a:tabLst/>
              <a:defRPr/>
            </a:pPr>
            <a:r>
              <a:rPr kumimoji="0" lang="en-US" sz="1200" b="0" i="0" u="none" strike="noStrike" kern="1200" cap="none" spc="0" normalizeH="0" baseline="0" noProof="0" dirty="0">
                <a:ln>
                  <a:noFill/>
                </a:ln>
                <a:solidFill>
                  <a:schemeClr val="tx2"/>
                </a:solidFill>
                <a:effectLst/>
                <a:uLnTx/>
                <a:uFillTx/>
                <a:latin typeface="+mn-lt"/>
                <a:ea typeface="+mn-ea"/>
                <a:cs typeface="Gill Sans MT"/>
              </a:rPr>
              <a:t>Serena Hotel, Dar es Salaam, Tanzania (April </a:t>
            </a:r>
            <a:r>
              <a:rPr lang="en-US" sz="1200" dirty="0">
                <a:solidFill>
                  <a:schemeClr val="tx2"/>
                </a:solidFill>
                <a:latin typeface="+mn-lt"/>
                <a:ea typeface="+mn-ea"/>
              </a:rPr>
              <a:t>20</a:t>
            </a:r>
            <a:r>
              <a:rPr kumimoji="0" lang="en-US" sz="1200" b="0" i="0" u="none" strike="noStrike" kern="1200" cap="none" spc="0" normalizeH="0" baseline="0" noProof="0" dirty="0">
                <a:ln>
                  <a:noFill/>
                </a:ln>
                <a:solidFill>
                  <a:schemeClr val="tx2"/>
                </a:solidFill>
                <a:effectLst/>
                <a:uLnTx/>
                <a:uFillTx/>
                <a:latin typeface="+mn-lt"/>
                <a:ea typeface="+mn-ea"/>
                <a:cs typeface="Gill Sans MT"/>
              </a:rPr>
              <a:t>, 2024) </a:t>
            </a:r>
          </a:p>
        </p:txBody>
      </p:sp>
      <p:pic>
        <p:nvPicPr>
          <p:cNvPr id="8" name="Picture 7">
            <a:extLst>
              <a:ext uri="{FF2B5EF4-FFF2-40B4-BE49-F238E27FC236}">
                <a16:creationId xmlns:a16="http://schemas.microsoft.com/office/drawing/2014/main" id="{544A2434-C325-6D23-5836-723EF74B1B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941" y="839788"/>
            <a:ext cx="4929399" cy="1893412"/>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Development and Process </a:t>
            </a:r>
            <a:r>
              <a:rPr lang="en-US" dirty="0"/>
              <a:t>F</a:t>
            </a:r>
            <a:r>
              <a:rPr lang="en-US" dirty="0">
                <a:solidFill>
                  <a:schemeClr val="tx2"/>
                </a:solidFill>
              </a:rPr>
              <a:t>low</a:t>
            </a:r>
          </a:p>
        </p:txBody>
      </p:sp>
      <p:cxnSp>
        <p:nvCxnSpPr>
          <p:cNvPr id="2" name="Straight Connector 1">
            <a:extLst>
              <a:ext uri="{FF2B5EF4-FFF2-40B4-BE49-F238E27FC236}">
                <a16:creationId xmlns:a16="http://schemas.microsoft.com/office/drawing/2014/main" id="{12572941-72EF-141D-2012-1F578DBC1CC5}"/>
              </a:ext>
              <a:ext uri="{C183D7F6-B498-43B3-948B-1728B52AA6E4}">
                <adec:decorative xmlns:adec="http://schemas.microsoft.com/office/drawing/2017/decorative" val="1"/>
              </a:ext>
            </a:extLst>
          </p:cNvPr>
          <p:cNvCxnSpPr>
            <a:cxnSpLocks/>
          </p:cNvCxnSpPr>
          <p:nvPr/>
        </p:nvCxnSpPr>
        <p:spPr>
          <a:xfrm>
            <a:off x="827546" y="2751081"/>
            <a:ext cx="7488910"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88" descr="Development of concept note&#10;Approval of concept note by USAID&#10;Digital Health Systems enhancement drive&#10;In-house brainstorming and reviews&#10;">
            <a:extLst>
              <a:ext uri="{FF2B5EF4-FFF2-40B4-BE49-F238E27FC236}">
                <a16:creationId xmlns:a16="http://schemas.microsoft.com/office/drawing/2014/main" id="{8A21E4A1-C913-063C-5A14-68302C259498}"/>
              </a:ext>
            </a:extLst>
          </p:cNvPr>
          <p:cNvGrpSpPr/>
          <p:nvPr/>
        </p:nvGrpSpPr>
        <p:grpSpPr>
          <a:xfrm>
            <a:off x="1901015" y="692326"/>
            <a:ext cx="1551708" cy="1653857"/>
            <a:chOff x="805796" y="661615"/>
            <a:chExt cx="1140417" cy="898811"/>
          </a:xfrm>
        </p:grpSpPr>
        <p:sp>
          <p:nvSpPr>
            <p:cNvPr id="6" name="TextBox 5">
              <a:extLst>
                <a:ext uri="{FF2B5EF4-FFF2-40B4-BE49-F238E27FC236}">
                  <a16:creationId xmlns:a16="http://schemas.microsoft.com/office/drawing/2014/main" id="{A0217501-9806-ACAD-2B94-1CA8D5319546}"/>
                </a:ext>
              </a:extLst>
            </p:cNvPr>
            <p:cNvSpPr txBox="1"/>
            <p:nvPr/>
          </p:nvSpPr>
          <p:spPr>
            <a:xfrm>
              <a:off x="805797" y="661615"/>
              <a:ext cx="1140416" cy="83633"/>
            </a:xfrm>
            <a:prstGeom prst="rect">
              <a:avLst/>
            </a:prstGeom>
            <a:noFill/>
          </p:spPr>
          <p:txBody>
            <a:bodyPr wrap="none" lIns="0" tIns="0" rIns="0" bIns="0" rtlCol="0" anchor="t">
              <a:spAutoFit/>
            </a:bodyPr>
            <a:lstStyle/>
            <a:p>
              <a:pPr defTabSz="1031600"/>
              <a:r>
                <a:rPr lang="en-US" sz="1000" b="1" dirty="0">
                  <a:solidFill>
                    <a:srgbClr val="00B050"/>
                  </a:solidFill>
                  <a:latin typeface="+mj-lt"/>
                </a:rPr>
                <a:t>CONCEPTUALIZATION</a:t>
              </a:r>
            </a:p>
          </p:txBody>
        </p:sp>
        <p:sp>
          <p:nvSpPr>
            <p:cNvPr id="17" name="TextBox 16">
              <a:extLst>
                <a:ext uri="{FF2B5EF4-FFF2-40B4-BE49-F238E27FC236}">
                  <a16:creationId xmlns:a16="http://schemas.microsoft.com/office/drawing/2014/main" id="{A44FE770-A6DF-29EF-C3C8-C3CA93A498F7}"/>
                </a:ext>
              </a:extLst>
            </p:cNvPr>
            <p:cNvSpPr txBox="1"/>
            <p:nvPr/>
          </p:nvSpPr>
          <p:spPr>
            <a:xfrm>
              <a:off x="805796" y="757552"/>
              <a:ext cx="1128113" cy="802874"/>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Development of concept note</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Approval of concept note by USAID</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Digital Health Systems enhancement drive</a:t>
              </a:r>
            </a:p>
            <a:p>
              <a:pPr marL="171450" indent="-171450" defTabSz="815727">
                <a:spcBef>
                  <a:spcPct val="20000"/>
                </a:spcBef>
                <a:buClr>
                  <a:schemeClr val="tx2"/>
                </a:buClr>
                <a:buFont typeface="Wingdings" panose="05000000000000000000" pitchFamily="2" charset="2"/>
                <a:buChar char="§"/>
                <a:defRPr/>
              </a:pPr>
              <a:r>
                <a:rPr lang="en-US" sz="1000" b="1" dirty="0">
                  <a:solidFill>
                    <a:srgbClr val="4E4A49"/>
                  </a:solidFill>
                  <a:latin typeface="+mj-lt"/>
                  <a:ea typeface="Lato Light" panose="020F0502020204030203" pitchFamily="34" charset="0"/>
                  <a:cs typeface="Mukta ExtraLight" panose="020B0000000000000000" pitchFamily="34" charset="77"/>
                </a:rPr>
                <a:t>In-house brainstorming and reviews</a:t>
              </a:r>
              <a:endParaRPr lang="en-US" sz="1000" b="1" kern="1200" dirty="0">
                <a:solidFill>
                  <a:srgbClr val="4E4A49"/>
                </a:solidFill>
                <a:latin typeface="+mj-lt"/>
                <a:ea typeface="Lato Light" panose="020F0502020204030203" pitchFamily="34" charset="0"/>
                <a:cs typeface="Mukta ExtraLight" panose="020B0000000000000000" pitchFamily="34" charset="77"/>
              </a:endParaRPr>
            </a:p>
          </p:txBody>
        </p:sp>
      </p:grpSp>
      <p:grpSp>
        <p:nvGrpSpPr>
          <p:cNvPr id="21" name="Group 88" descr="Consensus building&#10;Requirement gathering&#10;Defining data elements and indicators &#10;Intervention&#10;">
            <a:extLst>
              <a:ext uri="{FF2B5EF4-FFF2-40B4-BE49-F238E27FC236}">
                <a16:creationId xmlns:a16="http://schemas.microsoft.com/office/drawing/2014/main" id="{69E333F0-DFA5-B516-596E-C5302E7E2790}"/>
              </a:ext>
            </a:extLst>
          </p:cNvPr>
          <p:cNvGrpSpPr/>
          <p:nvPr/>
        </p:nvGrpSpPr>
        <p:grpSpPr>
          <a:xfrm>
            <a:off x="1098172" y="3224574"/>
            <a:ext cx="1370060" cy="1361733"/>
            <a:chOff x="690582" y="653109"/>
            <a:chExt cx="1370060" cy="740052"/>
          </a:xfrm>
        </p:grpSpPr>
        <p:sp>
          <p:nvSpPr>
            <p:cNvPr id="22" name="TextBox 21">
              <a:extLst>
                <a:ext uri="{FF2B5EF4-FFF2-40B4-BE49-F238E27FC236}">
                  <a16:creationId xmlns:a16="http://schemas.microsoft.com/office/drawing/2014/main" id="{782078FF-7A31-6B3A-E7F8-784DA86BDEB8}"/>
                </a:ext>
              </a:extLst>
            </p:cNvPr>
            <p:cNvSpPr txBox="1"/>
            <p:nvPr/>
          </p:nvSpPr>
          <p:spPr>
            <a:xfrm>
              <a:off x="692122" y="653109"/>
              <a:ext cx="735842" cy="150539"/>
            </a:xfrm>
            <a:prstGeom prst="rect">
              <a:avLst/>
            </a:prstGeom>
            <a:noFill/>
          </p:spPr>
          <p:txBody>
            <a:bodyPr wrap="none" lIns="0" tIns="0" rIns="0" bIns="0" rtlCol="0" anchor="t">
              <a:spAutoFit/>
            </a:bodyPr>
            <a:lstStyle/>
            <a:p>
              <a:pPr algn="r" defTabSz="1031600"/>
              <a:r>
                <a:rPr lang="en-US" sz="1000" b="1" kern="1200" dirty="0">
                  <a:solidFill>
                    <a:srgbClr val="FF0000"/>
                  </a:solidFill>
                  <a:latin typeface="+mj-lt"/>
                  <a:ea typeface="League Spartan" charset="0"/>
                  <a:cs typeface="Poppins" pitchFamily="2" charset="77"/>
                </a:rPr>
                <a:t>PLANNING</a:t>
              </a:r>
            </a:p>
            <a:p>
              <a:pPr algn="r" defTabSz="1031600"/>
              <a:endParaRPr lang="en-US" sz="800" b="1" dirty="0">
                <a:solidFill>
                  <a:srgbClr val="262626">
                    <a:lumMod val="75000"/>
                    <a:lumOff val="25000"/>
                  </a:srgbClr>
                </a:solidFill>
                <a:latin typeface="+mj-lt"/>
              </a:endParaRPr>
            </a:p>
          </p:txBody>
        </p:sp>
        <p:sp>
          <p:nvSpPr>
            <p:cNvPr id="23" name="TextBox 22">
              <a:extLst>
                <a:ext uri="{FF2B5EF4-FFF2-40B4-BE49-F238E27FC236}">
                  <a16:creationId xmlns:a16="http://schemas.microsoft.com/office/drawing/2014/main" id="{36C0858E-3867-B243-D6F5-0936EA1E41B4}"/>
                </a:ext>
              </a:extLst>
            </p:cNvPr>
            <p:cNvSpPr txBox="1"/>
            <p:nvPr/>
          </p:nvSpPr>
          <p:spPr>
            <a:xfrm>
              <a:off x="690582" y="757553"/>
              <a:ext cx="1370060" cy="635608"/>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Consensus building</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Requirement gathering</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Defining data elements and indicators </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Intervention</a:t>
              </a:r>
            </a:p>
          </p:txBody>
        </p:sp>
      </p:grpSp>
      <p:grpSp>
        <p:nvGrpSpPr>
          <p:cNvPr id="24" name="Group 88" descr="Creation of TB program data structure; form designs; onboarding data elements; data sets; org units definition and upload; intervention mapping&#10;">
            <a:extLst>
              <a:ext uri="{FF2B5EF4-FFF2-40B4-BE49-F238E27FC236}">
                <a16:creationId xmlns:a16="http://schemas.microsoft.com/office/drawing/2014/main" id="{8C3253CC-8B4C-A36C-75E1-3A751B40ECE8}"/>
              </a:ext>
            </a:extLst>
          </p:cNvPr>
          <p:cNvGrpSpPr/>
          <p:nvPr/>
        </p:nvGrpSpPr>
        <p:grpSpPr>
          <a:xfrm>
            <a:off x="4404342" y="666766"/>
            <a:ext cx="1549349" cy="1561524"/>
            <a:chOff x="805796" y="661615"/>
            <a:chExt cx="1549349" cy="848630"/>
          </a:xfrm>
        </p:grpSpPr>
        <p:sp>
          <p:nvSpPr>
            <p:cNvPr id="25" name="TextBox 24">
              <a:extLst>
                <a:ext uri="{FF2B5EF4-FFF2-40B4-BE49-F238E27FC236}">
                  <a16:creationId xmlns:a16="http://schemas.microsoft.com/office/drawing/2014/main" id="{B99C8CD4-0411-CD43-FB84-AF78AA4EDFF7}"/>
                </a:ext>
              </a:extLst>
            </p:cNvPr>
            <p:cNvSpPr txBox="1"/>
            <p:nvPr/>
          </p:nvSpPr>
          <p:spPr>
            <a:xfrm>
              <a:off x="805796" y="661615"/>
              <a:ext cx="517770" cy="83632"/>
            </a:xfrm>
            <a:prstGeom prst="rect">
              <a:avLst/>
            </a:prstGeom>
            <a:noFill/>
          </p:spPr>
          <p:txBody>
            <a:bodyPr wrap="none" lIns="0" tIns="0" rIns="0" bIns="0" rtlCol="0" anchor="t">
              <a:spAutoFit/>
            </a:bodyPr>
            <a:lstStyle/>
            <a:p>
              <a:pPr defTabSz="1031600"/>
              <a:r>
                <a:rPr lang="en-US" sz="1000" b="1" dirty="0">
                  <a:solidFill>
                    <a:schemeClr val="accent3">
                      <a:lumMod val="75000"/>
                    </a:schemeClr>
                  </a:solidFill>
                  <a:latin typeface="+mj-lt"/>
                </a:rPr>
                <a:t>DESIGN</a:t>
              </a:r>
            </a:p>
          </p:txBody>
        </p:sp>
        <p:sp>
          <p:nvSpPr>
            <p:cNvPr id="26" name="TextBox 25">
              <a:extLst>
                <a:ext uri="{FF2B5EF4-FFF2-40B4-BE49-F238E27FC236}">
                  <a16:creationId xmlns:a16="http://schemas.microsoft.com/office/drawing/2014/main" id="{6B7CA44A-FD0B-A312-3ADD-18BECE099A6B}"/>
                </a:ext>
              </a:extLst>
            </p:cNvPr>
            <p:cNvSpPr txBox="1"/>
            <p:nvPr/>
          </p:nvSpPr>
          <p:spPr>
            <a:xfrm>
              <a:off x="805796" y="757552"/>
              <a:ext cx="1549349" cy="752693"/>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Creation of TB program data structure; form designs; onboarding data elements; data sets; organizational unit definition and upload; intervention mapping</a:t>
              </a:r>
            </a:p>
          </p:txBody>
        </p:sp>
      </p:grpSp>
      <p:grpSp>
        <p:nvGrpSpPr>
          <p:cNvPr id="27" name="Group 88" descr="Transition from dev instance to production instance&#10;Refinement of custom forms, validation rules, data elements, and indicators&#10;Creation of dashboard&#10;Linkage to CARD&#10;">
            <a:extLst>
              <a:ext uri="{FF2B5EF4-FFF2-40B4-BE49-F238E27FC236}">
                <a16:creationId xmlns:a16="http://schemas.microsoft.com/office/drawing/2014/main" id="{FC61F129-C582-00EA-CB6A-D5ABE07E2E54}"/>
              </a:ext>
            </a:extLst>
          </p:cNvPr>
          <p:cNvGrpSpPr/>
          <p:nvPr/>
        </p:nvGrpSpPr>
        <p:grpSpPr>
          <a:xfrm>
            <a:off x="3374585" y="3198725"/>
            <a:ext cx="1569330" cy="1664758"/>
            <a:chOff x="721117" y="658501"/>
            <a:chExt cx="1565731" cy="904735"/>
          </a:xfrm>
        </p:grpSpPr>
        <p:sp>
          <p:nvSpPr>
            <p:cNvPr id="28" name="TextBox 27">
              <a:extLst>
                <a:ext uri="{FF2B5EF4-FFF2-40B4-BE49-F238E27FC236}">
                  <a16:creationId xmlns:a16="http://schemas.microsoft.com/office/drawing/2014/main" id="{87A1F7EC-D50F-E3B7-66BB-3E7522E25CAB}"/>
                </a:ext>
              </a:extLst>
            </p:cNvPr>
            <p:cNvSpPr txBox="1"/>
            <p:nvPr/>
          </p:nvSpPr>
          <p:spPr>
            <a:xfrm>
              <a:off x="1031696" y="658501"/>
              <a:ext cx="1255152" cy="83633"/>
            </a:xfrm>
            <a:prstGeom prst="rect">
              <a:avLst/>
            </a:prstGeom>
            <a:noFill/>
          </p:spPr>
          <p:txBody>
            <a:bodyPr wrap="none" lIns="0" tIns="0" rIns="0" bIns="0" rtlCol="0" anchor="t">
              <a:spAutoFit/>
            </a:bodyPr>
            <a:lstStyle/>
            <a:p>
              <a:pPr defTabSz="1031600"/>
              <a:r>
                <a:rPr lang="en-US" sz="1000" b="1" dirty="0">
                  <a:solidFill>
                    <a:srgbClr val="C00000"/>
                  </a:solidFill>
                  <a:latin typeface="+mj-lt"/>
                </a:rPr>
                <a:t>IMPLEMENTATION</a:t>
              </a:r>
            </a:p>
          </p:txBody>
        </p:sp>
        <p:sp>
          <p:nvSpPr>
            <p:cNvPr id="29" name="TextBox 28">
              <a:extLst>
                <a:ext uri="{FF2B5EF4-FFF2-40B4-BE49-F238E27FC236}">
                  <a16:creationId xmlns:a16="http://schemas.microsoft.com/office/drawing/2014/main" id="{8026968C-96AD-9833-3F5F-856AD90908CA}"/>
                </a:ext>
              </a:extLst>
            </p:cNvPr>
            <p:cNvSpPr txBox="1"/>
            <p:nvPr/>
          </p:nvSpPr>
          <p:spPr>
            <a:xfrm>
              <a:off x="721117" y="760362"/>
              <a:ext cx="1515778" cy="802874"/>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Transition from dev instance to production instance</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Refinement of custom forms, validation rules, data elements, and indicators</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Creation of dashboard</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Linkage to CARD</a:t>
              </a:r>
            </a:p>
          </p:txBody>
        </p:sp>
      </p:grpSp>
      <p:sp>
        <p:nvSpPr>
          <p:cNvPr id="30" name="Oval 29">
            <a:extLst>
              <a:ext uri="{FF2B5EF4-FFF2-40B4-BE49-F238E27FC236}">
                <a16:creationId xmlns:a16="http://schemas.microsoft.com/office/drawing/2014/main" id="{28A35302-AF23-A6B2-A8F6-6CEB646F57E7}"/>
              </a:ext>
            </a:extLst>
          </p:cNvPr>
          <p:cNvSpPr/>
          <p:nvPr/>
        </p:nvSpPr>
        <p:spPr>
          <a:xfrm>
            <a:off x="1094506" y="2465593"/>
            <a:ext cx="631134" cy="63113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rgbClr val="4E4A49"/>
                </a:solidFill>
                <a:latin typeface="+mj-lt"/>
              </a:rPr>
              <a:t>1</a:t>
            </a:r>
          </a:p>
        </p:txBody>
      </p:sp>
      <p:sp>
        <p:nvSpPr>
          <p:cNvPr id="31" name="Oval 30">
            <a:extLst>
              <a:ext uri="{FF2B5EF4-FFF2-40B4-BE49-F238E27FC236}">
                <a16:creationId xmlns:a16="http://schemas.microsoft.com/office/drawing/2014/main" id="{5FE7852F-F4BD-322B-40F1-FE3EF2AA2F8F}"/>
              </a:ext>
            </a:extLst>
          </p:cNvPr>
          <p:cNvSpPr/>
          <p:nvPr/>
        </p:nvSpPr>
        <p:spPr>
          <a:xfrm>
            <a:off x="2359278" y="2465593"/>
            <a:ext cx="631134" cy="63113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rgbClr val="FF3F5F"/>
                </a:solidFill>
                <a:latin typeface="+mj-lt"/>
              </a:rPr>
              <a:t>2</a:t>
            </a:r>
            <a:endParaRPr lang="en-US" sz="1600" dirty="0">
              <a:solidFill>
                <a:srgbClr val="FF3F5F"/>
              </a:solidFill>
              <a:latin typeface="+mj-lt"/>
            </a:endParaRPr>
          </a:p>
        </p:txBody>
      </p:sp>
      <p:sp>
        <p:nvSpPr>
          <p:cNvPr id="32" name="Oval 31">
            <a:extLst>
              <a:ext uri="{FF2B5EF4-FFF2-40B4-BE49-F238E27FC236}">
                <a16:creationId xmlns:a16="http://schemas.microsoft.com/office/drawing/2014/main" id="{4FF3A8A9-E1D7-98E6-729D-47C6551FB011}"/>
              </a:ext>
            </a:extLst>
          </p:cNvPr>
          <p:cNvSpPr/>
          <p:nvPr/>
        </p:nvSpPr>
        <p:spPr>
          <a:xfrm>
            <a:off x="3624050" y="2465593"/>
            <a:ext cx="631134" cy="63113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chemeClr val="accent6">
                    <a:lumMod val="50000"/>
                  </a:schemeClr>
                </a:solidFill>
                <a:latin typeface="+mj-lt"/>
              </a:rPr>
              <a:t>3</a:t>
            </a:r>
            <a:endParaRPr lang="en-US" sz="1600" dirty="0">
              <a:solidFill>
                <a:schemeClr val="accent6">
                  <a:lumMod val="50000"/>
                </a:schemeClr>
              </a:solidFill>
              <a:latin typeface="+mj-lt"/>
            </a:endParaRPr>
          </a:p>
        </p:txBody>
      </p:sp>
      <p:sp>
        <p:nvSpPr>
          <p:cNvPr id="33" name="Oval 32">
            <a:extLst>
              <a:ext uri="{FF2B5EF4-FFF2-40B4-BE49-F238E27FC236}">
                <a16:creationId xmlns:a16="http://schemas.microsoft.com/office/drawing/2014/main" id="{F6716A98-75C0-A0D7-4ECC-0FBD8D2BD25B}"/>
              </a:ext>
            </a:extLst>
          </p:cNvPr>
          <p:cNvSpPr/>
          <p:nvPr/>
        </p:nvSpPr>
        <p:spPr>
          <a:xfrm>
            <a:off x="4888822" y="2465593"/>
            <a:ext cx="631134" cy="631130"/>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chemeClr val="accent6">
                    <a:lumMod val="75000"/>
                  </a:schemeClr>
                </a:solidFill>
                <a:latin typeface="+mj-lt"/>
              </a:rPr>
              <a:t>4</a:t>
            </a:r>
            <a:endParaRPr lang="en-US" sz="1600" dirty="0">
              <a:solidFill>
                <a:schemeClr val="accent6">
                  <a:lumMod val="75000"/>
                </a:schemeClr>
              </a:solidFill>
              <a:latin typeface="+mj-lt"/>
            </a:endParaRPr>
          </a:p>
        </p:txBody>
      </p:sp>
      <p:grpSp>
        <p:nvGrpSpPr>
          <p:cNvPr id="34" name="Group 88" descr="Capacity building&#10;Development of user guide and change management procedure&#10;Data entry&#10;">
            <a:extLst>
              <a:ext uri="{FF2B5EF4-FFF2-40B4-BE49-F238E27FC236}">
                <a16:creationId xmlns:a16="http://schemas.microsoft.com/office/drawing/2014/main" id="{63953923-8B47-E805-1A9C-3BF1D69FB3B3}"/>
              </a:ext>
            </a:extLst>
          </p:cNvPr>
          <p:cNvGrpSpPr/>
          <p:nvPr/>
        </p:nvGrpSpPr>
        <p:grpSpPr>
          <a:xfrm>
            <a:off x="6984633" y="696762"/>
            <a:ext cx="1555389" cy="1209431"/>
            <a:chOff x="805796" y="661615"/>
            <a:chExt cx="1555389" cy="516729"/>
          </a:xfrm>
        </p:grpSpPr>
        <p:sp>
          <p:nvSpPr>
            <p:cNvPr id="35" name="TextBox 34">
              <a:extLst>
                <a:ext uri="{FF2B5EF4-FFF2-40B4-BE49-F238E27FC236}">
                  <a16:creationId xmlns:a16="http://schemas.microsoft.com/office/drawing/2014/main" id="{210E3B72-C814-2728-C958-D272839D0F20}"/>
                </a:ext>
              </a:extLst>
            </p:cNvPr>
            <p:cNvSpPr txBox="1"/>
            <p:nvPr/>
          </p:nvSpPr>
          <p:spPr>
            <a:xfrm>
              <a:off x="805796" y="661615"/>
              <a:ext cx="884858" cy="83632"/>
            </a:xfrm>
            <a:prstGeom prst="rect">
              <a:avLst/>
            </a:prstGeom>
            <a:noFill/>
          </p:spPr>
          <p:txBody>
            <a:bodyPr wrap="none" lIns="0" tIns="0" rIns="0" bIns="0" rtlCol="0" anchor="t">
              <a:spAutoFit/>
            </a:bodyPr>
            <a:lstStyle/>
            <a:p>
              <a:pPr defTabSz="1031600"/>
              <a:r>
                <a:rPr lang="en-US" sz="1000" b="1" dirty="0">
                  <a:solidFill>
                    <a:schemeClr val="accent5"/>
                  </a:solidFill>
                  <a:latin typeface="+mj-lt"/>
                </a:rPr>
                <a:t>ACTIVATION</a:t>
              </a:r>
            </a:p>
          </p:txBody>
        </p:sp>
        <p:sp>
          <p:nvSpPr>
            <p:cNvPr id="36" name="TextBox 35">
              <a:extLst>
                <a:ext uri="{FF2B5EF4-FFF2-40B4-BE49-F238E27FC236}">
                  <a16:creationId xmlns:a16="http://schemas.microsoft.com/office/drawing/2014/main" id="{54383AA0-6F6F-FDDB-B314-8D22C7969930}"/>
                </a:ext>
              </a:extLst>
            </p:cNvPr>
            <p:cNvSpPr txBox="1"/>
            <p:nvPr/>
          </p:nvSpPr>
          <p:spPr>
            <a:xfrm>
              <a:off x="805796" y="757552"/>
              <a:ext cx="1555389" cy="420792"/>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Capacity building</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Development of user guide and change management procedure</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Data entry</a:t>
              </a:r>
              <a:endParaRPr lang="en-US" sz="1000" dirty="0">
                <a:solidFill>
                  <a:srgbClr val="4E4A49"/>
                </a:solidFill>
                <a:latin typeface="+mj-lt"/>
              </a:endParaRPr>
            </a:p>
          </p:txBody>
        </p:sp>
      </p:grpSp>
      <p:sp>
        <p:nvSpPr>
          <p:cNvPr id="37" name="Oval 36">
            <a:extLst>
              <a:ext uri="{FF2B5EF4-FFF2-40B4-BE49-F238E27FC236}">
                <a16:creationId xmlns:a16="http://schemas.microsoft.com/office/drawing/2014/main" id="{22245AF2-6E6D-95D2-1FE4-16F25F4C3E76}"/>
              </a:ext>
            </a:extLst>
          </p:cNvPr>
          <p:cNvSpPr/>
          <p:nvPr/>
        </p:nvSpPr>
        <p:spPr>
          <a:xfrm>
            <a:off x="6153594" y="2465593"/>
            <a:ext cx="631134" cy="631130"/>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rgbClr val="2993FF"/>
                </a:solidFill>
                <a:latin typeface="+mj-lt"/>
              </a:rPr>
              <a:t>5</a:t>
            </a:r>
            <a:endParaRPr lang="en-US" sz="1600" dirty="0">
              <a:solidFill>
                <a:srgbClr val="2993FF"/>
              </a:solidFill>
              <a:latin typeface="+mj-lt"/>
            </a:endParaRPr>
          </a:p>
        </p:txBody>
      </p:sp>
      <p:sp>
        <p:nvSpPr>
          <p:cNvPr id="38" name="Oval 37">
            <a:extLst>
              <a:ext uri="{FF2B5EF4-FFF2-40B4-BE49-F238E27FC236}">
                <a16:creationId xmlns:a16="http://schemas.microsoft.com/office/drawing/2014/main" id="{D05A7724-5335-1A53-FE17-697A23E5BEED}"/>
              </a:ext>
            </a:extLst>
          </p:cNvPr>
          <p:cNvSpPr/>
          <p:nvPr/>
        </p:nvSpPr>
        <p:spPr>
          <a:xfrm>
            <a:off x="7418364" y="2465593"/>
            <a:ext cx="631134" cy="631130"/>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r>
              <a:rPr lang="en-US" sz="1600" b="1" dirty="0">
                <a:solidFill>
                  <a:srgbClr val="7F739A"/>
                </a:solidFill>
                <a:latin typeface="+mj-lt"/>
              </a:rPr>
              <a:t>6</a:t>
            </a:r>
            <a:endParaRPr lang="en-US" sz="1600" dirty="0">
              <a:solidFill>
                <a:srgbClr val="7F739A"/>
              </a:solidFill>
              <a:latin typeface="+mj-lt"/>
            </a:endParaRPr>
          </a:p>
        </p:txBody>
      </p:sp>
      <p:grpSp>
        <p:nvGrpSpPr>
          <p:cNvPr id="39" name="Group 88" descr="User acceptability testing and launch of production instance&#10;Ongoing maintenance and support&#10;">
            <a:extLst>
              <a:ext uri="{FF2B5EF4-FFF2-40B4-BE49-F238E27FC236}">
                <a16:creationId xmlns:a16="http://schemas.microsoft.com/office/drawing/2014/main" id="{D425162D-14B7-D42C-2299-205582A9EE8E}"/>
              </a:ext>
            </a:extLst>
          </p:cNvPr>
          <p:cNvGrpSpPr/>
          <p:nvPr/>
        </p:nvGrpSpPr>
        <p:grpSpPr>
          <a:xfrm>
            <a:off x="5863305" y="3307312"/>
            <a:ext cx="1478162" cy="1174930"/>
            <a:chOff x="506682" y="668758"/>
            <a:chExt cx="1587905" cy="472451"/>
          </a:xfrm>
        </p:grpSpPr>
        <p:sp>
          <p:nvSpPr>
            <p:cNvPr id="40" name="TextBox 39">
              <a:extLst>
                <a:ext uri="{FF2B5EF4-FFF2-40B4-BE49-F238E27FC236}">
                  <a16:creationId xmlns:a16="http://schemas.microsoft.com/office/drawing/2014/main" id="{83397AF9-9C8E-9D81-BA42-D1196EE2ED81}"/>
                </a:ext>
              </a:extLst>
            </p:cNvPr>
            <p:cNvSpPr txBox="1"/>
            <p:nvPr/>
          </p:nvSpPr>
          <p:spPr>
            <a:xfrm>
              <a:off x="1147212" y="668758"/>
              <a:ext cx="947375" cy="83633"/>
            </a:xfrm>
            <a:prstGeom prst="rect">
              <a:avLst/>
            </a:prstGeom>
            <a:noFill/>
          </p:spPr>
          <p:txBody>
            <a:bodyPr wrap="none" lIns="0" tIns="0" rIns="0" bIns="0" rtlCol="0" anchor="t">
              <a:spAutoFit/>
            </a:bodyPr>
            <a:lstStyle/>
            <a:p>
              <a:pPr defTabSz="1031600"/>
              <a:r>
                <a:rPr lang="en-US" sz="1000" b="1" dirty="0">
                  <a:solidFill>
                    <a:schemeClr val="accent6">
                      <a:lumMod val="75000"/>
                    </a:schemeClr>
                  </a:solidFill>
                  <a:latin typeface="+mj-lt"/>
                </a:rPr>
                <a:t>DEPLOYMENT</a:t>
              </a:r>
            </a:p>
          </p:txBody>
        </p:sp>
        <p:sp>
          <p:nvSpPr>
            <p:cNvPr id="41" name="TextBox 40">
              <a:extLst>
                <a:ext uri="{FF2B5EF4-FFF2-40B4-BE49-F238E27FC236}">
                  <a16:creationId xmlns:a16="http://schemas.microsoft.com/office/drawing/2014/main" id="{5B6447D6-B234-8D46-C239-C0B48BCA3C8B}"/>
                </a:ext>
              </a:extLst>
            </p:cNvPr>
            <p:cNvSpPr txBox="1"/>
            <p:nvPr/>
          </p:nvSpPr>
          <p:spPr>
            <a:xfrm>
              <a:off x="506682" y="757553"/>
              <a:ext cx="1523142" cy="383656"/>
            </a:xfrm>
            <a:prstGeom prst="rect">
              <a:avLst/>
            </a:prstGeom>
            <a:noFill/>
          </p:spPr>
          <p:txBody>
            <a:bodyPr wrap="square" lIns="0" tIns="0" rIns="0" bIns="0" rtlCol="0" anchor="t">
              <a:spAutoFit/>
            </a:bodyPr>
            <a:lstStyle/>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User acceptability testing and launch of production instance</a:t>
              </a:r>
            </a:p>
            <a:p>
              <a:pPr marL="171450" indent="-171450" defTabSz="815727">
                <a:spcBef>
                  <a:spcPct val="20000"/>
                </a:spcBef>
                <a:buClr>
                  <a:schemeClr val="tx2"/>
                </a:buClr>
                <a:buFont typeface="Wingdings" panose="05000000000000000000" pitchFamily="2" charset="2"/>
                <a:buChar char="§"/>
                <a:defRPr/>
              </a:pPr>
              <a:r>
                <a:rPr lang="en-US" sz="1000" b="1" kern="1200" dirty="0">
                  <a:solidFill>
                    <a:srgbClr val="4E4A49"/>
                  </a:solidFill>
                  <a:latin typeface="+mj-lt"/>
                  <a:ea typeface="Lato Light" panose="020F0502020204030203" pitchFamily="34" charset="0"/>
                  <a:cs typeface="Mukta ExtraLight" panose="020B0000000000000000" pitchFamily="34" charset="77"/>
                </a:rPr>
                <a:t>Ongoing maintenance and support</a:t>
              </a:r>
            </a:p>
          </p:txBody>
        </p:sp>
      </p:grpSp>
      <p:grpSp>
        <p:nvGrpSpPr>
          <p:cNvPr id="42" name="Group 41">
            <a:extLst>
              <a:ext uri="{FF2B5EF4-FFF2-40B4-BE49-F238E27FC236}">
                <a16:creationId xmlns:a16="http://schemas.microsoft.com/office/drawing/2014/main" id="{58C8ECEB-4504-82D6-54D6-920E069129A6}"/>
              </a:ext>
              <a:ext uri="{C183D7F6-B498-43B3-948B-1728B52AA6E4}">
                <adec:decorative xmlns:adec="http://schemas.microsoft.com/office/drawing/2017/decorative" val="1"/>
              </a:ext>
            </a:extLst>
          </p:cNvPr>
          <p:cNvGrpSpPr/>
          <p:nvPr/>
        </p:nvGrpSpPr>
        <p:grpSpPr>
          <a:xfrm>
            <a:off x="957322" y="1152213"/>
            <a:ext cx="905504" cy="905504"/>
            <a:chOff x="957321" y="1131575"/>
            <a:chExt cx="905504" cy="905504"/>
          </a:xfrm>
        </p:grpSpPr>
        <p:sp>
          <p:nvSpPr>
            <p:cNvPr id="43" name="Freeform 32">
              <a:extLst>
                <a:ext uri="{FF2B5EF4-FFF2-40B4-BE49-F238E27FC236}">
                  <a16:creationId xmlns:a16="http://schemas.microsoft.com/office/drawing/2014/main" id="{D9B8E223-7C50-00AA-47EA-0387D97B3624}"/>
                </a:ext>
              </a:extLst>
            </p:cNvPr>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algn="ctr" defTabSz="888978">
                <a:lnSpc>
                  <a:spcPct val="90000"/>
                </a:lnSpc>
                <a:spcBef>
                  <a:spcPct val="0"/>
                </a:spcBef>
                <a:spcAft>
                  <a:spcPct val="35000"/>
                </a:spcAft>
              </a:pPr>
              <a:endParaRPr lang="en-US" sz="800" dirty="0">
                <a:solidFill>
                  <a:srgbClr val="FFFFFF"/>
                </a:solidFill>
                <a:latin typeface="+mj-lt"/>
              </a:endParaRPr>
            </a:p>
          </p:txBody>
        </p:sp>
        <p:sp>
          <p:nvSpPr>
            <p:cNvPr id="44" name="Freeform 116">
              <a:extLst>
                <a:ext uri="{FF2B5EF4-FFF2-40B4-BE49-F238E27FC236}">
                  <a16:creationId xmlns:a16="http://schemas.microsoft.com/office/drawing/2014/main" id="{76DC79FC-7E5C-FB7E-36CC-31BDC1C74719}"/>
                </a:ext>
              </a:extLst>
            </p:cNvPr>
            <p:cNvSpPr>
              <a:spLocks noEditPoints="1"/>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a:solidFill>
                  <a:srgbClr val="262626"/>
                </a:solidFill>
                <a:latin typeface="+mj-lt"/>
              </a:endParaRPr>
            </a:p>
          </p:txBody>
        </p:sp>
      </p:grpSp>
      <p:grpSp>
        <p:nvGrpSpPr>
          <p:cNvPr id="45" name="Group 44">
            <a:extLst>
              <a:ext uri="{FF2B5EF4-FFF2-40B4-BE49-F238E27FC236}">
                <a16:creationId xmlns:a16="http://schemas.microsoft.com/office/drawing/2014/main" id="{D64E591F-28AA-A7E4-41BC-8ECBBE5201E4}"/>
              </a:ext>
              <a:ext uri="{C183D7F6-B498-43B3-948B-1728B52AA6E4}">
                <adec:decorative xmlns:adec="http://schemas.microsoft.com/office/drawing/2017/decorative" val="1"/>
              </a:ext>
            </a:extLst>
          </p:cNvPr>
          <p:cNvGrpSpPr/>
          <p:nvPr/>
        </p:nvGrpSpPr>
        <p:grpSpPr>
          <a:xfrm>
            <a:off x="2222094" y="3507964"/>
            <a:ext cx="905504" cy="905504"/>
            <a:chOff x="2222093" y="3487327"/>
            <a:chExt cx="905504" cy="905504"/>
          </a:xfrm>
        </p:grpSpPr>
        <p:sp>
          <p:nvSpPr>
            <p:cNvPr id="46" name="Freeform 36">
              <a:extLst>
                <a:ext uri="{FF2B5EF4-FFF2-40B4-BE49-F238E27FC236}">
                  <a16:creationId xmlns:a16="http://schemas.microsoft.com/office/drawing/2014/main" id="{1F885A08-BB6E-EA45-DA4A-C7482840B7E9}"/>
                </a:ext>
              </a:extLst>
            </p:cNvPr>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88978">
                <a:lnSpc>
                  <a:spcPct val="90000"/>
                </a:lnSpc>
                <a:spcBef>
                  <a:spcPct val="0"/>
                </a:spcBef>
                <a:spcAft>
                  <a:spcPct val="35000"/>
                </a:spcAft>
              </a:pPr>
              <a:endParaRPr lang="en-US" sz="800" dirty="0">
                <a:solidFill>
                  <a:srgbClr val="FFFFFF"/>
                </a:solidFill>
                <a:latin typeface="+mj-lt"/>
              </a:endParaRPr>
            </a:p>
          </p:txBody>
        </p:sp>
        <p:sp>
          <p:nvSpPr>
            <p:cNvPr id="47" name="Freeform 105">
              <a:extLst>
                <a:ext uri="{FF2B5EF4-FFF2-40B4-BE49-F238E27FC236}">
                  <a16:creationId xmlns:a16="http://schemas.microsoft.com/office/drawing/2014/main" id="{D7AF85ED-BAC6-1B01-292A-CEE6BAC202E6}"/>
                </a:ext>
              </a:extLst>
            </p:cNvPr>
            <p:cNvSpPr>
              <a:spLocks noEditPoints="1"/>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dirty="0">
                <a:solidFill>
                  <a:srgbClr val="2AC2AC">
                    <a:lumMod val="50000"/>
                  </a:srgbClr>
                </a:solidFill>
                <a:latin typeface="+mj-lt"/>
              </a:endParaRPr>
            </a:p>
          </p:txBody>
        </p:sp>
      </p:grpSp>
      <p:grpSp>
        <p:nvGrpSpPr>
          <p:cNvPr id="48" name="Group 47">
            <a:extLst>
              <a:ext uri="{FF2B5EF4-FFF2-40B4-BE49-F238E27FC236}">
                <a16:creationId xmlns:a16="http://schemas.microsoft.com/office/drawing/2014/main" id="{41604F52-CEF2-7B67-8A02-417D726C3FDE}"/>
              </a:ext>
              <a:ext uri="{C183D7F6-B498-43B3-948B-1728B52AA6E4}">
                <adec:decorative xmlns:adec="http://schemas.microsoft.com/office/drawing/2017/decorative" val="1"/>
              </a:ext>
            </a:extLst>
          </p:cNvPr>
          <p:cNvGrpSpPr/>
          <p:nvPr/>
        </p:nvGrpSpPr>
        <p:grpSpPr>
          <a:xfrm>
            <a:off x="3486865" y="1153390"/>
            <a:ext cx="905504" cy="905504"/>
            <a:chOff x="3486865" y="1132752"/>
            <a:chExt cx="905504" cy="905504"/>
          </a:xfrm>
        </p:grpSpPr>
        <p:sp>
          <p:nvSpPr>
            <p:cNvPr id="49" name="Freeform 35">
              <a:extLst>
                <a:ext uri="{FF2B5EF4-FFF2-40B4-BE49-F238E27FC236}">
                  <a16:creationId xmlns:a16="http://schemas.microsoft.com/office/drawing/2014/main" id="{6E0A0E61-57CA-023E-8AE0-B7A097FBCD81}"/>
                </a:ext>
              </a:extLst>
            </p:cNvPr>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algn="ctr" defTabSz="888978">
                <a:lnSpc>
                  <a:spcPct val="90000"/>
                </a:lnSpc>
                <a:spcBef>
                  <a:spcPct val="0"/>
                </a:spcBef>
                <a:spcAft>
                  <a:spcPct val="35000"/>
                </a:spcAft>
              </a:pPr>
              <a:endParaRPr lang="en-US" sz="800" dirty="0">
                <a:solidFill>
                  <a:srgbClr val="FFFFFF"/>
                </a:solidFill>
                <a:latin typeface="+mj-lt"/>
              </a:endParaRPr>
            </a:p>
          </p:txBody>
        </p:sp>
        <p:sp>
          <p:nvSpPr>
            <p:cNvPr id="50" name="Freeform 15">
              <a:extLst>
                <a:ext uri="{FF2B5EF4-FFF2-40B4-BE49-F238E27FC236}">
                  <a16:creationId xmlns:a16="http://schemas.microsoft.com/office/drawing/2014/main" id="{60696380-6596-5CF3-EB53-9479B0D0E10F}"/>
                </a:ext>
              </a:extLst>
            </p:cNvPr>
            <p:cNvSpPr>
              <a:spLocks noEditPoints="1"/>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a:solidFill>
                  <a:srgbClr val="262626"/>
                </a:solidFill>
                <a:latin typeface="+mj-lt"/>
              </a:endParaRPr>
            </a:p>
          </p:txBody>
        </p:sp>
      </p:grpSp>
      <p:grpSp>
        <p:nvGrpSpPr>
          <p:cNvPr id="51" name="Group 50">
            <a:extLst>
              <a:ext uri="{FF2B5EF4-FFF2-40B4-BE49-F238E27FC236}">
                <a16:creationId xmlns:a16="http://schemas.microsoft.com/office/drawing/2014/main" id="{4B63D5BC-8BEC-D3BA-15ED-0797EEBEA1B4}"/>
              </a:ext>
              <a:ext uri="{C183D7F6-B498-43B3-948B-1728B52AA6E4}">
                <adec:decorative xmlns:adec="http://schemas.microsoft.com/office/drawing/2017/decorative" val="1"/>
              </a:ext>
            </a:extLst>
          </p:cNvPr>
          <p:cNvGrpSpPr/>
          <p:nvPr/>
        </p:nvGrpSpPr>
        <p:grpSpPr>
          <a:xfrm>
            <a:off x="4822553" y="3510269"/>
            <a:ext cx="905504" cy="905504"/>
            <a:chOff x="4822552" y="3489631"/>
            <a:chExt cx="905504" cy="905504"/>
          </a:xfrm>
        </p:grpSpPr>
        <p:sp>
          <p:nvSpPr>
            <p:cNvPr id="52" name="Freeform 34">
              <a:extLst>
                <a:ext uri="{FF2B5EF4-FFF2-40B4-BE49-F238E27FC236}">
                  <a16:creationId xmlns:a16="http://schemas.microsoft.com/office/drawing/2014/main" id="{0BD3A92E-B28F-F2CF-E0B3-8C534747FDCC}"/>
                </a:ext>
              </a:extLst>
            </p:cNvPr>
            <p:cNvSpPr/>
            <p:nvPr/>
          </p:nvSpPr>
          <p:spPr>
            <a:xfrm>
              <a:off x="4822552" y="348963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algn="ctr" defTabSz="888978">
                <a:lnSpc>
                  <a:spcPct val="90000"/>
                </a:lnSpc>
                <a:spcBef>
                  <a:spcPct val="0"/>
                </a:spcBef>
                <a:spcAft>
                  <a:spcPct val="35000"/>
                </a:spcAft>
              </a:pPr>
              <a:endParaRPr lang="en-US" sz="800" dirty="0">
                <a:solidFill>
                  <a:srgbClr val="FFFFFF"/>
                </a:solidFill>
                <a:latin typeface="+mj-lt"/>
              </a:endParaRPr>
            </a:p>
          </p:txBody>
        </p:sp>
        <p:sp>
          <p:nvSpPr>
            <p:cNvPr id="53" name="Freeform 57">
              <a:extLst>
                <a:ext uri="{FF2B5EF4-FFF2-40B4-BE49-F238E27FC236}">
                  <a16:creationId xmlns:a16="http://schemas.microsoft.com/office/drawing/2014/main" id="{17A07DA0-E550-2F5C-A6C5-A80A84F24E52}"/>
                </a:ext>
              </a:extLst>
            </p:cNvPr>
            <p:cNvSpPr>
              <a:spLocks noEditPoints="1"/>
            </p:cNvSpPr>
            <p:nvPr/>
          </p:nvSpPr>
          <p:spPr bwMode="auto">
            <a:xfrm>
              <a:off x="5097666" y="3764745"/>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a:solidFill>
                  <a:srgbClr val="262626"/>
                </a:solidFill>
                <a:latin typeface="+mj-lt"/>
              </a:endParaRPr>
            </a:p>
          </p:txBody>
        </p:sp>
      </p:grpSp>
      <p:grpSp>
        <p:nvGrpSpPr>
          <p:cNvPr id="54" name="Group 53">
            <a:extLst>
              <a:ext uri="{FF2B5EF4-FFF2-40B4-BE49-F238E27FC236}">
                <a16:creationId xmlns:a16="http://schemas.microsoft.com/office/drawing/2014/main" id="{D37195A0-FAD0-CA68-2767-CF1FA148582F}"/>
              </a:ext>
              <a:ext uri="{C183D7F6-B498-43B3-948B-1728B52AA6E4}">
                <adec:decorative xmlns:adec="http://schemas.microsoft.com/office/drawing/2017/decorative" val="1"/>
              </a:ext>
            </a:extLst>
          </p:cNvPr>
          <p:cNvGrpSpPr/>
          <p:nvPr/>
        </p:nvGrpSpPr>
        <p:grpSpPr>
          <a:xfrm>
            <a:off x="7281180" y="3509343"/>
            <a:ext cx="905504" cy="905504"/>
            <a:chOff x="7281179" y="3488705"/>
            <a:chExt cx="905504" cy="905504"/>
          </a:xfrm>
        </p:grpSpPr>
        <p:sp>
          <p:nvSpPr>
            <p:cNvPr id="55" name="Freeform 73">
              <a:extLst>
                <a:ext uri="{FF2B5EF4-FFF2-40B4-BE49-F238E27FC236}">
                  <a16:creationId xmlns:a16="http://schemas.microsoft.com/office/drawing/2014/main" id="{51DFC375-0AC8-EF50-FE02-A888A107B2DD}"/>
                </a:ext>
              </a:extLst>
            </p:cNvPr>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algn="ctr" defTabSz="888978">
                <a:lnSpc>
                  <a:spcPct val="90000"/>
                </a:lnSpc>
                <a:spcBef>
                  <a:spcPct val="0"/>
                </a:spcBef>
                <a:spcAft>
                  <a:spcPct val="35000"/>
                </a:spcAft>
              </a:pPr>
              <a:endParaRPr lang="en-US" sz="800" dirty="0">
                <a:solidFill>
                  <a:srgbClr val="FFFFFF"/>
                </a:solidFill>
                <a:latin typeface="+mj-lt"/>
              </a:endParaRPr>
            </a:p>
          </p:txBody>
        </p:sp>
        <p:sp>
          <p:nvSpPr>
            <p:cNvPr id="56" name="Freeform 152">
              <a:extLst>
                <a:ext uri="{FF2B5EF4-FFF2-40B4-BE49-F238E27FC236}">
                  <a16:creationId xmlns:a16="http://schemas.microsoft.com/office/drawing/2014/main" id="{6C998B6C-B4B8-45C0-45AA-A3C12316F054}"/>
                </a:ext>
              </a:extLst>
            </p:cNvPr>
            <p:cNvSpPr>
              <a:spLocks noEditPoints="1"/>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a:solidFill>
                  <a:srgbClr val="262626"/>
                </a:solidFill>
                <a:latin typeface="+mj-lt"/>
              </a:endParaRPr>
            </a:p>
          </p:txBody>
        </p:sp>
      </p:grpSp>
      <p:grpSp>
        <p:nvGrpSpPr>
          <p:cNvPr id="57" name="Group 56">
            <a:extLst>
              <a:ext uri="{FF2B5EF4-FFF2-40B4-BE49-F238E27FC236}">
                <a16:creationId xmlns:a16="http://schemas.microsoft.com/office/drawing/2014/main" id="{D05BCF64-1105-6310-C9DE-DD2B2B012E48}"/>
              </a:ext>
              <a:ext uri="{C183D7F6-B498-43B3-948B-1728B52AA6E4}">
                <adec:decorative xmlns:adec="http://schemas.microsoft.com/office/drawing/2017/decorative" val="1"/>
              </a:ext>
            </a:extLst>
          </p:cNvPr>
          <p:cNvGrpSpPr/>
          <p:nvPr/>
        </p:nvGrpSpPr>
        <p:grpSpPr>
          <a:xfrm>
            <a:off x="6016410" y="1153390"/>
            <a:ext cx="905504" cy="905504"/>
            <a:chOff x="6016409" y="1132752"/>
            <a:chExt cx="905504" cy="905504"/>
          </a:xfrm>
        </p:grpSpPr>
        <p:sp>
          <p:nvSpPr>
            <p:cNvPr id="58" name="Freeform 52">
              <a:extLst>
                <a:ext uri="{FF2B5EF4-FFF2-40B4-BE49-F238E27FC236}">
                  <a16:creationId xmlns:a16="http://schemas.microsoft.com/office/drawing/2014/main" id="{4ABA1CCC-DD13-65E2-09A7-F9128A11F661}"/>
                </a:ext>
              </a:extLst>
            </p:cNvPr>
            <p:cNvSpPr/>
            <p:nvPr/>
          </p:nvSpPr>
          <p:spPr>
            <a:xfrm>
              <a:off x="6016409"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274320" numCol="1" spcCol="1270" anchor="ctr" anchorCtr="0">
              <a:noAutofit/>
            </a:bodyPr>
            <a:lstStyle/>
            <a:p>
              <a:pPr algn="ctr" defTabSz="888978">
                <a:lnSpc>
                  <a:spcPct val="90000"/>
                </a:lnSpc>
                <a:spcBef>
                  <a:spcPct val="0"/>
                </a:spcBef>
                <a:spcAft>
                  <a:spcPct val="35000"/>
                </a:spcAft>
              </a:pPr>
              <a:endParaRPr lang="en-US" sz="800" dirty="0">
                <a:solidFill>
                  <a:srgbClr val="FFFFFF"/>
                </a:solidFill>
                <a:highlight>
                  <a:srgbClr val="00FFFF"/>
                </a:highlight>
                <a:latin typeface="+mj-lt"/>
              </a:endParaRPr>
            </a:p>
          </p:txBody>
        </p:sp>
        <p:sp>
          <p:nvSpPr>
            <p:cNvPr id="59" name="Freeform 135">
              <a:extLst>
                <a:ext uri="{FF2B5EF4-FFF2-40B4-BE49-F238E27FC236}">
                  <a16:creationId xmlns:a16="http://schemas.microsoft.com/office/drawing/2014/main" id="{13E32A50-963F-8219-A3BA-8D4AA02D3BD2}"/>
                </a:ext>
              </a:extLst>
            </p:cNvPr>
            <p:cNvSpPr>
              <a:spLocks noEditPoints="1"/>
            </p:cNvSpPr>
            <p:nvPr/>
          </p:nvSpPr>
          <p:spPr bwMode="auto">
            <a:xfrm>
              <a:off x="6256252" y="1386070"/>
              <a:ext cx="425819" cy="3988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800" dirty="0">
                <a:solidFill>
                  <a:srgbClr val="262626"/>
                </a:solidFill>
                <a:highlight>
                  <a:srgbClr val="00FFFF"/>
                </a:highlight>
                <a:latin typeface="+mj-lt"/>
              </a:endParaRPr>
            </a:p>
          </p:txBody>
        </p:sp>
      </p:grpSp>
    </p:spTree>
    <p:custDataLst>
      <p:tags r:id="rId1"/>
    </p:custDataLst>
    <p:extLst>
      <p:ext uri="{BB962C8B-B14F-4D97-AF65-F5344CB8AC3E}">
        <p14:creationId xmlns:p14="http://schemas.microsoft.com/office/powerpoint/2010/main" val="19101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animEffect transition="in" filter="fade">
                                      <p:cBhvr>
                                        <p:cTn id="18" dur="500"/>
                                        <p:tgtEl>
                                          <p:spTgt spid="45"/>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slide(fromBottom)">
                                      <p:cBhvr>
                                        <p:cTn id="42" dur="500"/>
                                        <p:tgtEl>
                                          <p:spTgt spid="34"/>
                                        </p:tgtEl>
                                      </p:cBhvr>
                                    </p:animEffect>
                                  </p:childTnLst>
                                </p:cTn>
                              </p:par>
                            </p:childTnLst>
                          </p:cTn>
                        </p:par>
                        <p:par>
                          <p:cTn id="43" fill="hold">
                            <p:stCondLst>
                              <p:cond delay="4000"/>
                            </p:stCondLst>
                            <p:childTnLst>
                              <p:par>
                                <p:cTn id="44" presetID="53"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Effect transition="in" filter="fade">
                                      <p:cBhvr>
                                        <p:cTn id="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4" action="ppaction://hlinksldjump"/>
            <a:extLst>
              <a:ext uri="{FF2B5EF4-FFF2-40B4-BE49-F238E27FC236}">
                <a16:creationId xmlns:a16="http://schemas.microsoft.com/office/drawing/2014/main" id="{E4291FED-3B7C-3D45-90D9-64E72BCD1875}"/>
              </a:ext>
            </a:extLst>
          </p:cNvPr>
          <p:cNvSpPr/>
          <p:nvPr/>
        </p:nvSpPr>
        <p:spPr>
          <a:xfrm>
            <a:off x="3968989" y="4585440"/>
            <a:ext cx="3109529" cy="545977"/>
          </a:xfrm>
          <a:prstGeom prst="rect">
            <a:avLst/>
          </a:prstGeom>
          <a:solidFill>
            <a:srgbClr val="E7EAEB"/>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800" dirty="0">
                <a:solidFill>
                  <a:schemeClr val="tx1"/>
                </a:solidFill>
                <a:latin typeface="Gill Sans MT" panose="020B0502020104020203" pitchFamily="34" charset="0"/>
              </a:rPr>
              <a:t>N/A</a:t>
            </a:r>
          </a:p>
        </p:txBody>
      </p:sp>
      <p:sp>
        <p:nvSpPr>
          <p:cNvPr id="280" name="Rectangle 279">
            <a:extLst>
              <a:ext uri="{FF2B5EF4-FFF2-40B4-BE49-F238E27FC236}">
                <a16:creationId xmlns:a16="http://schemas.microsoft.com/office/drawing/2014/main" id="{71E3F5FA-6076-28D9-D432-6650A6CCD55C}"/>
              </a:ext>
              <a:ext uri="{C183D7F6-B498-43B3-948B-1728B52AA6E4}">
                <adec:decorative xmlns:adec="http://schemas.microsoft.com/office/drawing/2017/decorative" val="1"/>
              </a:ext>
            </a:extLst>
          </p:cNvPr>
          <p:cNvSpPr/>
          <p:nvPr/>
        </p:nvSpPr>
        <p:spPr>
          <a:xfrm>
            <a:off x="8734629" y="158176"/>
            <a:ext cx="409371" cy="4973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1340" dirty="0">
              <a:solidFill>
                <a:prstClr val="white"/>
              </a:solidFill>
              <a:latin typeface="Gill Sans MT"/>
            </a:endParaRPr>
          </a:p>
        </p:txBody>
      </p:sp>
      <p:sp>
        <p:nvSpPr>
          <p:cNvPr id="148" name="TextBox 147">
            <a:extLst>
              <a:ext uri="{FF2B5EF4-FFF2-40B4-BE49-F238E27FC236}">
                <a16:creationId xmlns:a16="http://schemas.microsoft.com/office/drawing/2014/main" id="{E6A1676B-4C42-CCA5-CE80-3AFCBD290BEA}"/>
              </a:ext>
            </a:extLst>
          </p:cNvPr>
          <p:cNvSpPr txBox="1"/>
          <p:nvPr/>
        </p:nvSpPr>
        <p:spPr>
          <a:xfrm>
            <a:off x="7131745" y="4251173"/>
            <a:ext cx="1632818" cy="816409"/>
          </a:xfrm>
          <a:prstGeom prst="homePlate">
            <a:avLst>
              <a:gd name="adj" fmla="val 23414"/>
            </a:avLst>
          </a:prstGeom>
          <a:solidFill>
            <a:schemeClr val="accent4"/>
          </a:solidFill>
          <a:ln w="19050">
            <a:solidFill>
              <a:schemeClr val="bg1"/>
            </a:solidFill>
          </a:ln>
        </p:spPr>
        <p:txBody>
          <a:bodyPr wrap="square" anchor="ctr">
            <a:noAutofit/>
          </a:bodyPr>
          <a:lstStyle/>
          <a:p>
            <a:pPr algn="ctr" defTabSz="453554"/>
            <a:r>
              <a:rPr lang="en-US" sz="893" dirty="0">
                <a:solidFill>
                  <a:prstClr val="white"/>
                </a:solidFill>
                <a:latin typeface="Gill Sans MT"/>
              </a:rPr>
              <a:t>Global investments </a:t>
            </a:r>
            <a:br>
              <a:rPr lang="en-US" sz="893" dirty="0">
                <a:solidFill>
                  <a:prstClr val="white"/>
                </a:solidFill>
                <a:latin typeface="Gill Sans MT"/>
              </a:rPr>
            </a:br>
            <a:r>
              <a:rPr lang="en-US" sz="893" dirty="0">
                <a:solidFill>
                  <a:prstClr val="white"/>
                </a:solidFill>
                <a:latin typeface="Gill Sans MT"/>
              </a:rPr>
              <a:t>reach  $13 billion by 2022</a:t>
            </a:r>
          </a:p>
        </p:txBody>
      </p:sp>
      <p:sp>
        <p:nvSpPr>
          <p:cNvPr id="58" name="TextBox 57">
            <a:extLst>
              <a:ext uri="{FF2B5EF4-FFF2-40B4-BE49-F238E27FC236}">
                <a16:creationId xmlns:a16="http://schemas.microsoft.com/office/drawing/2014/main" id="{42771A71-AAC1-1487-3ADD-9C315F1943CC}"/>
              </a:ext>
            </a:extLst>
          </p:cNvPr>
          <p:cNvSpPr txBox="1"/>
          <p:nvPr/>
        </p:nvSpPr>
        <p:spPr>
          <a:xfrm>
            <a:off x="7131745" y="3376566"/>
            <a:ext cx="1632818" cy="816409"/>
          </a:xfrm>
          <a:prstGeom prst="homePlate">
            <a:avLst>
              <a:gd name="adj" fmla="val 22553"/>
            </a:avLst>
          </a:prstGeom>
          <a:solidFill>
            <a:srgbClr val="7099C5"/>
          </a:solidFill>
          <a:ln w="19050">
            <a:solidFill>
              <a:schemeClr val="bg1"/>
            </a:solidFill>
          </a:ln>
        </p:spPr>
        <p:txBody>
          <a:bodyPr wrap="square" anchor="ctr">
            <a:noAutofit/>
          </a:bodyPr>
          <a:lstStyle/>
          <a:p>
            <a:pPr algn="ctr" defTabSz="453554"/>
            <a:r>
              <a:rPr lang="en-US" sz="893" dirty="0">
                <a:solidFill>
                  <a:schemeClr val="tx1"/>
                </a:solidFill>
                <a:latin typeface="Gill Sans MT"/>
              </a:rPr>
              <a:t>TBD</a:t>
            </a:r>
          </a:p>
        </p:txBody>
      </p:sp>
      <p:sp>
        <p:nvSpPr>
          <p:cNvPr id="59" name="TextBox 58">
            <a:extLst>
              <a:ext uri="{FF2B5EF4-FFF2-40B4-BE49-F238E27FC236}">
                <a16:creationId xmlns:a16="http://schemas.microsoft.com/office/drawing/2014/main" id="{F656DAB6-32C6-8D38-3557-73C74C94055D}"/>
              </a:ext>
            </a:extLst>
          </p:cNvPr>
          <p:cNvSpPr txBox="1"/>
          <p:nvPr/>
        </p:nvSpPr>
        <p:spPr>
          <a:xfrm>
            <a:off x="7146567" y="2501960"/>
            <a:ext cx="1632818" cy="816409"/>
          </a:xfrm>
          <a:prstGeom prst="homePlate">
            <a:avLst>
              <a:gd name="adj" fmla="val 22553"/>
            </a:avLst>
          </a:prstGeom>
          <a:solidFill>
            <a:schemeClr val="bg2">
              <a:lumMod val="75000"/>
            </a:schemeClr>
          </a:solidFill>
          <a:ln w="19050">
            <a:solidFill>
              <a:schemeClr val="bg1"/>
            </a:solidFill>
          </a:ln>
        </p:spPr>
        <p:txBody>
          <a:bodyPr wrap="square" anchor="ctr">
            <a:noAutofit/>
          </a:bodyPr>
          <a:lstStyle/>
          <a:p>
            <a:pPr algn="ctr" defTabSz="453554"/>
            <a:r>
              <a:rPr lang="en-US" sz="893" dirty="0">
                <a:solidFill>
                  <a:prstClr val="white"/>
                </a:solidFill>
                <a:latin typeface="Gill Sans MT"/>
              </a:rPr>
              <a:t>30 million on TPT</a:t>
            </a:r>
          </a:p>
        </p:txBody>
      </p:sp>
      <p:sp>
        <p:nvSpPr>
          <p:cNvPr id="56" name="Arrow: Pentagon 55">
            <a:extLst>
              <a:ext uri="{FF2B5EF4-FFF2-40B4-BE49-F238E27FC236}">
                <a16:creationId xmlns:a16="http://schemas.microsoft.com/office/drawing/2014/main" id="{1C448658-698E-7CD8-4291-BE459CFADF23}"/>
              </a:ext>
            </a:extLst>
          </p:cNvPr>
          <p:cNvSpPr/>
          <p:nvPr/>
        </p:nvSpPr>
        <p:spPr>
          <a:xfrm>
            <a:off x="7131745" y="752750"/>
            <a:ext cx="1632818" cy="816409"/>
          </a:xfrm>
          <a:prstGeom prst="homePlate">
            <a:avLst>
              <a:gd name="adj" fmla="val 17692"/>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r>
              <a:rPr lang="en-US" sz="893" dirty="0">
                <a:solidFill>
                  <a:prstClr val="white"/>
                </a:solidFill>
                <a:latin typeface="Gill Sans MT"/>
              </a:rPr>
              <a:t>90% of incident TB cases diagnosed and initiated on treatment </a:t>
            </a:r>
          </a:p>
        </p:txBody>
      </p:sp>
      <p:sp>
        <p:nvSpPr>
          <p:cNvPr id="57" name="TextBox 56">
            <a:extLst>
              <a:ext uri="{FF2B5EF4-FFF2-40B4-BE49-F238E27FC236}">
                <a16:creationId xmlns:a16="http://schemas.microsoft.com/office/drawing/2014/main" id="{B0CB34CA-F9AD-4397-AEE7-BD6C979D3DC9}"/>
              </a:ext>
            </a:extLst>
          </p:cNvPr>
          <p:cNvSpPr txBox="1"/>
          <p:nvPr/>
        </p:nvSpPr>
        <p:spPr>
          <a:xfrm>
            <a:off x="7131745" y="1627356"/>
            <a:ext cx="1632818" cy="816409"/>
          </a:xfrm>
          <a:prstGeom prst="homePlate">
            <a:avLst>
              <a:gd name="adj" fmla="val 26819"/>
            </a:avLst>
          </a:prstGeom>
          <a:solidFill>
            <a:schemeClr val="accent6"/>
          </a:solidFill>
          <a:ln w="19050">
            <a:solidFill>
              <a:schemeClr val="bg1"/>
            </a:solidFill>
          </a:ln>
        </p:spPr>
        <p:txBody>
          <a:bodyPr wrap="square" anchor="ctr">
            <a:noAutofit/>
          </a:bodyPr>
          <a:lstStyle/>
          <a:p>
            <a:pPr algn="ctr" defTabSz="453554"/>
            <a:r>
              <a:rPr lang="en-US" sz="893" dirty="0">
                <a:solidFill>
                  <a:schemeClr val="bg1"/>
                </a:solidFill>
                <a:latin typeface="Gill Sans MT"/>
              </a:rPr>
              <a:t>90% treatment  </a:t>
            </a:r>
            <a:br>
              <a:rPr lang="en-US" sz="893" dirty="0">
                <a:solidFill>
                  <a:schemeClr val="bg1"/>
                </a:solidFill>
                <a:latin typeface="Gill Sans MT"/>
              </a:rPr>
            </a:br>
            <a:r>
              <a:rPr lang="en-US" sz="893" dirty="0">
                <a:solidFill>
                  <a:schemeClr val="bg1"/>
                </a:solidFill>
                <a:latin typeface="Gill Sans MT"/>
              </a:rPr>
              <a:t>success rate </a:t>
            </a:r>
          </a:p>
        </p:txBody>
      </p:sp>
      <p:sp>
        <p:nvSpPr>
          <p:cNvPr id="26" name="Rectangle 25">
            <a:extLst>
              <a:ext uri="{FF2B5EF4-FFF2-40B4-BE49-F238E27FC236}">
                <a16:creationId xmlns:a16="http://schemas.microsoft.com/office/drawing/2014/main" id="{E29C016C-7288-DB9C-6F31-ED91E1CE2688}"/>
              </a:ext>
              <a:ext uri="{C183D7F6-B498-43B3-948B-1728B52AA6E4}">
                <adec:decorative xmlns:adec="http://schemas.microsoft.com/office/drawing/2017/decorative" val="1"/>
              </a:ext>
            </a:extLst>
          </p:cNvPr>
          <p:cNvSpPr>
            <a:spLocks/>
          </p:cNvSpPr>
          <p:nvPr/>
        </p:nvSpPr>
        <p:spPr>
          <a:xfrm>
            <a:off x="-3785" y="229268"/>
            <a:ext cx="8738415" cy="47962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1340" dirty="0">
              <a:solidFill>
                <a:prstClr val="white"/>
              </a:solidFill>
              <a:latin typeface="Gill Sans MT"/>
            </a:endParaRPr>
          </a:p>
        </p:txBody>
      </p:sp>
      <p:cxnSp>
        <p:nvCxnSpPr>
          <p:cNvPr id="363" name="Straight Connector 362">
            <a:extLst>
              <a:ext uri="{FF2B5EF4-FFF2-40B4-BE49-F238E27FC236}">
                <a16:creationId xmlns:a16="http://schemas.microsoft.com/office/drawing/2014/main" id="{775612E5-79DB-81DD-17AC-3E164B63D470}"/>
              </a:ext>
              <a:ext uri="{C183D7F6-B498-43B3-948B-1728B52AA6E4}">
                <adec:decorative xmlns:adec="http://schemas.microsoft.com/office/drawing/2017/decorative" val="1"/>
              </a:ext>
            </a:extLst>
          </p:cNvPr>
          <p:cNvCxnSpPr>
            <a:cxnSpLocks/>
          </p:cNvCxnSpPr>
          <p:nvPr/>
        </p:nvCxnSpPr>
        <p:spPr>
          <a:xfrm>
            <a:off x="3937733" y="269002"/>
            <a:ext cx="0" cy="4905041"/>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22F14F8-D2D8-2D39-7A47-BB24CC3F2E01}"/>
              </a:ext>
              <a:ext uri="{C183D7F6-B498-43B3-948B-1728B52AA6E4}">
                <adec:decorative xmlns:adec="http://schemas.microsoft.com/office/drawing/2017/decorative" val="1"/>
              </a:ext>
            </a:extLst>
          </p:cNvPr>
          <p:cNvCxnSpPr>
            <a:cxnSpLocks/>
          </p:cNvCxnSpPr>
          <p:nvPr/>
        </p:nvCxnSpPr>
        <p:spPr>
          <a:xfrm>
            <a:off x="1726135" y="281025"/>
            <a:ext cx="0" cy="4893472"/>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C91E568-3B5F-BF53-649F-46FDC162C2A8}"/>
              </a:ext>
            </a:extLst>
          </p:cNvPr>
          <p:cNvSpPr txBox="1"/>
          <p:nvPr/>
        </p:nvSpPr>
        <p:spPr>
          <a:xfrm>
            <a:off x="11131" y="771564"/>
            <a:ext cx="1566560" cy="229743"/>
          </a:xfrm>
          <a:prstGeom prst="rect">
            <a:avLst/>
          </a:prstGeom>
          <a:solidFill>
            <a:schemeClr val="accent5"/>
          </a:solidFill>
        </p:spPr>
        <p:txBody>
          <a:bodyPr vert="horz" wrap="square">
            <a:spAutoFit/>
          </a:bodyPr>
          <a:lstStyle/>
          <a:p>
            <a:pPr algn="ctr" defTabSz="453554"/>
            <a:r>
              <a:rPr lang="en-US" sz="893" spc="168" dirty="0">
                <a:solidFill>
                  <a:prstClr val="white"/>
                </a:solidFill>
                <a:latin typeface="Gill Sans MT"/>
                <a:cs typeface="Arial" panose="020B0604020202020204" pitchFamily="34" charset="0"/>
              </a:rPr>
              <a:t>REACH</a:t>
            </a:r>
          </a:p>
        </p:txBody>
      </p:sp>
      <p:sp>
        <p:nvSpPr>
          <p:cNvPr id="64" name="Text Placeholder 29">
            <a:extLst>
              <a:ext uri="{FF2B5EF4-FFF2-40B4-BE49-F238E27FC236}">
                <a16:creationId xmlns:a16="http://schemas.microsoft.com/office/drawing/2014/main" id="{C5E45834-CE3B-0E41-D108-39F8D1993988}"/>
              </a:ext>
            </a:extLst>
          </p:cNvPr>
          <p:cNvSpPr txBox="1">
            <a:spLocks/>
          </p:cNvSpPr>
          <p:nvPr/>
        </p:nvSpPr>
        <p:spPr>
          <a:xfrm>
            <a:off x="118915" y="1062075"/>
            <a:ext cx="1343606" cy="9797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0331">
              <a:lnSpc>
                <a:spcPct val="100000"/>
              </a:lnSpc>
              <a:spcBef>
                <a:spcPts val="335"/>
              </a:spcBef>
              <a:buNone/>
            </a:pPr>
            <a:r>
              <a:rPr lang="en-US" sz="1050" dirty="0">
                <a:solidFill>
                  <a:srgbClr val="002F3C"/>
                </a:solidFill>
                <a:latin typeface="Gill Sans MT"/>
              </a:rPr>
              <a:t>Maximize the detection of all forms of TB in all individuals of all ages</a:t>
            </a:r>
          </a:p>
        </p:txBody>
      </p:sp>
      <p:sp>
        <p:nvSpPr>
          <p:cNvPr id="75" name="Text Placeholder 29">
            <a:extLst>
              <a:ext uri="{FF2B5EF4-FFF2-40B4-BE49-F238E27FC236}">
                <a16:creationId xmlns:a16="http://schemas.microsoft.com/office/drawing/2014/main" id="{6AEA3A77-B300-E47D-1590-F0359E47934C}"/>
              </a:ext>
            </a:extLst>
          </p:cNvPr>
          <p:cNvSpPr txBox="1">
            <a:spLocks/>
          </p:cNvSpPr>
          <p:nvPr/>
        </p:nvSpPr>
        <p:spPr>
          <a:xfrm>
            <a:off x="175233" y="2728703"/>
            <a:ext cx="1098348" cy="44897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0331">
              <a:lnSpc>
                <a:spcPct val="100000"/>
              </a:lnSpc>
              <a:spcBef>
                <a:spcPts val="335"/>
              </a:spcBef>
              <a:buNone/>
            </a:pPr>
            <a:r>
              <a:rPr lang="en-US" sz="1000" dirty="0">
                <a:solidFill>
                  <a:srgbClr val="008C84"/>
                </a:solidFill>
                <a:latin typeface="Gill Sans MT"/>
              </a:rPr>
              <a:t>Empower all individuals with TB to complete treatment and be cured</a:t>
            </a:r>
          </a:p>
        </p:txBody>
      </p:sp>
      <p:sp>
        <p:nvSpPr>
          <p:cNvPr id="80" name="Text Placeholder 32">
            <a:extLst>
              <a:ext uri="{FF2B5EF4-FFF2-40B4-BE49-F238E27FC236}">
                <a16:creationId xmlns:a16="http://schemas.microsoft.com/office/drawing/2014/main" id="{A339D940-29A0-2505-CF71-667A74D32D90}"/>
              </a:ext>
            </a:extLst>
          </p:cNvPr>
          <p:cNvSpPr txBox="1">
            <a:spLocks/>
          </p:cNvSpPr>
          <p:nvPr/>
        </p:nvSpPr>
        <p:spPr>
          <a:xfrm>
            <a:off x="171067" y="4663686"/>
            <a:ext cx="1269209" cy="524678"/>
          </a:xfrm>
          <a:prstGeom prst="rect">
            <a:avLst/>
          </a:prstGeom>
        </p:spPr>
        <p:txBody>
          <a:bodyPr vert="horz" lIns="51026" tIns="25514" rIns="51026" bIns="25514"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0331">
              <a:lnSpc>
                <a:spcPct val="100000"/>
              </a:lnSpc>
              <a:spcBef>
                <a:spcPts val="335"/>
              </a:spcBef>
              <a:buNone/>
            </a:pPr>
            <a:r>
              <a:rPr lang="en-US" sz="695" dirty="0">
                <a:solidFill>
                  <a:srgbClr val="D44106"/>
                </a:solidFill>
                <a:latin typeface="Gill Sans MT"/>
              </a:rPr>
              <a:t>Build country-owned TB systems, led by local partners, that accelerate progress and support pandemic preparedness</a:t>
            </a:r>
          </a:p>
        </p:txBody>
      </p:sp>
      <p:sp>
        <p:nvSpPr>
          <p:cNvPr id="165" name="TextBox 164">
            <a:extLst>
              <a:ext uri="{FF2B5EF4-FFF2-40B4-BE49-F238E27FC236}">
                <a16:creationId xmlns:a16="http://schemas.microsoft.com/office/drawing/2014/main" id="{1170A434-D111-1259-2CA1-69ED5B1ECCEA}"/>
              </a:ext>
            </a:extLst>
          </p:cNvPr>
          <p:cNvSpPr txBox="1"/>
          <p:nvPr userDrawn="1"/>
        </p:nvSpPr>
        <p:spPr>
          <a:xfrm rot="16200000">
            <a:off x="8290425" y="3505672"/>
            <a:ext cx="1292056" cy="344069"/>
          </a:xfrm>
          <a:prstGeom prst="rect">
            <a:avLst/>
          </a:prstGeom>
          <a:noFill/>
        </p:spPr>
        <p:txBody>
          <a:bodyPr wrap="square">
            <a:spAutoFit/>
          </a:bodyPr>
          <a:lstStyle/>
          <a:p>
            <a:pPr algn="ctr" defTabSz="453554"/>
            <a:r>
              <a:rPr lang="en-US" sz="818" dirty="0">
                <a:solidFill>
                  <a:prstClr val="white"/>
                </a:solidFill>
                <a:latin typeface="Gill Sans MT" panose="020B0502020104020203" pitchFamily="34" charset="0"/>
              </a:rPr>
              <a:t>Decrease TB Incidence by 52% by 2030</a:t>
            </a:r>
          </a:p>
        </p:txBody>
      </p:sp>
      <p:sp>
        <p:nvSpPr>
          <p:cNvPr id="166" name="TextBox 165">
            <a:extLst>
              <a:ext uri="{FF2B5EF4-FFF2-40B4-BE49-F238E27FC236}">
                <a16:creationId xmlns:a16="http://schemas.microsoft.com/office/drawing/2014/main" id="{4B06AE6D-13DC-7FCD-8D1E-DC5976CF6268}"/>
              </a:ext>
            </a:extLst>
          </p:cNvPr>
          <p:cNvSpPr txBox="1"/>
          <p:nvPr userDrawn="1"/>
        </p:nvSpPr>
        <p:spPr>
          <a:xfrm rot="16200000">
            <a:off x="8309077" y="1791348"/>
            <a:ext cx="1254754" cy="344069"/>
          </a:xfrm>
          <a:prstGeom prst="rect">
            <a:avLst/>
          </a:prstGeom>
          <a:noFill/>
        </p:spPr>
        <p:txBody>
          <a:bodyPr wrap="square">
            <a:spAutoFit/>
          </a:bodyPr>
          <a:lstStyle/>
          <a:p>
            <a:pPr algn="ctr" defTabSz="453554"/>
            <a:r>
              <a:rPr lang="en-US" sz="818" dirty="0">
                <a:solidFill>
                  <a:prstClr val="white"/>
                </a:solidFill>
                <a:latin typeface="Gill Sans MT" panose="020B0502020104020203" pitchFamily="34" charset="0"/>
              </a:rPr>
              <a:t>Decrease TB Mortality by 35% by 2030</a:t>
            </a:r>
          </a:p>
        </p:txBody>
      </p:sp>
      <p:sp>
        <p:nvSpPr>
          <p:cNvPr id="298" name="TextBox 297">
            <a:extLst>
              <a:ext uri="{FF2B5EF4-FFF2-40B4-BE49-F238E27FC236}">
                <a16:creationId xmlns:a16="http://schemas.microsoft.com/office/drawing/2014/main" id="{347CB5EE-E6E5-4129-28C6-024431E04C65}"/>
              </a:ext>
            </a:extLst>
          </p:cNvPr>
          <p:cNvSpPr txBox="1"/>
          <p:nvPr/>
        </p:nvSpPr>
        <p:spPr>
          <a:xfrm>
            <a:off x="110874" y="406292"/>
            <a:ext cx="1255587" cy="246221"/>
          </a:xfrm>
          <a:prstGeom prst="rect">
            <a:avLst/>
          </a:prstGeom>
          <a:noFill/>
          <a:ln>
            <a:noFill/>
          </a:ln>
        </p:spPr>
        <p:txBody>
          <a:bodyPr vert="horz" wrap="square">
            <a:spAutoFit/>
          </a:bodyPr>
          <a:lstStyle/>
          <a:p>
            <a:pPr defTabSz="453554"/>
            <a:r>
              <a:rPr lang="en-US" sz="1000" spc="224" dirty="0">
                <a:solidFill>
                  <a:prstClr val="white"/>
                </a:solidFill>
                <a:latin typeface="Gill Sans MT"/>
                <a:cs typeface="Arial" panose="020B0604020202020204" pitchFamily="34" charset="0"/>
              </a:rPr>
              <a:t>OBJECTIVES</a:t>
            </a:r>
          </a:p>
        </p:txBody>
      </p:sp>
      <p:sp>
        <p:nvSpPr>
          <p:cNvPr id="61" name="Text Placeholder 31">
            <a:extLst>
              <a:ext uri="{FF2B5EF4-FFF2-40B4-BE49-F238E27FC236}">
                <a16:creationId xmlns:a16="http://schemas.microsoft.com/office/drawing/2014/main" id="{F49DAE81-030E-F550-6530-74F6AB7124F5}"/>
              </a:ext>
            </a:extLst>
          </p:cNvPr>
          <p:cNvSpPr txBox="1">
            <a:spLocks/>
          </p:cNvSpPr>
          <p:nvPr/>
        </p:nvSpPr>
        <p:spPr>
          <a:xfrm>
            <a:off x="144312" y="3904580"/>
            <a:ext cx="1635311" cy="614109"/>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0331">
              <a:lnSpc>
                <a:spcPct val="100000"/>
              </a:lnSpc>
              <a:spcBef>
                <a:spcPts val="0"/>
              </a:spcBef>
              <a:buNone/>
            </a:pPr>
            <a:r>
              <a:rPr lang="en-US" sz="800" dirty="0">
                <a:solidFill>
                  <a:srgbClr val="0E256A"/>
                </a:solidFill>
                <a:latin typeface="Gill Sans MT"/>
              </a:rPr>
              <a:t>Stop the spread of new infections and progression from infection to active TB disease</a:t>
            </a:r>
          </a:p>
        </p:txBody>
      </p:sp>
      <p:sp>
        <p:nvSpPr>
          <p:cNvPr id="87" name="TextBox 86">
            <a:extLst>
              <a:ext uri="{FF2B5EF4-FFF2-40B4-BE49-F238E27FC236}">
                <a16:creationId xmlns:a16="http://schemas.microsoft.com/office/drawing/2014/main" id="{7858180C-8804-149E-BED6-8F7444EC5F92}"/>
              </a:ext>
            </a:extLst>
          </p:cNvPr>
          <p:cNvSpPr txBox="1"/>
          <p:nvPr/>
        </p:nvSpPr>
        <p:spPr>
          <a:xfrm>
            <a:off x="1976246" y="322889"/>
            <a:ext cx="1644203" cy="400110"/>
          </a:xfrm>
          <a:prstGeom prst="rect">
            <a:avLst/>
          </a:prstGeom>
          <a:noFill/>
        </p:spPr>
        <p:txBody>
          <a:bodyPr wrap="square" rtlCol="0">
            <a:spAutoFit/>
          </a:bodyPr>
          <a:lstStyle/>
          <a:p>
            <a:pPr defTabSz="453554"/>
            <a:r>
              <a:rPr lang="en-US" sz="1000" spc="149" dirty="0">
                <a:solidFill>
                  <a:prstClr val="white"/>
                </a:solidFill>
                <a:latin typeface="Gill Sans MT"/>
              </a:rPr>
              <a:t>INDICATOR TECHINCAL AREAS</a:t>
            </a:r>
          </a:p>
        </p:txBody>
      </p:sp>
      <p:sp>
        <p:nvSpPr>
          <p:cNvPr id="89" name="Arrow: Pentagon 132">
            <a:extLst>
              <a:ext uri="{FF2B5EF4-FFF2-40B4-BE49-F238E27FC236}">
                <a16:creationId xmlns:a16="http://schemas.microsoft.com/office/drawing/2014/main" id="{760D179B-6F8C-7C8F-250A-F49A5DE9F7A9}"/>
              </a:ext>
            </a:extLst>
          </p:cNvPr>
          <p:cNvSpPr/>
          <p:nvPr/>
        </p:nvSpPr>
        <p:spPr>
          <a:xfrm>
            <a:off x="1907777" y="984632"/>
            <a:ext cx="2008556" cy="1540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TB detection rate/treatment coverage</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Bacteriological coverage</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Childhood TB notification</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Drug-resistant TB (DR-TB)  notification</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Contact investigation coverage</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Private sector notification</a:t>
            </a:r>
          </a:p>
          <a:p>
            <a:pPr marL="171450" indent="-171450" defTabSz="453554">
              <a:buClr>
                <a:schemeClr val="bg2"/>
              </a:buClr>
              <a:buFont typeface="Wingdings" panose="05000000000000000000" pitchFamily="2" charset="2"/>
              <a:buChar char="§"/>
            </a:pPr>
            <a:r>
              <a:rPr lang="en-US" sz="1050" dirty="0">
                <a:solidFill>
                  <a:srgbClr val="002F3C"/>
                </a:solidFill>
                <a:latin typeface="Gill Sans MT"/>
              </a:rPr>
              <a:t>Presumptive TB </a:t>
            </a:r>
          </a:p>
          <a:p>
            <a:pPr marL="171450" indent="-171450" defTabSz="453554">
              <a:buClr>
                <a:schemeClr val="bg2"/>
              </a:buClr>
              <a:buFont typeface="Wingdings" panose="05000000000000000000" pitchFamily="2" charset="2"/>
              <a:buChar char="§"/>
            </a:pPr>
            <a:endParaRPr lang="en-US" sz="794" dirty="0">
              <a:solidFill>
                <a:srgbClr val="002F3C"/>
              </a:solidFill>
              <a:latin typeface="Gill Sans MT"/>
            </a:endParaRPr>
          </a:p>
        </p:txBody>
      </p:sp>
      <p:sp>
        <p:nvSpPr>
          <p:cNvPr id="103" name="TextBox 102">
            <a:extLst>
              <a:ext uri="{FF2B5EF4-FFF2-40B4-BE49-F238E27FC236}">
                <a16:creationId xmlns:a16="http://schemas.microsoft.com/office/drawing/2014/main" id="{74554260-EA3F-68B2-3744-63D7D5EC311C}"/>
              </a:ext>
            </a:extLst>
          </p:cNvPr>
          <p:cNvSpPr txBox="1"/>
          <p:nvPr/>
        </p:nvSpPr>
        <p:spPr>
          <a:xfrm>
            <a:off x="1906300" y="2668761"/>
            <a:ext cx="1664834" cy="738664"/>
          </a:xfrm>
          <a:prstGeom prst="rect">
            <a:avLst/>
          </a:prstGeom>
          <a:noFill/>
          <a:ln>
            <a:noFill/>
          </a:ln>
        </p:spPr>
        <p:txBody>
          <a:bodyPr wrap="square" anchor="ctr">
            <a:spAutoFit/>
          </a:bodyPr>
          <a:lstStyle/>
          <a:p>
            <a:pPr marL="171450" indent="-171450" defTabSz="453554">
              <a:buClr>
                <a:schemeClr val="bg2"/>
              </a:buClr>
              <a:buFont typeface="Wingdings" panose="05000000000000000000" pitchFamily="2" charset="2"/>
              <a:buChar char="§"/>
            </a:pPr>
            <a:r>
              <a:rPr lang="en-US" sz="1050" dirty="0">
                <a:solidFill>
                  <a:srgbClr val="008C84">
                    <a:lumMod val="75000"/>
                  </a:srgbClr>
                </a:solidFill>
                <a:latin typeface="Gill Sans MT"/>
              </a:rPr>
              <a:t>Drug-sensitive TB (DS-TB) treatment success </a:t>
            </a:r>
          </a:p>
          <a:p>
            <a:pPr marL="171450" indent="-171450" defTabSz="453554">
              <a:buClr>
                <a:schemeClr val="bg2"/>
              </a:buClr>
              <a:buFont typeface="Wingdings" panose="05000000000000000000" pitchFamily="2" charset="2"/>
              <a:buChar char="§"/>
            </a:pPr>
            <a:r>
              <a:rPr lang="en-US" sz="1050" dirty="0">
                <a:solidFill>
                  <a:srgbClr val="008C84">
                    <a:lumMod val="75000"/>
                  </a:srgbClr>
                </a:solidFill>
                <a:latin typeface="Gill Sans MT"/>
              </a:rPr>
              <a:t>DR-TB treatment success</a:t>
            </a:r>
            <a:r>
              <a:rPr lang="en-US" sz="794" dirty="0">
                <a:solidFill>
                  <a:srgbClr val="008C84">
                    <a:lumMod val="75000"/>
                  </a:srgbClr>
                </a:solidFill>
                <a:latin typeface="Gill Sans MT"/>
              </a:rPr>
              <a:t> </a:t>
            </a:r>
          </a:p>
        </p:txBody>
      </p:sp>
      <p:sp>
        <p:nvSpPr>
          <p:cNvPr id="104" name="TextBox 103">
            <a:extLst>
              <a:ext uri="{FF2B5EF4-FFF2-40B4-BE49-F238E27FC236}">
                <a16:creationId xmlns:a16="http://schemas.microsoft.com/office/drawing/2014/main" id="{6C68C501-0A51-387A-DDF5-3B638330CABC}"/>
              </a:ext>
            </a:extLst>
          </p:cNvPr>
          <p:cNvSpPr txBox="1"/>
          <p:nvPr/>
        </p:nvSpPr>
        <p:spPr>
          <a:xfrm>
            <a:off x="1915073" y="3851943"/>
            <a:ext cx="1331567" cy="577081"/>
          </a:xfrm>
          <a:prstGeom prst="rect">
            <a:avLst/>
          </a:prstGeom>
          <a:noFill/>
          <a:ln>
            <a:noFill/>
          </a:ln>
        </p:spPr>
        <p:txBody>
          <a:bodyPr wrap="square" anchor="ctr">
            <a:spAutoFit/>
          </a:bodyPr>
          <a:lstStyle/>
          <a:p>
            <a:pPr marL="171450" indent="-171450" defTabSz="453554">
              <a:buClr>
                <a:schemeClr val="bg2"/>
              </a:buClr>
              <a:buFont typeface="Wingdings" panose="05000000000000000000" pitchFamily="2" charset="2"/>
              <a:buChar char="§"/>
            </a:pPr>
            <a:r>
              <a:rPr lang="en-US" sz="1050" dirty="0">
                <a:solidFill>
                  <a:srgbClr val="0E256A"/>
                </a:solidFill>
                <a:latin typeface="Gill Sans MT"/>
              </a:rPr>
              <a:t>TB preventive treatment (TPT) </a:t>
            </a:r>
          </a:p>
          <a:p>
            <a:pPr marL="171450" indent="-171450" defTabSz="453554">
              <a:buClr>
                <a:schemeClr val="bg2"/>
              </a:buClr>
              <a:buFont typeface="Wingdings" panose="05000000000000000000" pitchFamily="2" charset="2"/>
              <a:buChar char="§"/>
            </a:pPr>
            <a:r>
              <a:rPr lang="en-US" sz="1050" dirty="0">
                <a:solidFill>
                  <a:srgbClr val="0E256A"/>
                </a:solidFill>
                <a:latin typeface="Gill Sans MT"/>
              </a:rPr>
              <a:t>Prevention</a:t>
            </a:r>
          </a:p>
        </p:txBody>
      </p:sp>
      <p:sp>
        <p:nvSpPr>
          <p:cNvPr id="106" name="TextBox 105">
            <a:extLst>
              <a:ext uri="{FF2B5EF4-FFF2-40B4-BE49-F238E27FC236}">
                <a16:creationId xmlns:a16="http://schemas.microsoft.com/office/drawing/2014/main" id="{E6A1676B-4C42-CCA5-CE80-3AFCBD290BEA}"/>
              </a:ext>
            </a:extLst>
          </p:cNvPr>
          <p:cNvSpPr txBox="1"/>
          <p:nvPr/>
        </p:nvSpPr>
        <p:spPr>
          <a:xfrm>
            <a:off x="1912179" y="4596962"/>
            <a:ext cx="1534934" cy="577081"/>
          </a:xfrm>
          <a:prstGeom prst="rect">
            <a:avLst/>
          </a:prstGeom>
          <a:noFill/>
          <a:ln>
            <a:noFill/>
          </a:ln>
        </p:spPr>
        <p:txBody>
          <a:bodyPr wrap="square" anchor="ctr">
            <a:spAutoFit/>
          </a:bodyPr>
          <a:lstStyle/>
          <a:p>
            <a:pPr marL="171450" indent="-171450" defTabSz="453554">
              <a:buClr>
                <a:schemeClr val="bg2"/>
              </a:buClr>
              <a:buFont typeface="Wingdings" panose="05000000000000000000" pitchFamily="2" charset="2"/>
              <a:buChar char="§"/>
            </a:pPr>
            <a:r>
              <a:rPr lang="en-US" sz="1050" dirty="0">
                <a:solidFill>
                  <a:srgbClr val="D44106"/>
                </a:solidFill>
                <a:latin typeface="Gill Sans MT"/>
              </a:rPr>
              <a:t>TB financing expected from domestic sources</a:t>
            </a:r>
          </a:p>
        </p:txBody>
      </p:sp>
      <p:sp>
        <p:nvSpPr>
          <p:cNvPr id="7" name="TextBox 6">
            <a:extLst>
              <a:ext uri="{FF2B5EF4-FFF2-40B4-BE49-F238E27FC236}">
                <a16:creationId xmlns:a16="http://schemas.microsoft.com/office/drawing/2014/main" id="{EA61E4A5-3A20-5989-37E1-E8998CF0D585}"/>
              </a:ext>
            </a:extLst>
          </p:cNvPr>
          <p:cNvSpPr txBox="1"/>
          <p:nvPr/>
        </p:nvSpPr>
        <p:spPr>
          <a:xfrm>
            <a:off x="24566" y="2438132"/>
            <a:ext cx="1626986" cy="229743"/>
          </a:xfrm>
          <a:prstGeom prst="rect">
            <a:avLst/>
          </a:prstGeom>
          <a:solidFill>
            <a:schemeClr val="accent6"/>
          </a:solidFill>
        </p:spPr>
        <p:txBody>
          <a:bodyPr vert="horz" wrap="square">
            <a:spAutoFit/>
          </a:bodyPr>
          <a:lstStyle/>
          <a:p>
            <a:pPr algn="ctr" defTabSz="453554"/>
            <a:r>
              <a:rPr lang="en-US" sz="893" spc="168" dirty="0">
                <a:solidFill>
                  <a:prstClr val="white"/>
                </a:solidFill>
                <a:latin typeface="Gill Sans MT"/>
                <a:cs typeface="Arial" panose="020B0604020202020204" pitchFamily="34" charset="0"/>
              </a:rPr>
              <a:t>CURE</a:t>
            </a:r>
          </a:p>
        </p:txBody>
      </p:sp>
      <p:sp>
        <p:nvSpPr>
          <p:cNvPr id="8" name="TextBox 7">
            <a:extLst>
              <a:ext uri="{FF2B5EF4-FFF2-40B4-BE49-F238E27FC236}">
                <a16:creationId xmlns:a16="http://schemas.microsoft.com/office/drawing/2014/main" id="{9A250E5B-A750-5DEB-98A3-45C211A57872}"/>
              </a:ext>
            </a:extLst>
          </p:cNvPr>
          <p:cNvSpPr txBox="1"/>
          <p:nvPr/>
        </p:nvSpPr>
        <p:spPr>
          <a:xfrm>
            <a:off x="25102" y="3744942"/>
            <a:ext cx="1675212" cy="229743"/>
          </a:xfrm>
          <a:prstGeom prst="rect">
            <a:avLst/>
          </a:prstGeom>
          <a:solidFill>
            <a:schemeClr val="bg2">
              <a:lumMod val="75000"/>
            </a:schemeClr>
          </a:solidFill>
        </p:spPr>
        <p:txBody>
          <a:bodyPr vert="horz" wrap="square">
            <a:spAutoFit/>
          </a:bodyPr>
          <a:lstStyle/>
          <a:p>
            <a:pPr algn="ctr" defTabSz="453554"/>
            <a:r>
              <a:rPr lang="en-US" sz="893" spc="168" dirty="0">
                <a:solidFill>
                  <a:prstClr val="white"/>
                </a:solidFill>
                <a:latin typeface="Gill Sans MT"/>
                <a:cs typeface="Arial" panose="020B0604020202020204" pitchFamily="34" charset="0"/>
              </a:rPr>
              <a:t>PREVENT</a:t>
            </a:r>
          </a:p>
        </p:txBody>
      </p:sp>
      <p:sp>
        <p:nvSpPr>
          <p:cNvPr id="10" name="TextBox 9">
            <a:extLst>
              <a:ext uri="{FF2B5EF4-FFF2-40B4-BE49-F238E27FC236}">
                <a16:creationId xmlns:a16="http://schemas.microsoft.com/office/drawing/2014/main" id="{6ED2C8D7-0E9B-14D5-6043-0EFE17A909D3}"/>
              </a:ext>
            </a:extLst>
          </p:cNvPr>
          <p:cNvSpPr txBox="1"/>
          <p:nvPr/>
        </p:nvSpPr>
        <p:spPr>
          <a:xfrm>
            <a:off x="-3785" y="4432032"/>
            <a:ext cx="1635312" cy="229743"/>
          </a:xfrm>
          <a:prstGeom prst="rect">
            <a:avLst/>
          </a:prstGeom>
          <a:solidFill>
            <a:schemeClr val="accent4"/>
          </a:solidFill>
        </p:spPr>
        <p:txBody>
          <a:bodyPr vert="horz" wrap="square">
            <a:spAutoFit/>
          </a:bodyPr>
          <a:lstStyle/>
          <a:p>
            <a:pPr algn="ctr" defTabSz="453554"/>
            <a:r>
              <a:rPr lang="en-US" sz="893" spc="168" dirty="0">
                <a:solidFill>
                  <a:prstClr val="white"/>
                </a:solidFill>
                <a:latin typeface="Gill Sans MT"/>
                <a:cs typeface="Arial" panose="020B0604020202020204" pitchFamily="34" charset="0"/>
              </a:rPr>
              <a:t>SUSTAIN</a:t>
            </a:r>
          </a:p>
        </p:txBody>
      </p:sp>
      <p:cxnSp>
        <p:nvCxnSpPr>
          <p:cNvPr id="69" name="Straight Connector 68">
            <a:extLst>
              <a:ext uri="{FF2B5EF4-FFF2-40B4-BE49-F238E27FC236}">
                <a16:creationId xmlns:a16="http://schemas.microsoft.com/office/drawing/2014/main" id="{7FC27CBE-4C58-E156-64CF-876C565B2740}"/>
              </a:ext>
              <a:ext uri="{C183D7F6-B498-43B3-948B-1728B52AA6E4}">
                <adec:decorative xmlns:adec="http://schemas.microsoft.com/office/drawing/2017/decorative" val="1"/>
              </a:ext>
            </a:extLst>
          </p:cNvPr>
          <p:cNvCxnSpPr>
            <a:cxnSpLocks/>
          </p:cNvCxnSpPr>
          <p:nvPr/>
        </p:nvCxnSpPr>
        <p:spPr>
          <a:xfrm>
            <a:off x="7118836" y="61584"/>
            <a:ext cx="0" cy="5102554"/>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84123B-9354-419B-81DA-A09D4E56F23B}"/>
              </a:ext>
            </a:extLst>
          </p:cNvPr>
          <p:cNvSpPr txBox="1"/>
          <p:nvPr/>
        </p:nvSpPr>
        <p:spPr>
          <a:xfrm>
            <a:off x="7118836" y="281025"/>
            <a:ext cx="1615794" cy="246221"/>
          </a:xfrm>
          <a:prstGeom prst="rect">
            <a:avLst/>
          </a:prstGeom>
          <a:solidFill>
            <a:schemeClr val="bg2">
              <a:lumMod val="75000"/>
            </a:schemeClr>
          </a:solidFill>
        </p:spPr>
        <p:txBody>
          <a:bodyPr wrap="square" rtlCol="0">
            <a:spAutoFit/>
          </a:bodyPr>
          <a:lstStyle/>
          <a:p>
            <a:pPr defTabSz="453554"/>
            <a:r>
              <a:rPr lang="en-US" sz="1000" spc="149" dirty="0">
                <a:solidFill>
                  <a:prstClr val="white"/>
                </a:solidFill>
                <a:latin typeface="Gill Sans MT"/>
              </a:rPr>
              <a:t>USAID TARGETS</a:t>
            </a:r>
          </a:p>
        </p:txBody>
      </p:sp>
      <p:sp>
        <p:nvSpPr>
          <p:cNvPr id="123" name="TextBox 122">
            <a:extLst>
              <a:ext uri="{FF2B5EF4-FFF2-40B4-BE49-F238E27FC236}">
                <a16:creationId xmlns:a16="http://schemas.microsoft.com/office/drawing/2014/main" id="{4251B0BB-B19F-EED8-300E-A951F458FDEA}"/>
              </a:ext>
            </a:extLst>
          </p:cNvPr>
          <p:cNvSpPr txBox="1"/>
          <p:nvPr/>
        </p:nvSpPr>
        <p:spPr>
          <a:xfrm>
            <a:off x="7099283" y="490198"/>
            <a:ext cx="1426331" cy="246221"/>
          </a:xfrm>
          <a:prstGeom prst="rect">
            <a:avLst/>
          </a:prstGeom>
          <a:noFill/>
          <a:ln>
            <a:noFill/>
          </a:ln>
        </p:spPr>
        <p:txBody>
          <a:bodyPr vert="horz" wrap="square">
            <a:spAutoFit/>
          </a:bodyPr>
          <a:lstStyle/>
          <a:p>
            <a:pPr defTabSz="453554"/>
            <a:r>
              <a:rPr lang="en-US" sz="1000" spc="215" dirty="0">
                <a:solidFill>
                  <a:prstClr val="white"/>
                </a:solidFill>
                <a:latin typeface="Gill Sans MT"/>
                <a:cs typeface="Arial" panose="020B0604020202020204" pitchFamily="34" charset="0"/>
              </a:rPr>
              <a:t>OUTCOME</a:t>
            </a:r>
          </a:p>
        </p:txBody>
      </p:sp>
      <p:sp>
        <p:nvSpPr>
          <p:cNvPr id="146" name="Title 145">
            <a:extLst>
              <a:ext uri="{FF2B5EF4-FFF2-40B4-BE49-F238E27FC236}">
                <a16:creationId xmlns:a16="http://schemas.microsoft.com/office/drawing/2014/main" id="{A78B8B7D-E99D-6D38-E65E-D062D53B1A53}"/>
              </a:ext>
            </a:extLst>
          </p:cNvPr>
          <p:cNvSpPr txBox="1">
            <a:spLocks noGrp="1"/>
          </p:cNvSpPr>
          <p:nvPr>
            <p:ph type="title" idx="4294967295"/>
          </p:nvPr>
        </p:nvSpPr>
        <p:spPr>
          <a:xfrm>
            <a:off x="-3785" y="-7379"/>
            <a:ext cx="9147785" cy="283109"/>
          </a:xfrm>
          <a:prstGeom prst="rect">
            <a:avLst/>
          </a:prstGeom>
          <a:solidFill>
            <a:schemeClr val="bg2">
              <a:lumMod val="75000"/>
            </a:schemeClr>
          </a:solidFill>
          <a:ln>
            <a:solidFill>
              <a:schemeClr val="accent3"/>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3554" rtl="0" eaLnBrk="1" fontAlgn="auto" latinLnBrk="0" hangingPunct="1">
              <a:lnSpc>
                <a:spcPct val="100000"/>
              </a:lnSpc>
              <a:spcBef>
                <a:spcPts val="0"/>
              </a:spcBef>
              <a:spcAft>
                <a:spcPts val="0"/>
              </a:spcAft>
              <a:buClr>
                <a:srgbClr val="000000"/>
              </a:buClr>
              <a:buSzTx/>
              <a:buFont typeface="Arial"/>
              <a:buNone/>
              <a:tabLst/>
              <a:defRPr/>
            </a:pPr>
            <a:r>
              <a:rPr kumimoji="0" lang="en-US" sz="1190" b="1" i="0" u="none" strike="noStrike" kern="0" cap="none" spc="99" normalizeH="0" baseline="0" noProof="0" dirty="0">
                <a:ln>
                  <a:noFill/>
                </a:ln>
                <a:solidFill>
                  <a:schemeClr val="bg1"/>
                </a:solidFill>
                <a:effectLst/>
                <a:uLnTx/>
                <a:uFillTx/>
                <a:latin typeface="Gill Sans MT"/>
                <a:ea typeface="Arial"/>
                <a:cs typeface="Arial"/>
                <a:sym typeface="Arial"/>
              </a:rPr>
              <a:t>ALIGNMENT OF PBMEF AND APPR – INDICATORS AND DATA ELEMENTS</a:t>
            </a:r>
          </a:p>
        </p:txBody>
      </p:sp>
      <p:sp>
        <p:nvSpPr>
          <p:cNvPr id="147" name="Rectangle 146">
            <a:hlinkClick r:id="rId4" action="ppaction://hlinksldjump"/>
            <a:extLst>
              <a:ext uri="{FF2B5EF4-FFF2-40B4-BE49-F238E27FC236}">
                <a16:creationId xmlns:a16="http://schemas.microsoft.com/office/drawing/2014/main" id="{685CE3E8-EA3D-5EA1-718E-22CB8FE28D16}"/>
              </a:ext>
            </a:extLst>
          </p:cNvPr>
          <p:cNvSpPr/>
          <p:nvPr/>
        </p:nvSpPr>
        <p:spPr>
          <a:xfrm>
            <a:off x="3961921" y="752749"/>
            <a:ext cx="3124454" cy="1642089"/>
          </a:xfrm>
          <a:prstGeom prst="rect">
            <a:avLst/>
          </a:prstGeom>
          <a:solidFill>
            <a:srgbClr val="E7EAEB"/>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clients screened for TB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clients presumed to have TB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presumptive cases evaluated for TB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clients diagnosed with DS-TB</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clients diagnosed with DR-TB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clients diagnosed with all forms of TB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clinically diagnosed TB patients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bacteriologically diagnosed TB patients </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DS-TB patients started on treatment</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DR-TB patients started on treatment</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all forms of TB patients started on treatment</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Number of all clients new and relapse TB Cases</a:t>
            </a:r>
          </a:p>
          <a:p>
            <a:pPr marL="171450" lvl="0" indent="-171450">
              <a:buClr>
                <a:schemeClr val="bg2"/>
              </a:buClr>
              <a:buFont typeface="Wingdings" panose="05000000000000000000" pitchFamily="2" charset="2"/>
              <a:buChar char="§"/>
            </a:pPr>
            <a:r>
              <a:rPr lang="en-US" sz="800" dirty="0">
                <a:solidFill>
                  <a:schemeClr val="tx1"/>
                </a:solidFill>
                <a:latin typeface="Gill Sans MT" panose="020B0502020104020203" pitchFamily="34" charset="0"/>
              </a:rPr>
              <a:t>Bacteriologically – new and relapse TB cases</a:t>
            </a:r>
          </a:p>
        </p:txBody>
      </p:sp>
      <p:sp>
        <p:nvSpPr>
          <p:cNvPr id="291" name="Rectangle 290">
            <a:hlinkClick r:id="rId5" action="ppaction://hlinksldjump"/>
            <a:extLst>
              <a:ext uri="{FF2B5EF4-FFF2-40B4-BE49-F238E27FC236}">
                <a16:creationId xmlns:a16="http://schemas.microsoft.com/office/drawing/2014/main" id="{4829FC08-4AAC-4234-453E-BF48B5CB9698}"/>
              </a:ext>
            </a:extLst>
          </p:cNvPr>
          <p:cNvSpPr/>
          <p:nvPr/>
        </p:nvSpPr>
        <p:spPr>
          <a:xfrm>
            <a:off x="3965483" y="2451223"/>
            <a:ext cx="3110552" cy="1293719"/>
          </a:xfrm>
          <a:prstGeom prst="rect">
            <a:avLst/>
          </a:prstGeom>
          <a:solidFill>
            <a:srgbClr val="E7EAEB"/>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in previous 12 months</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Cured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Died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Loss to follow up</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Not </a:t>
            </a:r>
            <a:r>
              <a:rPr lang="en-US" sz="700" dirty="0">
                <a:solidFill>
                  <a:schemeClr val="tx1"/>
                </a:solidFill>
                <a:latin typeface="Gill Sans MT" panose="020B0502020104020203" pitchFamily="34" charset="0"/>
              </a:rPr>
              <a:t>e</a:t>
            </a:r>
            <a:r>
              <a:rPr lang="en-NG" sz="700" dirty="0">
                <a:solidFill>
                  <a:schemeClr val="tx1"/>
                </a:solidFill>
                <a:latin typeface="Gill Sans MT" panose="020B0502020104020203" pitchFamily="34" charset="0"/>
              </a:rPr>
              <a:t>valuated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Treatment </a:t>
            </a:r>
            <a:r>
              <a:rPr lang="en-US" sz="700">
                <a:solidFill>
                  <a:schemeClr val="tx1"/>
                </a:solidFill>
                <a:latin typeface="Gill Sans MT" panose="020B0502020104020203" pitchFamily="34" charset="0"/>
              </a:rPr>
              <a:t>c</a:t>
            </a:r>
            <a:r>
              <a:rPr lang="en-NG" sz="700">
                <a:solidFill>
                  <a:schemeClr val="tx1"/>
                </a:solidFill>
                <a:latin typeface="Gill Sans MT" panose="020B0502020104020203" pitchFamily="34" charset="0"/>
              </a:rPr>
              <a:t>ompleted</a:t>
            </a:r>
            <a:endParaRPr lang="en-NG" sz="700" dirty="0">
              <a:solidFill>
                <a:schemeClr val="tx1"/>
              </a:solidFill>
              <a:latin typeface="Gill Sans MT" panose="020B0502020104020203" pitchFamily="34" charset="0"/>
            </a:endParaRP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reported - Treatment failure</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DS-TB cases </a:t>
            </a:r>
            <a:r>
              <a:rPr lang="en-US" sz="700" dirty="0">
                <a:solidFill>
                  <a:schemeClr val="tx1"/>
                </a:solidFill>
                <a:latin typeface="Gill Sans MT" panose="020B0502020104020203" pitchFamily="34" charset="0"/>
              </a:rPr>
              <a:t>r</a:t>
            </a:r>
            <a:r>
              <a:rPr lang="en-NG" sz="700" dirty="0">
                <a:solidFill>
                  <a:schemeClr val="tx1"/>
                </a:solidFill>
                <a:latin typeface="Gill Sans MT" panose="020B0502020104020203" pitchFamily="34" charset="0"/>
              </a:rPr>
              <a:t>emoved from register</a:t>
            </a:r>
            <a:endParaRPr lang="en-US" sz="700" dirty="0">
              <a:solidFill>
                <a:schemeClr val="tx1"/>
              </a:solidFill>
              <a:latin typeface="Gill Sans MT" panose="020B0502020104020203" pitchFamily="34" charset="0"/>
            </a:endParaRP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in previous 24 months</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Cured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Died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Loss to follow up</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Not </a:t>
            </a:r>
            <a:r>
              <a:rPr lang="en-US" sz="700" dirty="0">
                <a:solidFill>
                  <a:schemeClr val="tx1"/>
                </a:solidFill>
                <a:latin typeface="Gill Sans MT" panose="020B0502020104020203" pitchFamily="34" charset="0"/>
              </a:rPr>
              <a:t>e</a:t>
            </a:r>
            <a:r>
              <a:rPr lang="en-NG" sz="700" dirty="0">
                <a:solidFill>
                  <a:schemeClr val="tx1"/>
                </a:solidFill>
                <a:latin typeface="Gill Sans MT" panose="020B0502020104020203" pitchFamily="34" charset="0"/>
              </a:rPr>
              <a:t>valuated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Treatment </a:t>
            </a:r>
            <a:r>
              <a:rPr lang="en-US" sz="700" dirty="0">
                <a:solidFill>
                  <a:schemeClr val="tx1"/>
                </a:solidFill>
                <a:latin typeface="Gill Sans MT" panose="020B0502020104020203" pitchFamily="34" charset="0"/>
              </a:rPr>
              <a:t>c</a:t>
            </a:r>
            <a:r>
              <a:rPr lang="en-NG" sz="700" dirty="0">
                <a:solidFill>
                  <a:schemeClr val="tx1"/>
                </a:solidFill>
                <a:latin typeface="Gill Sans MT" panose="020B0502020104020203" pitchFamily="34" charset="0"/>
              </a:rPr>
              <a:t>ompleted</a:t>
            </a:r>
          </a:p>
          <a:p>
            <a:pPr marL="171450" indent="-171450">
              <a:lnSpc>
                <a:spcPct val="0"/>
              </a:lnSpc>
              <a:spcAft>
                <a:spcPts val="600"/>
              </a:spcAft>
              <a:buClr>
                <a:schemeClr val="bg2"/>
              </a:buClr>
              <a:buFont typeface="Wingdings" panose="05000000000000000000" pitchFamily="2" charset="2"/>
              <a:buChar char="§"/>
            </a:pPr>
            <a:r>
              <a:rPr lang="en-NG" sz="700" dirty="0">
                <a:solidFill>
                  <a:schemeClr val="tx1"/>
                </a:solidFill>
                <a:latin typeface="Gill Sans MT" panose="020B0502020104020203" pitchFamily="34" charset="0"/>
              </a:rPr>
              <a:t>Number of DR-TB cases reported - Treatment failure</a:t>
            </a:r>
          </a:p>
        </p:txBody>
      </p:sp>
      <p:sp>
        <p:nvSpPr>
          <p:cNvPr id="465" name="Arrow: Pentagon 464">
            <a:extLst>
              <a:ext uri="{FF2B5EF4-FFF2-40B4-BE49-F238E27FC236}">
                <a16:creationId xmlns:a16="http://schemas.microsoft.com/office/drawing/2014/main" id="{A875A3D8-547B-2429-24C4-D925264EBFC0}"/>
              </a:ext>
              <a:ext uri="{C183D7F6-B498-43B3-948B-1728B52AA6E4}">
                <adec:decorative xmlns:adec="http://schemas.microsoft.com/office/drawing/2017/decorative" val="1"/>
              </a:ext>
            </a:extLst>
          </p:cNvPr>
          <p:cNvSpPr/>
          <p:nvPr/>
        </p:nvSpPr>
        <p:spPr>
          <a:xfrm flipV="1">
            <a:off x="1618008" y="810398"/>
            <a:ext cx="2346434" cy="72239"/>
          </a:xfrm>
          <a:prstGeom prst="homePlate">
            <a:avLst>
              <a:gd name="adj" fmla="val 74909"/>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744" dirty="0">
              <a:solidFill>
                <a:prstClr val="white"/>
              </a:solidFill>
              <a:latin typeface="Gill Sans MT"/>
            </a:endParaRPr>
          </a:p>
        </p:txBody>
      </p:sp>
      <p:sp>
        <p:nvSpPr>
          <p:cNvPr id="466" name="Arrow: Pentagon 465">
            <a:extLst>
              <a:ext uri="{FF2B5EF4-FFF2-40B4-BE49-F238E27FC236}">
                <a16:creationId xmlns:a16="http://schemas.microsoft.com/office/drawing/2014/main" id="{A4830C80-1D48-3D5B-A353-0C82D368E065}"/>
              </a:ext>
              <a:ext uri="{C183D7F6-B498-43B3-948B-1728B52AA6E4}">
                <adec:decorative xmlns:adec="http://schemas.microsoft.com/office/drawing/2017/decorative" val="1"/>
              </a:ext>
            </a:extLst>
          </p:cNvPr>
          <p:cNvSpPr/>
          <p:nvPr/>
        </p:nvSpPr>
        <p:spPr>
          <a:xfrm flipV="1">
            <a:off x="1609055" y="2526028"/>
            <a:ext cx="2315766" cy="34289"/>
          </a:xfrm>
          <a:prstGeom prst="homePlate">
            <a:avLst>
              <a:gd name="adj" fmla="val 74909"/>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744" dirty="0">
              <a:solidFill>
                <a:prstClr val="white"/>
              </a:solidFill>
              <a:latin typeface="Gill Sans MT"/>
            </a:endParaRPr>
          </a:p>
        </p:txBody>
      </p:sp>
      <p:sp>
        <p:nvSpPr>
          <p:cNvPr id="467" name="Arrow: Pentagon 466">
            <a:extLst>
              <a:ext uri="{FF2B5EF4-FFF2-40B4-BE49-F238E27FC236}">
                <a16:creationId xmlns:a16="http://schemas.microsoft.com/office/drawing/2014/main" id="{7F1077E6-48FC-53F5-7A72-7CCDFAD49567}"/>
              </a:ext>
              <a:ext uri="{C183D7F6-B498-43B3-948B-1728B52AA6E4}">
                <adec:decorative xmlns:adec="http://schemas.microsoft.com/office/drawing/2017/decorative" val="1"/>
              </a:ext>
            </a:extLst>
          </p:cNvPr>
          <p:cNvSpPr/>
          <p:nvPr/>
        </p:nvSpPr>
        <p:spPr>
          <a:xfrm flipV="1">
            <a:off x="1657349" y="4521337"/>
            <a:ext cx="2293293" cy="64103"/>
          </a:xfrm>
          <a:prstGeom prst="homePlate">
            <a:avLst>
              <a:gd name="adj" fmla="val 74909"/>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744" dirty="0">
              <a:solidFill>
                <a:prstClr val="white"/>
              </a:solidFill>
              <a:latin typeface="Gill Sans MT"/>
            </a:endParaRPr>
          </a:p>
        </p:txBody>
      </p:sp>
      <p:sp>
        <p:nvSpPr>
          <p:cNvPr id="469" name="Arrow: Pentagon 468">
            <a:extLst>
              <a:ext uri="{FF2B5EF4-FFF2-40B4-BE49-F238E27FC236}">
                <a16:creationId xmlns:a16="http://schemas.microsoft.com/office/drawing/2014/main" id="{A9E71310-3EED-DAC9-CA6C-433820ECDCE1}"/>
              </a:ext>
              <a:ext uri="{C183D7F6-B498-43B3-948B-1728B52AA6E4}">
                <adec:decorative xmlns:adec="http://schemas.microsoft.com/office/drawing/2017/decorative" val="1"/>
              </a:ext>
            </a:extLst>
          </p:cNvPr>
          <p:cNvSpPr/>
          <p:nvPr/>
        </p:nvSpPr>
        <p:spPr>
          <a:xfrm flipV="1">
            <a:off x="1631529" y="3808571"/>
            <a:ext cx="2315766" cy="41090"/>
          </a:xfrm>
          <a:prstGeom prst="homePlate">
            <a:avLst>
              <a:gd name="adj" fmla="val 74909"/>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3554"/>
            <a:endParaRPr lang="en-US" sz="744" dirty="0">
              <a:solidFill>
                <a:prstClr val="white"/>
              </a:solidFill>
              <a:latin typeface="Gill Sans MT"/>
            </a:endParaRPr>
          </a:p>
        </p:txBody>
      </p:sp>
      <p:pic>
        <p:nvPicPr>
          <p:cNvPr id="470" name="Picture 469">
            <a:extLst>
              <a:ext uri="{FF2B5EF4-FFF2-40B4-BE49-F238E27FC236}">
                <a16:creationId xmlns:a16="http://schemas.microsoft.com/office/drawing/2014/main" id="{47339BE6-2F3A-B265-AB33-56189A85D422}"/>
              </a:ext>
              <a:ext uri="{C183D7F6-B498-43B3-948B-1728B52AA6E4}">
                <adec:decorative xmlns:adec="http://schemas.microsoft.com/office/drawing/2017/decorative" val="1"/>
              </a:ext>
            </a:extLst>
          </p:cNvPr>
          <p:cNvPicPr>
            <a:picLocks noChangeAspect="1"/>
          </p:cNvPicPr>
          <p:nvPr/>
        </p:nvPicPr>
        <p:blipFill rotWithShape="1">
          <a:blip r:embed="rId6"/>
          <a:srcRect l="11089" t="9111" r="5777" b="9243"/>
          <a:stretch/>
        </p:blipFill>
        <p:spPr>
          <a:xfrm>
            <a:off x="1534495" y="2355336"/>
            <a:ext cx="362849" cy="362849"/>
          </a:xfrm>
          <a:prstGeom prst="ellipse">
            <a:avLst/>
          </a:prstGeom>
          <a:ln w="28575">
            <a:solidFill>
              <a:schemeClr val="accent6"/>
            </a:solidFill>
          </a:ln>
        </p:spPr>
      </p:pic>
      <p:pic>
        <p:nvPicPr>
          <p:cNvPr id="471" name="Picture 470">
            <a:extLst>
              <a:ext uri="{FF2B5EF4-FFF2-40B4-BE49-F238E27FC236}">
                <a16:creationId xmlns:a16="http://schemas.microsoft.com/office/drawing/2014/main" id="{8A795477-A178-358E-7E72-9642F9378F1E}"/>
              </a:ext>
              <a:ext uri="{C183D7F6-B498-43B3-948B-1728B52AA6E4}">
                <adec:decorative xmlns:adec="http://schemas.microsoft.com/office/drawing/2017/decorative" val="1"/>
              </a:ext>
            </a:extLst>
          </p:cNvPr>
          <p:cNvPicPr>
            <a:picLocks noChangeAspect="1"/>
          </p:cNvPicPr>
          <p:nvPr/>
        </p:nvPicPr>
        <p:blipFill rotWithShape="1">
          <a:blip r:embed="rId7"/>
          <a:srcRect l="3939" t="6753" b="3055"/>
          <a:stretch/>
        </p:blipFill>
        <p:spPr>
          <a:xfrm>
            <a:off x="1509013" y="4402700"/>
            <a:ext cx="362849" cy="362849"/>
          </a:xfrm>
          <a:prstGeom prst="ellipse">
            <a:avLst/>
          </a:prstGeom>
          <a:ln w="28575">
            <a:solidFill>
              <a:schemeClr val="accent4"/>
            </a:solidFill>
          </a:ln>
        </p:spPr>
      </p:pic>
      <p:pic>
        <p:nvPicPr>
          <p:cNvPr id="472" name="Picture 471">
            <a:extLst>
              <a:ext uri="{FF2B5EF4-FFF2-40B4-BE49-F238E27FC236}">
                <a16:creationId xmlns:a16="http://schemas.microsoft.com/office/drawing/2014/main" id="{DD1F397C-7D52-F36B-EF3A-B1DB07A00D38}"/>
              </a:ext>
              <a:ext uri="{C183D7F6-B498-43B3-948B-1728B52AA6E4}">
                <adec:decorative xmlns:adec="http://schemas.microsoft.com/office/drawing/2017/decorative" val="1"/>
              </a:ext>
            </a:extLst>
          </p:cNvPr>
          <p:cNvPicPr>
            <a:picLocks noChangeAspect="1"/>
          </p:cNvPicPr>
          <p:nvPr/>
        </p:nvPicPr>
        <p:blipFill rotWithShape="1">
          <a:blip r:embed="rId8"/>
          <a:srcRect l="3698" t="9467" r="6108" b="9465"/>
          <a:stretch/>
        </p:blipFill>
        <p:spPr>
          <a:xfrm>
            <a:off x="1509013" y="3636016"/>
            <a:ext cx="362849" cy="362849"/>
          </a:xfrm>
          <a:prstGeom prst="ellipse">
            <a:avLst/>
          </a:prstGeom>
          <a:solidFill>
            <a:schemeClr val="bg2">
              <a:lumMod val="75000"/>
            </a:schemeClr>
          </a:solidFill>
          <a:ln w="28575">
            <a:solidFill>
              <a:schemeClr val="bg2"/>
            </a:solidFill>
          </a:ln>
        </p:spPr>
      </p:pic>
      <p:pic>
        <p:nvPicPr>
          <p:cNvPr id="474" name="Picture 473">
            <a:extLst>
              <a:ext uri="{FF2B5EF4-FFF2-40B4-BE49-F238E27FC236}">
                <a16:creationId xmlns:a16="http://schemas.microsoft.com/office/drawing/2014/main" id="{7D81303E-50DD-E4AC-8A0C-1020E457CAF1}"/>
              </a:ext>
              <a:ext uri="{C183D7F6-B498-43B3-948B-1728B52AA6E4}">
                <adec:decorative xmlns:adec="http://schemas.microsoft.com/office/drawing/2017/decorative" val="1"/>
              </a:ext>
            </a:extLst>
          </p:cNvPr>
          <p:cNvPicPr>
            <a:picLocks noChangeAspect="1"/>
          </p:cNvPicPr>
          <p:nvPr/>
        </p:nvPicPr>
        <p:blipFill rotWithShape="1">
          <a:blip r:embed="rId9"/>
          <a:srcRect l="8377" t="11381" r="5534" b="9230"/>
          <a:stretch/>
        </p:blipFill>
        <p:spPr>
          <a:xfrm>
            <a:off x="1505023" y="721813"/>
            <a:ext cx="362849" cy="362849"/>
          </a:xfrm>
          <a:prstGeom prst="ellipse">
            <a:avLst/>
          </a:prstGeom>
          <a:ln w="28575">
            <a:solidFill>
              <a:schemeClr val="accent5"/>
            </a:solidFill>
          </a:ln>
        </p:spPr>
      </p:pic>
      <p:sp>
        <p:nvSpPr>
          <p:cNvPr id="2" name="TextBox 1">
            <a:extLst>
              <a:ext uri="{FF2B5EF4-FFF2-40B4-BE49-F238E27FC236}">
                <a16:creationId xmlns:a16="http://schemas.microsoft.com/office/drawing/2014/main" id="{53484959-7FCD-1D57-C233-D26263DB6E76}"/>
              </a:ext>
            </a:extLst>
          </p:cNvPr>
          <p:cNvSpPr txBox="1"/>
          <p:nvPr/>
        </p:nvSpPr>
        <p:spPr>
          <a:xfrm>
            <a:off x="3985121" y="406291"/>
            <a:ext cx="2509353" cy="246221"/>
          </a:xfrm>
          <a:prstGeom prst="rect">
            <a:avLst/>
          </a:prstGeom>
          <a:noFill/>
        </p:spPr>
        <p:txBody>
          <a:bodyPr wrap="square" rtlCol="0">
            <a:spAutoFit/>
          </a:bodyPr>
          <a:lstStyle/>
          <a:p>
            <a:r>
              <a:rPr lang="en-NG" sz="1000" dirty="0">
                <a:solidFill>
                  <a:schemeClr val="bg1"/>
                </a:solidFill>
                <a:latin typeface="Gill Sans MT" panose="020B0502020104020203" pitchFamily="34" charset="0"/>
              </a:rPr>
              <a:t>DATA ELEMENTS IN APPR</a:t>
            </a:r>
          </a:p>
        </p:txBody>
      </p:sp>
      <p:sp>
        <p:nvSpPr>
          <p:cNvPr id="11" name="Rectangle 10">
            <a:hlinkClick r:id="rId4" action="ppaction://hlinksldjump"/>
            <a:extLst>
              <a:ext uri="{FF2B5EF4-FFF2-40B4-BE49-F238E27FC236}">
                <a16:creationId xmlns:a16="http://schemas.microsoft.com/office/drawing/2014/main" id="{8EEF77F2-C0E2-12E1-7103-14BAD82E8193}"/>
              </a:ext>
            </a:extLst>
          </p:cNvPr>
          <p:cNvSpPr/>
          <p:nvPr/>
        </p:nvSpPr>
        <p:spPr>
          <a:xfrm>
            <a:off x="3968990" y="3801327"/>
            <a:ext cx="3109529" cy="743022"/>
          </a:xfrm>
          <a:prstGeom prst="rect">
            <a:avLst/>
          </a:prstGeom>
          <a:solidFill>
            <a:srgbClr val="E7EAEB"/>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buClr>
                <a:schemeClr val="bg2"/>
              </a:buClr>
              <a:buFont typeface="Wingdings" panose="05000000000000000000" pitchFamily="2" charset="2"/>
              <a:buChar char="§"/>
            </a:pPr>
            <a:r>
              <a:rPr lang="en-NG" sz="700" dirty="0">
                <a:solidFill>
                  <a:schemeClr val="tx1"/>
                </a:solidFill>
                <a:latin typeface="Gill Sans MT" panose="020B0502020104020203" pitchFamily="34" charset="0"/>
                <a:ea typeface="Times New Roman" panose="02020603050405020304" pitchFamily="18" charset="0"/>
              </a:rPr>
              <a:t>Number of contacts screened for TB</a:t>
            </a:r>
            <a:r>
              <a:rPr lang="en-NG" sz="700" dirty="0">
                <a:solidFill>
                  <a:schemeClr val="tx1"/>
                </a:solidFill>
                <a:latin typeface="Gill Sans MT" panose="020B0502020104020203" pitchFamily="34" charset="0"/>
              </a:rPr>
              <a:t> </a:t>
            </a:r>
          </a:p>
          <a:p>
            <a:pPr marL="171450" lvl="0" indent="-171450">
              <a:buClr>
                <a:schemeClr val="bg2"/>
              </a:buClr>
              <a:buFont typeface="Wingdings" panose="05000000000000000000" pitchFamily="2" charset="2"/>
              <a:buChar char="§"/>
            </a:pPr>
            <a:r>
              <a:rPr lang="en-GB" sz="700" dirty="0">
                <a:solidFill>
                  <a:schemeClr val="tx1"/>
                </a:solidFill>
                <a:latin typeface="Gill Sans MT" panose="020B0502020104020203" pitchFamily="34" charset="0"/>
              </a:rPr>
              <a:t>Number tested for TBI</a:t>
            </a:r>
            <a:endParaRPr lang="en-NG" sz="700" dirty="0">
              <a:solidFill>
                <a:schemeClr val="tx1"/>
              </a:solidFill>
              <a:latin typeface="Gill Sans MT" panose="020B0502020104020203" pitchFamily="34" charset="0"/>
            </a:endParaRPr>
          </a:p>
          <a:p>
            <a:pPr marL="171450" lvl="0" indent="-171450">
              <a:buClr>
                <a:schemeClr val="bg2"/>
              </a:buClr>
              <a:buFont typeface="Wingdings" panose="05000000000000000000" pitchFamily="2" charset="2"/>
              <a:buChar char="§"/>
            </a:pPr>
            <a:r>
              <a:rPr lang="en-US" sz="700" dirty="0">
                <a:solidFill>
                  <a:schemeClr val="tx1"/>
                </a:solidFill>
                <a:latin typeface="Gill Sans MT" panose="020B0502020104020203" pitchFamily="34" charset="0"/>
              </a:rPr>
              <a:t>Number of contacts eligible for TPT</a:t>
            </a:r>
          </a:p>
          <a:p>
            <a:pPr marL="171450" indent="-171450">
              <a:buClr>
                <a:schemeClr val="bg2"/>
              </a:buClr>
              <a:buFont typeface="Wingdings" panose="05000000000000000000" pitchFamily="2" charset="2"/>
              <a:buChar char="§"/>
            </a:pPr>
            <a:r>
              <a:rPr lang="en-US" sz="700" dirty="0">
                <a:solidFill>
                  <a:schemeClr val="tx1"/>
                </a:solidFill>
                <a:latin typeface="Gill Sans MT" panose="020B0502020104020203" pitchFamily="34" charset="0"/>
              </a:rPr>
              <a:t>Number of contacts started on TPT</a:t>
            </a:r>
          </a:p>
          <a:p>
            <a:pPr marL="171450" lvl="0" indent="-171450">
              <a:buClr>
                <a:schemeClr val="bg2"/>
              </a:buClr>
              <a:buFont typeface="Wingdings" panose="05000000000000000000" pitchFamily="2" charset="2"/>
              <a:buChar char="§"/>
            </a:pPr>
            <a:r>
              <a:rPr lang="en-US" sz="700" dirty="0">
                <a:solidFill>
                  <a:schemeClr val="tx1"/>
                </a:solidFill>
                <a:latin typeface="Gill Sans MT" panose="020B0502020104020203" pitchFamily="34" charset="0"/>
              </a:rPr>
              <a:t>Number placed on 3HR</a:t>
            </a:r>
          </a:p>
          <a:p>
            <a:pPr marL="171450" lvl="0" indent="-171450">
              <a:buClr>
                <a:schemeClr val="bg2"/>
              </a:buClr>
              <a:buFont typeface="Wingdings" panose="05000000000000000000" pitchFamily="2" charset="2"/>
              <a:buChar char="§"/>
            </a:pPr>
            <a:r>
              <a:rPr lang="en-US" sz="700" dirty="0">
                <a:solidFill>
                  <a:schemeClr val="tx1"/>
                </a:solidFill>
                <a:latin typeface="Gill Sans MT" panose="020B0502020104020203" pitchFamily="34" charset="0"/>
              </a:rPr>
              <a:t>Number placed on 6H</a:t>
            </a:r>
          </a:p>
          <a:p>
            <a:pPr marL="171450" lvl="0" indent="-171450">
              <a:buClr>
                <a:schemeClr val="bg2"/>
              </a:buClr>
              <a:buFont typeface="Wingdings" panose="05000000000000000000" pitchFamily="2" charset="2"/>
              <a:buChar char="§"/>
            </a:pPr>
            <a:r>
              <a:rPr lang="en-US" sz="700" dirty="0">
                <a:solidFill>
                  <a:schemeClr val="tx1"/>
                </a:solidFill>
                <a:latin typeface="Gill Sans MT" panose="020B0502020104020203" pitchFamily="34" charset="0"/>
              </a:rPr>
              <a:t>Number placed on 1HP</a:t>
            </a:r>
          </a:p>
        </p:txBody>
      </p:sp>
    </p:spTree>
    <p:custDataLst>
      <p:tags r:id="rId1"/>
    </p:custDataLst>
    <p:extLst>
      <p:ext uri="{BB962C8B-B14F-4D97-AF65-F5344CB8AC3E}">
        <p14:creationId xmlns:p14="http://schemas.microsoft.com/office/powerpoint/2010/main" val="99320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Architecture</a:t>
            </a:r>
          </a:p>
        </p:txBody>
      </p:sp>
      <p:sp>
        <p:nvSpPr>
          <p:cNvPr id="46" name="Oval 45">
            <a:extLst>
              <a:ext uri="{FF2B5EF4-FFF2-40B4-BE49-F238E27FC236}">
                <a16:creationId xmlns:a16="http://schemas.microsoft.com/office/drawing/2014/main" id="{2C21E3A3-ADD5-850E-35B8-20ADAD7E9918}"/>
              </a:ext>
              <a:ext uri="{C183D7F6-B498-43B3-948B-1728B52AA6E4}">
                <adec:decorative xmlns:adec="http://schemas.microsoft.com/office/drawing/2017/decorative" val="1"/>
              </a:ext>
            </a:extLst>
          </p:cNvPr>
          <p:cNvSpPr/>
          <p:nvPr/>
        </p:nvSpPr>
        <p:spPr>
          <a:xfrm>
            <a:off x="3126500" y="1487205"/>
            <a:ext cx="2678730" cy="2678728"/>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2000" kern="1200" dirty="0">
              <a:solidFill>
                <a:srgbClr val="FFFFFF"/>
              </a:solidFill>
              <a:latin typeface="Arial"/>
            </a:endParaRPr>
          </a:p>
        </p:txBody>
      </p:sp>
      <p:grpSp>
        <p:nvGrpSpPr>
          <p:cNvPr id="47" name="Group 46">
            <a:extLst>
              <a:ext uri="{FF2B5EF4-FFF2-40B4-BE49-F238E27FC236}">
                <a16:creationId xmlns:a16="http://schemas.microsoft.com/office/drawing/2014/main" id="{E4B4D424-C866-FE7F-ACC1-87E78A59BEF4}"/>
              </a:ext>
              <a:ext uri="{C183D7F6-B498-43B3-948B-1728B52AA6E4}">
                <adec:decorative xmlns:adec="http://schemas.microsoft.com/office/drawing/2017/decorative" val="1"/>
              </a:ext>
            </a:extLst>
          </p:cNvPr>
          <p:cNvGrpSpPr/>
          <p:nvPr/>
        </p:nvGrpSpPr>
        <p:grpSpPr>
          <a:xfrm>
            <a:off x="3631106" y="865809"/>
            <a:ext cx="1655246" cy="621397"/>
            <a:chOff x="695086" y="1192989"/>
            <a:chExt cx="1273608" cy="621397"/>
          </a:xfrm>
        </p:grpSpPr>
        <p:sp>
          <p:nvSpPr>
            <p:cNvPr id="48" name="Down Arrow Callout 9">
              <a:extLst>
                <a:ext uri="{FF2B5EF4-FFF2-40B4-BE49-F238E27FC236}">
                  <a16:creationId xmlns:a16="http://schemas.microsoft.com/office/drawing/2014/main" id="{F4A2F219-2925-57A3-10DD-B61425CBED8C}"/>
                </a:ext>
              </a:extLst>
            </p:cNvPr>
            <p:cNvSpPr/>
            <p:nvPr/>
          </p:nvSpPr>
          <p:spPr>
            <a:xfrm>
              <a:off x="695086" y="1192989"/>
              <a:ext cx="1273608" cy="621397"/>
            </a:xfrm>
            <a:prstGeom prst="downArrowCallout">
              <a:avLst>
                <a:gd name="adj1" fmla="val 25000"/>
                <a:gd name="adj2" fmla="val 25000"/>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2000" kern="1200" dirty="0">
                <a:solidFill>
                  <a:srgbClr val="FFFFFF"/>
                </a:solidFill>
                <a:latin typeface="+mj-lt"/>
              </a:endParaRPr>
            </a:p>
          </p:txBody>
        </p:sp>
        <p:sp>
          <p:nvSpPr>
            <p:cNvPr id="49" name="TextBox 48">
              <a:extLst>
                <a:ext uri="{FF2B5EF4-FFF2-40B4-BE49-F238E27FC236}">
                  <a16:creationId xmlns:a16="http://schemas.microsoft.com/office/drawing/2014/main" id="{DBC1282F-1573-6BCD-D06C-9A67D52252FA}"/>
                </a:ext>
              </a:extLst>
            </p:cNvPr>
            <p:cNvSpPr txBox="1"/>
            <p:nvPr/>
          </p:nvSpPr>
          <p:spPr>
            <a:xfrm>
              <a:off x="813243" y="1332778"/>
              <a:ext cx="1037298" cy="184666"/>
            </a:xfrm>
            <a:prstGeom prst="rect">
              <a:avLst/>
            </a:prstGeom>
            <a:noFill/>
          </p:spPr>
          <p:txBody>
            <a:bodyPr wrap="none" lIns="0" tIns="0" rIns="0" bIns="0" rtlCol="0" anchor="t">
              <a:spAutoFit/>
            </a:bodyPr>
            <a:lstStyle/>
            <a:p>
              <a:pPr algn="ctr" defTabSz="1031600">
                <a:buClrTx/>
                <a:defRPr/>
              </a:pPr>
              <a:r>
                <a:rPr lang="en-US" sz="1200" b="1" kern="1200" dirty="0">
                  <a:solidFill>
                    <a:srgbClr val="FFFFFF"/>
                  </a:solidFill>
                  <a:latin typeface="+mj-lt"/>
                  <a:ea typeface="+mn-ea"/>
                </a:rPr>
                <a:t>APPR architecture</a:t>
              </a:r>
            </a:p>
          </p:txBody>
        </p:sp>
      </p:grpSp>
      <p:sp>
        <p:nvSpPr>
          <p:cNvPr id="50" name="Sev01">
            <a:extLst>
              <a:ext uri="{FF2B5EF4-FFF2-40B4-BE49-F238E27FC236}">
                <a16:creationId xmlns:a16="http://schemas.microsoft.com/office/drawing/2014/main" id="{82DD4A6B-B9AD-B895-54D0-8BAF7E0B4150}"/>
              </a:ext>
              <a:ext uri="{C183D7F6-B498-43B3-948B-1728B52AA6E4}">
                <adec:decorative xmlns:adec="http://schemas.microsoft.com/office/drawing/2017/decorative" val="1"/>
              </a:ext>
            </a:extLst>
          </p:cNvPr>
          <p:cNvSpPr>
            <a:spLocks noChangeAspect="1"/>
          </p:cNvSpPr>
          <p:nvPr/>
        </p:nvSpPr>
        <p:spPr>
          <a:xfrm>
            <a:off x="2648876" y="1170369"/>
            <a:ext cx="722456" cy="72245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sp>
        <p:nvSpPr>
          <p:cNvPr id="51" name="Sev01">
            <a:extLst>
              <a:ext uri="{FF2B5EF4-FFF2-40B4-BE49-F238E27FC236}">
                <a16:creationId xmlns:a16="http://schemas.microsoft.com/office/drawing/2014/main" id="{FD2D07C6-B324-2719-03BE-C74E6F12C273}"/>
              </a:ext>
              <a:ext uri="{C183D7F6-B498-43B3-948B-1728B52AA6E4}">
                <adec:decorative xmlns:adec="http://schemas.microsoft.com/office/drawing/2017/decorative" val="1"/>
              </a:ext>
            </a:extLst>
          </p:cNvPr>
          <p:cNvSpPr>
            <a:spLocks noChangeAspect="1"/>
          </p:cNvSpPr>
          <p:nvPr/>
        </p:nvSpPr>
        <p:spPr>
          <a:xfrm>
            <a:off x="2233595" y="2465342"/>
            <a:ext cx="722456" cy="72245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sp>
        <p:nvSpPr>
          <p:cNvPr id="52" name="Sev01">
            <a:extLst>
              <a:ext uri="{FF2B5EF4-FFF2-40B4-BE49-F238E27FC236}">
                <a16:creationId xmlns:a16="http://schemas.microsoft.com/office/drawing/2014/main" id="{DE028020-4C7D-7861-DD2E-074711CE9C87}"/>
              </a:ext>
              <a:ext uri="{C183D7F6-B498-43B3-948B-1728B52AA6E4}">
                <adec:decorative xmlns:adec="http://schemas.microsoft.com/office/drawing/2017/decorative" val="1"/>
              </a:ext>
            </a:extLst>
          </p:cNvPr>
          <p:cNvSpPr>
            <a:spLocks noChangeAspect="1"/>
          </p:cNvSpPr>
          <p:nvPr/>
        </p:nvSpPr>
        <p:spPr>
          <a:xfrm>
            <a:off x="2648876" y="3648447"/>
            <a:ext cx="722456" cy="72245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grpSp>
        <p:nvGrpSpPr>
          <p:cNvPr id="53" name="Group 52">
            <a:extLst>
              <a:ext uri="{FF2B5EF4-FFF2-40B4-BE49-F238E27FC236}">
                <a16:creationId xmlns:a16="http://schemas.microsoft.com/office/drawing/2014/main" id="{84D6D7D6-12CE-94FF-2C4E-B7108C0A6828}"/>
              </a:ext>
              <a:ext uri="{C183D7F6-B498-43B3-948B-1728B52AA6E4}">
                <adec:decorative xmlns:adec="http://schemas.microsoft.com/office/drawing/2017/decorative" val="1"/>
              </a:ext>
            </a:extLst>
          </p:cNvPr>
          <p:cNvGrpSpPr/>
          <p:nvPr/>
        </p:nvGrpSpPr>
        <p:grpSpPr>
          <a:xfrm>
            <a:off x="678205" y="1850523"/>
            <a:ext cx="2079646" cy="286009"/>
            <a:chOff x="539510" y="1997706"/>
            <a:chExt cx="2079646" cy="286009"/>
          </a:xfrm>
        </p:grpSpPr>
        <p:cxnSp>
          <p:nvCxnSpPr>
            <p:cNvPr id="54" name="Straight Connector 53">
              <a:extLst>
                <a:ext uri="{FF2B5EF4-FFF2-40B4-BE49-F238E27FC236}">
                  <a16:creationId xmlns:a16="http://schemas.microsoft.com/office/drawing/2014/main" id="{FD1C7A28-40D1-B8B1-93EE-A9788CCDC950}"/>
                </a:ext>
              </a:extLst>
            </p:cNvPr>
            <p:cNvCxnSpPr/>
            <p:nvPr/>
          </p:nvCxnSpPr>
          <p:spPr>
            <a:xfrm flipH="1">
              <a:off x="2386109" y="1997706"/>
              <a:ext cx="233047" cy="285164"/>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B22C248-38D2-F287-2016-5E2AFF651D00}"/>
                </a:ext>
              </a:extLst>
            </p:cNvPr>
            <p:cNvCxnSpPr/>
            <p:nvPr/>
          </p:nvCxnSpPr>
          <p:spPr>
            <a:xfrm flipH="1">
              <a:off x="539510" y="2283715"/>
              <a:ext cx="1843424"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1F4E6C26-C975-31B9-9735-AE510B754188}"/>
              </a:ext>
              <a:ext uri="{C183D7F6-B498-43B3-948B-1728B52AA6E4}">
                <adec:decorative xmlns:adec="http://schemas.microsoft.com/office/drawing/2017/decorative" val="1"/>
              </a:ext>
            </a:extLst>
          </p:cNvPr>
          <p:cNvCxnSpPr/>
          <p:nvPr/>
        </p:nvCxnSpPr>
        <p:spPr>
          <a:xfrm flipH="1">
            <a:off x="678206" y="2826569"/>
            <a:ext cx="1555389"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2F9118B9-AE53-3586-1806-8C0920598242}"/>
              </a:ext>
              <a:ext uri="{C183D7F6-B498-43B3-948B-1728B52AA6E4}">
                <adec:decorative xmlns:adec="http://schemas.microsoft.com/office/drawing/2017/decorative" val="1"/>
              </a:ext>
            </a:extLst>
          </p:cNvPr>
          <p:cNvGrpSpPr/>
          <p:nvPr/>
        </p:nvGrpSpPr>
        <p:grpSpPr>
          <a:xfrm flipV="1">
            <a:off x="678205" y="3419069"/>
            <a:ext cx="2079646" cy="286009"/>
            <a:chOff x="539510" y="1997706"/>
            <a:chExt cx="2079646" cy="286009"/>
          </a:xfrm>
        </p:grpSpPr>
        <p:cxnSp>
          <p:nvCxnSpPr>
            <p:cNvPr id="58" name="Straight Connector 57">
              <a:extLst>
                <a:ext uri="{FF2B5EF4-FFF2-40B4-BE49-F238E27FC236}">
                  <a16:creationId xmlns:a16="http://schemas.microsoft.com/office/drawing/2014/main" id="{F067D427-F78E-E005-4954-3CA8B26CC23C}"/>
                </a:ext>
              </a:extLst>
            </p:cNvPr>
            <p:cNvCxnSpPr/>
            <p:nvPr/>
          </p:nvCxnSpPr>
          <p:spPr>
            <a:xfrm flipH="1">
              <a:off x="2386109" y="1997706"/>
              <a:ext cx="233047" cy="2851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25CB956-AD37-9736-FB71-7B744CF930EF}"/>
                </a:ext>
              </a:extLst>
            </p:cNvPr>
            <p:cNvCxnSpPr/>
            <p:nvPr/>
          </p:nvCxnSpPr>
          <p:spPr>
            <a:xfrm flipH="1">
              <a:off x="539510" y="2283715"/>
              <a:ext cx="1843424"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63EBCC94-99A6-92D5-653D-D7201ACC126F}"/>
              </a:ext>
            </a:extLst>
          </p:cNvPr>
          <p:cNvSpPr txBox="1"/>
          <p:nvPr/>
        </p:nvSpPr>
        <p:spPr>
          <a:xfrm>
            <a:off x="886597" y="2610544"/>
            <a:ext cx="1054777" cy="184666"/>
          </a:xfrm>
          <a:prstGeom prst="rect">
            <a:avLst/>
          </a:prstGeom>
          <a:noFill/>
        </p:spPr>
        <p:txBody>
          <a:bodyPr wrap="none" lIns="0" tIns="0" rIns="0" bIns="0" rtlCol="0" anchor="t">
            <a:spAutoFit/>
          </a:bodyPr>
          <a:lstStyle/>
          <a:p>
            <a:pPr algn="ctr" defTabSz="1031600">
              <a:buClrTx/>
              <a:defRPr/>
            </a:pPr>
            <a:r>
              <a:rPr lang="en-US" sz="1200" b="1" kern="1200" dirty="0">
                <a:solidFill>
                  <a:schemeClr val="accent4"/>
                </a:solidFill>
                <a:latin typeface="+mj-lt"/>
                <a:ea typeface="+mn-ea"/>
              </a:rPr>
              <a:t>Data elements</a:t>
            </a:r>
          </a:p>
        </p:txBody>
      </p:sp>
      <p:sp>
        <p:nvSpPr>
          <p:cNvPr id="61" name="TextBox 60">
            <a:extLst>
              <a:ext uri="{FF2B5EF4-FFF2-40B4-BE49-F238E27FC236}">
                <a16:creationId xmlns:a16="http://schemas.microsoft.com/office/drawing/2014/main" id="{BBA1CB2A-7024-ECE6-E71A-E7A6B886A969}"/>
              </a:ext>
            </a:extLst>
          </p:cNvPr>
          <p:cNvSpPr txBox="1"/>
          <p:nvPr/>
        </p:nvSpPr>
        <p:spPr>
          <a:xfrm>
            <a:off x="1105237" y="3187794"/>
            <a:ext cx="637995" cy="184666"/>
          </a:xfrm>
          <a:prstGeom prst="rect">
            <a:avLst/>
          </a:prstGeom>
          <a:noFill/>
        </p:spPr>
        <p:txBody>
          <a:bodyPr wrap="none" lIns="0" tIns="0" rIns="0" bIns="0" rtlCol="0" anchor="t">
            <a:spAutoFit/>
          </a:bodyPr>
          <a:lstStyle/>
          <a:p>
            <a:pPr algn="ctr" defTabSz="1031600">
              <a:buClrTx/>
              <a:defRPr/>
            </a:pPr>
            <a:r>
              <a:rPr lang="en-US" sz="1200" b="1" kern="1200" dirty="0">
                <a:solidFill>
                  <a:schemeClr val="accent6"/>
                </a:solidFill>
                <a:latin typeface="+mj-lt"/>
                <a:ea typeface="+mn-ea"/>
              </a:rPr>
              <a:t>Datasets</a:t>
            </a:r>
          </a:p>
        </p:txBody>
      </p:sp>
      <p:sp>
        <p:nvSpPr>
          <p:cNvPr id="62" name="Sev01">
            <a:extLst>
              <a:ext uri="{FF2B5EF4-FFF2-40B4-BE49-F238E27FC236}">
                <a16:creationId xmlns:a16="http://schemas.microsoft.com/office/drawing/2014/main" id="{7FC892E8-65E6-1212-ED65-7EF1495B07BF}"/>
              </a:ext>
              <a:ext uri="{C183D7F6-B498-43B3-948B-1728B52AA6E4}">
                <adec:decorative xmlns:adec="http://schemas.microsoft.com/office/drawing/2017/decorative" val="1"/>
              </a:ext>
            </a:extLst>
          </p:cNvPr>
          <p:cNvSpPr>
            <a:spLocks noChangeAspect="1"/>
          </p:cNvSpPr>
          <p:nvPr/>
        </p:nvSpPr>
        <p:spPr>
          <a:xfrm flipH="1">
            <a:off x="5585435" y="1170369"/>
            <a:ext cx="722456" cy="72245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sp>
        <p:nvSpPr>
          <p:cNvPr id="63" name="Sev01">
            <a:extLst>
              <a:ext uri="{FF2B5EF4-FFF2-40B4-BE49-F238E27FC236}">
                <a16:creationId xmlns:a16="http://schemas.microsoft.com/office/drawing/2014/main" id="{D988FCD2-1B3A-C585-FB5D-3D5296DD59F5}"/>
              </a:ext>
              <a:ext uri="{C183D7F6-B498-43B3-948B-1728B52AA6E4}">
                <adec:decorative xmlns:adec="http://schemas.microsoft.com/office/drawing/2017/decorative" val="1"/>
              </a:ext>
            </a:extLst>
          </p:cNvPr>
          <p:cNvSpPr>
            <a:spLocks noChangeAspect="1"/>
          </p:cNvSpPr>
          <p:nvPr/>
        </p:nvSpPr>
        <p:spPr>
          <a:xfrm flipH="1">
            <a:off x="6006509" y="2465342"/>
            <a:ext cx="722456" cy="722454"/>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sp>
        <p:nvSpPr>
          <p:cNvPr id="64" name="Sev01">
            <a:extLst>
              <a:ext uri="{FF2B5EF4-FFF2-40B4-BE49-F238E27FC236}">
                <a16:creationId xmlns:a16="http://schemas.microsoft.com/office/drawing/2014/main" id="{3F6F881A-93DC-BCF1-ED60-16F367369517}"/>
              </a:ext>
              <a:ext uri="{C183D7F6-B498-43B3-948B-1728B52AA6E4}">
                <adec:decorative xmlns:adec="http://schemas.microsoft.com/office/drawing/2017/decorative" val="1"/>
              </a:ext>
            </a:extLst>
          </p:cNvPr>
          <p:cNvSpPr>
            <a:spLocks noChangeAspect="1"/>
          </p:cNvSpPr>
          <p:nvPr/>
        </p:nvSpPr>
        <p:spPr>
          <a:xfrm flipH="1">
            <a:off x="5585435" y="3648447"/>
            <a:ext cx="722456" cy="72245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00">
              <a:buClrTx/>
              <a:defRPr/>
            </a:pPr>
            <a:endParaRPr lang="en-US" sz="4000" kern="1200" dirty="0">
              <a:solidFill>
                <a:srgbClr val="FFFFFF"/>
              </a:solidFill>
              <a:latin typeface="FontAwesome" pitchFamily="2" charset="0"/>
            </a:endParaRPr>
          </a:p>
        </p:txBody>
      </p:sp>
      <p:grpSp>
        <p:nvGrpSpPr>
          <p:cNvPr id="65" name="Group 64">
            <a:extLst>
              <a:ext uri="{FF2B5EF4-FFF2-40B4-BE49-F238E27FC236}">
                <a16:creationId xmlns:a16="http://schemas.microsoft.com/office/drawing/2014/main" id="{307E0589-1B21-7828-D919-E31BF156432C}"/>
              </a:ext>
              <a:ext uri="{C183D7F6-B498-43B3-948B-1728B52AA6E4}">
                <adec:decorative xmlns:adec="http://schemas.microsoft.com/office/drawing/2017/decorative" val="1"/>
              </a:ext>
            </a:extLst>
          </p:cNvPr>
          <p:cNvGrpSpPr/>
          <p:nvPr/>
        </p:nvGrpSpPr>
        <p:grpSpPr>
          <a:xfrm flipH="1">
            <a:off x="6224622" y="1850523"/>
            <a:ext cx="2079646" cy="286009"/>
            <a:chOff x="539510" y="1997706"/>
            <a:chExt cx="2079646" cy="286009"/>
          </a:xfrm>
        </p:grpSpPr>
        <p:cxnSp>
          <p:nvCxnSpPr>
            <p:cNvPr id="66" name="Straight Connector 65">
              <a:extLst>
                <a:ext uri="{FF2B5EF4-FFF2-40B4-BE49-F238E27FC236}">
                  <a16:creationId xmlns:a16="http://schemas.microsoft.com/office/drawing/2014/main" id="{E3CC7896-B98B-3DA6-67D7-0E24DEF5562C}"/>
                </a:ext>
              </a:extLst>
            </p:cNvPr>
            <p:cNvCxnSpPr/>
            <p:nvPr/>
          </p:nvCxnSpPr>
          <p:spPr>
            <a:xfrm flipH="1">
              <a:off x="2386109" y="1997706"/>
              <a:ext cx="233047" cy="2851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70CFF5-00C3-5EA5-E6B9-46D9075FD27D}"/>
                </a:ext>
              </a:extLst>
            </p:cNvPr>
            <p:cNvCxnSpPr/>
            <p:nvPr/>
          </p:nvCxnSpPr>
          <p:spPr>
            <a:xfrm flipH="1">
              <a:off x="539510" y="2283715"/>
              <a:ext cx="1843424"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71607631-97BB-F1FB-73AC-5A3FE4D0F9F4}"/>
              </a:ext>
              <a:ext uri="{C183D7F6-B498-43B3-948B-1728B52AA6E4}">
                <adec:decorative xmlns:adec="http://schemas.microsoft.com/office/drawing/2017/decorative" val="1"/>
              </a:ext>
            </a:extLst>
          </p:cNvPr>
          <p:cNvCxnSpPr/>
          <p:nvPr/>
        </p:nvCxnSpPr>
        <p:spPr>
          <a:xfrm>
            <a:off x="6770145" y="2826569"/>
            <a:ext cx="1555389"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009116F8-742D-7F37-D304-74D61116365E}"/>
              </a:ext>
              <a:ext uri="{C183D7F6-B498-43B3-948B-1728B52AA6E4}">
                <adec:decorative xmlns:adec="http://schemas.microsoft.com/office/drawing/2017/decorative" val="1"/>
              </a:ext>
            </a:extLst>
          </p:cNvPr>
          <p:cNvGrpSpPr/>
          <p:nvPr/>
        </p:nvGrpSpPr>
        <p:grpSpPr>
          <a:xfrm flipH="1" flipV="1">
            <a:off x="6224622" y="3419069"/>
            <a:ext cx="2079646" cy="286009"/>
            <a:chOff x="539510" y="1997706"/>
            <a:chExt cx="2079646" cy="286009"/>
          </a:xfrm>
        </p:grpSpPr>
        <p:cxnSp>
          <p:nvCxnSpPr>
            <p:cNvPr id="70" name="Straight Connector 69">
              <a:extLst>
                <a:ext uri="{FF2B5EF4-FFF2-40B4-BE49-F238E27FC236}">
                  <a16:creationId xmlns:a16="http://schemas.microsoft.com/office/drawing/2014/main" id="{A2A288B5-6AE7-BDC6-30DD-79572F65E313}"/>
                </a:ext>
              </a:extLst>
            </p:cNvPr>
            <p:cNvCxnSpPr/>
            <p:nvPr/>
          </p:nvCxnSpPr>
          <p:spPr>
            <a:xfrm flipH="1">
              <a:off x="2386109" y="1997706"/>
              <a:ext cx="233047" cy="285164"/>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E50AA2B-BD46-59E5-9E41-B90D3187762C}"/>
                </a:ext>
              </a:extLst>
            </p:cNvPr>
            <p:cNvCxnSpPr/>
            <p:nvPr/>
          </p:nvCxnSpPr>
          <p:spPr>
            <a:xfrm flipH="1">
              <a:off x="539510" y="2283715"/>
              <a:ext cx="1843424" cy="0"/>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39D6020F-4927-F96C-218A-D05910D376E6}"/>
              </a:ext>
            </a:extLst>
          </p:cNvPr>
          <p:cNvSpPr txBox="1"/>
          <p:nvPr/>
        </p:nvSpPr>
        <p:spPr>
          <a:xfrm flipH="1">
            <a:off x="6916970" y="2610544"/>
            <a:ext cx="1264770" cy="184666"/>
          </a:xfrm>
          <a:prstGeom prst="rect">
            <a:avLst/>
          </a:prstGeom>
          <a:noFill/>
        </p:spPr>
        <p:txBody>
          <a:bodyPr wrap="square" lIns="0" tIns="0" rIns="0" bIns="0" rtlCol="0" anchor="t">
            <a:spAutoFit/>
          </a:bodyPr>
          <a:lstStyle/>
          <a:p>
            <a:pPr algn="ctr" defTabSz="1031600">
              <a:buClrTx/>
              <a:defRPr/>
            </a:pPr>
            <a:r>
              <a:rPr lang="en-US" sz="1200" b="1" kern="1200" dirty="0">
                <a:solidFill>
                  <a:schemeClr val="accent5"/>
                </a:solidFill>
                <a:latin typeface="+mj-lt"/>
                <a:ea typeface="+mn-ea"/>
              </a:rPr>
              <a:t>Interventions</a:t>
            </a:r>
          </a:p>
        </p:txBody>
      </p:sp>
      <p:sp>
        <p:nvSpPr>
          <p:cNvPr id="73" name="TextBox 72">
            <a:extLst>
              <a:ext uri="{FF2B5EF4-FFF2-40B4-BE49-F238E27FC236}">
                <a16:creationId xmlns:a16="http://schemas.microsoft.com/office/drawing/2014/main" id="{008CDDD9-C610-9DAF-97A3-746C175EEA9D}"/>
              </a:ext>
            </a:extLst>
          </p:cNvPr>
          <p:cNvSpPr txBox="1"/>
          <p:nvPr/>
        </p:nvSpPr>
        <p:spPr>
          <a:xfrm flipH="1">
            <a:off x="6501173" y="3187796"/>
            <a:ext cx="2042227" cy="184666"/>
          </a:xfrm>
          <a:prstGeom prst="rect">
            <a:avLst/>
          </a:prstGeom>
          <a:noFill/>
        </p:spPr>
        <p:txBody>
          <a:bodyPr wrap="none" lIns="0" tIns="0" rIns="0" bIns="0" rtlCol="0" anchor="t">
            <a:spAutoFit/>
          </a:bodyPr>
          <a:lstStyle/>
          <a:p>
            <a:pPr algn="ctr" defTabSz="1031600">
              <a:buClrTx/>
              <a:defRPr/>
            </a:pPr>
            <a:r>
              <a:rPr lang="en-US" sz="1200" b="1" kern="1200" dirty="0">
                <a:solidFill>
                  <a:srgbClr val="4E4A49"/>
                </a:solidFill>
                <a:latin typeface="+mj-lt"/>
                <a:ea typeface="+mn-ea"/>
              </a:rPr>
              <a:t>Administrative Maintenance</a:t>
            </a:r>
          </a:p>
        </p:txBody>
      </p:sp>
      <p:sp>
        <p:nvSpPr>
          <p:cNvPr id="74" name="Freeform 56">
            <a:extLst>
              <a:ext uri="{FF2B5EF4-FFF2-40B4-BE49-F238E27FC236}">
                <a16:creationId xmlns:a16="http://schemas.microsoft.com/office/drawing/2014/main" id="{18DE5F56-209B-4F33-A00A-E59CA5CD4CEE}"/>
              </a:ext>
              <a:ext uri="{C183D7F6-B498-43B3-948B-1728B52AA6E4}">
                <adec:decorative xmlns:adec="http://schemas.microsoft.com/office/drawing/2017/decorative" val="1"/>
              </a:ext>
            </a:extLst>
          </p:cNvPr>
          <p:cNvSpPr>
            <a:spLocks noEditPoints="1"/>
          </p:cNvSpPr>
          <p:nvPr/>
        </p:nvSpPr>
        <p:spPr bwMode="auto">
          <a:xfrm>
            <a:off x="2447720" y="2665341"/>
            <a:ext cx="322456" cy="322456"/>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00">
              <a:buClrTx/>
              <a:defRPr/>
            </a:pPr>
            <a:endParaRPr lang="en-US" sz="2000" kern="1200">
              <a:solidFill>
                <a:srgbClr val="262626"/>
              </a:solidFill>
              <a:ea typeface="+mn-ea"/>
            </a:endParaRPr>
          </a:p>
        </p:txBody>
      </p:sp>
      <p:sp>
        <p:nvSpPr>
          <p:cNvPr id="75" name="Freeform 42">
            <a:extLst>
              <a:ext uri="{FF2B5EF4-FFF2-40B4-BE49-F238E27FC236}">
                <a16:creationId xmlns:a16="http://schemas.microsoft.com/office/drawing/2014/main" id="{47F38F18-813A-FF6D-0206-6A26C3FA2609}"/>
              </a:ext>
              <a:ext uri="{C183D7F6-B498-43B3-948B-1728B52AA6E4}">
                <adec:decorative xmlns:adec="http://schemas.microsoft.com/office/drawing/2017/decorative" val="1"/>
              </a:ext>
            </a:extLst>
          </p:cNvPr>
          <p:cNvSpPr>
            <a:spLocks noEditPoints="1"/>
          </p:cNvSpPr>
          <p:nvPr/>
        </p:nvSpPr>
        <p:spPr bwMode="auto">
          <a:xfrm>
            <a:off x="2808121" y="1408566"/>
            <a:ext cx="404612" cy="30551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solidFill>
              <a:schemeClr val="accent1"/>
            </a:solid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grpSp>
        <p:nvGrpSpPr>
          <p:cNvPr id="76" name="Group 75">
            <a:extLst>
              <a:ext uri="{FF2B5EF4-FFF2-40B4-BE49-F238E27FC236}">
                <a16:creationId xmlns:a16="http://schemas.microsoft.com/office/drawing/2014/main" id="{69CC9AF7-E050-BECD-9F68-D87B07AB2655}"/>
              </a:ext>
              <a:ext uri="{C183D7F6-B498-43B3-948B-1728B52AA6E4}">
                <adec:decorative xmlns:adec="http://schemas.microsoft.com/office/drawing/2017/decorative" val="1"/>
              </a:ext>
            </a:extLst>
          </p:cNvPr>
          <p:cNvGrpSpPr/>
          <p:nvPr/>
        </p:nvGrpSpPr>
        <p:grpSpPr>
          <a:xfrm>
            <a:off x="2831695" y="3734433"/>
            <a:ext cx="374957" cy="516144"/>
            <a:chOff x="3291055" y="1604118"/>
            <a:chExt cx="552452" cy="760475"/>
          </a:xfrm>
          <a:solidFill>
            <a:schemeClr val="accent3"/>
          </a:solidFill>
        </p:grpSpPr>
        <p:sp>
          <p:nvSpPr>
            <p:cNvPr id="77" name="Freeform 5">
              <a:extLst>
                <a:ext uri="{FF2B5EF4-FFF2-40B4-BE49-F238E27FC236}">
                  <a16:creationId xmlns:a16="http://schemas.microsoft.com/office/drawing/2014/main" id="{68ABA621-C588-BD7A-1C83-35006BF029B0}"/>
                </a:ext>
              </a:extLst>
            </p:cNvPr>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78" name="Freeform 6">
              <a:extLst>
                <a:ext uri="{FF2B5EF4-FFF2-40B4-BE49-F238E27FC236}">
                  <a16:creationId xmlns:a16="http://schemas.microsoft.com/office/drawing/2014/main" id="{9EF9A846-1326-8CEC-9E09-EA2682D2AF9A}"/>
                </a:ext>
              </a:extLst>
            </p:cNvPr>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79" name="Freeform 7">
              <a:extLst>
                <a:ext uri="{FF2B5EF4-FFF2-40B4-BE49-F238E27FC236}">
                  <a16:creationId xmlns:a16="http://schemas.microsoft.com/office/drawing/2014/main" id="{BAACE909-1F8B-78D5-407A-7F10F9F98B5E}"/>
                </a:ext>
              </a:extLst>
            </p:cNvPr>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0" name="Freeform 8">
              <a:extLst>
                <a:ext uri="{FF2B5EF4-FFF2-40B4-BE49-F238E27FC236}">
                  <a16:creationId xmlns:a16="http://schemas.microsoft.com/office/drawing/2014/main" id="{8640270E-0BAB-26AF-2030-0E03262C1FF3}"/>
                </a:ext>
              </a:extLst>
            </p:cNvPr>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1" name="Freeform 9">
              <a:extLst>
                <a:ext uri="{FF2B5EF4-FFF2-40B4-BE49-F238E27FC236}">
                  <a16:creationId xmlns:a16="http://schemas.microsoft.com/office/drawing/2014/main" id="{4CFD6E50-77E3-D959-69D5-A92906967BA3}"/>
                </a:ext>
              </a:extLst>
            </p:cNvPr>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2" name="Freeform 10">
              <a:extLst>
                <a:ext uri="{FF2B5EF4-FFF2-40B4-BE49-F238E27FC236}">
                  <a16:creationId xmlns:a16="http://schemas.microsoft.com/office/drawing/2014/main" id="{EA0A60B5-F365-716B-B183-739CD2AD6D59}"/>
                </a:ext>
              </a:extLst>
            </p:cNvPr>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3" name="Freeform 11">
              <a:extLst>
                <a:ext uri="{FF2B5EF4-FFF2-40B4-BE49-F238E27FC236}">
                  <a16:creationId xmlns:a16="http://schemas.microsoft.com/office/drawing/2014/main" id="{43B4EAB1-8744-DF8B-2677-3FD686EE6E28}"/>
                </a:ext>
              </a:extLst>
            </p:cNvPr>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grpSp>
      <p:pic>
        <p:nvPicPr>
          <p:cNvPr id="84" name="Picture 83" descr="APPR architecture web page">
            <a:extLst>
              <a:ext uri="{FF2B5EF4-FFF2-40B4-BE49-F238E27FC236}">
                <a16:creationId xmlns:a16="http://schemas.microsoft.com/office/drawing/2014/main" id="{999CC80B-7F7B-352E-0D93-EEE8A9F36DF6}"/>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9505" y="2258107"/>
            <a:ext cx="2312718" cy="1136924"/>
          </a:xfrm>
          <a:prstGeom prst="rect">
            <a:avLst/>
          </a:prstGeom>
        </p:spPr>
      </p:pic>
      <p:sp>
        <p:nvSpPr>
          <p:cNvPr id="85" name="Freeform 145">
            <a:extLst>
              <a:ext uri="{FF2B5EF4-FFF2-40B4-BE49-F238E27FC236}">
                <a16:creationId xmlns:a16="http://schemas.microsoft.com/office/drawing/2014/main" id="{64DB6376-D7E5-34C5-6416-3E99CB082E7A}"/>
              </a:ext>
              <a:ext uri="{C183D7F6-B498-43B3-948B-1728B52AA6E4}">
                <adec:decorative xmlns:adec="http://schemas.microsoft.com/office/drawing/2017/decorative" val="1"/>
              </a:ext>
            </a:extLst>
          </p:cNvPr>
          <p:cNvSpPr>
            <a:spLocks/>
          </p:cNvSpPr>
          <p:nvPr/>
        </p:nvSpPr>
        <p:spPr bwMode="auto">
          <a:xfrm>
            <a:off x="5770819" y="1366688"/>
            <a:ext cx="382382" cy="289237"/>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6" name="TextBox 85">
            <a:extLst>
              <a:ext uri="{FF2B5EF4-FFF2-40B4-BE49-F238E27FC236}">
                <a16:creationId xmlns:a16="http://schemas.microsoft.com/office/drawing/2014/main" id="{E97DCAFE-67CC-1C9C-2A48-9B09279C2CEB}"/>
              </a:ext>
            </a:extLst>
          </p:cNvPr>
          <p:cNvSpPr txBox="1"/>
          <p:nvPr/>
        </p:nvSpPr>
        <p:spPr>
          <a:xfrm flipH="1">
            <a:off x="7039513" y="1859111"/>
            <a:ext cx="686085" cy="184666"/>
          </a:xfrm>
          <a:prstGeom prst="rect">
            <a:avLst/>
          </a:prstGeom>
          <a:noFill/>
        </p:spPr>
        <p:txBody>
          <a:bodyPr wrap="none" lIns="0" tIns="0" rIns="0" bIns="0" rtlCol="0" anchor="t">
            <a:spAutoFit/>
          </a:bodyPr>
          <a:lstStyle/>
          <a:p>
            <a:pPr algn="ctr" defTabSz="1031600">
              <a:buClrTx/>
              <a:defRPr/>
            </a:pPr>
            <a:r>
              <a:rPr lang="en-US" sz="1200" b="1" kern="1200" dirty="0">
                <a:solidFill>
                  <a:schemeClr val="accent1"/>
                </a:solidFill>
                <a:latin typeface="+mj-lt"/>
                <a:ea typeface="+mn-ea"/>
              </a:rPr>
              <a:t>Org units</a:t>
            </a:r>
          </a:p>
        </p:txBody>
      </p:sp>
      <p:sp>
        <p:nvSpPr>
          <p:cNvPr id="87" name="Freeform 101">
            <a:extLst>
              <a:ext uri="{FF2B5EF4-FFF2-40B4-BE49-F238E27FC236}">
                <a16:creationId xmlns:a16="http://schemas.microsoft.com/office/drawing/2014/main" id="{D553FDC2-CA9F-FDBA-B423-05DF2E369B03}"/>
              </a:ext>
              <a:ext uri="{C183D7F6-B498-43B3-948B-1728B52AA6E4}">
                <adec:decorative xmlns:adec="http://schemas.microsoft.com/office/drawing/2017/decorative" val="1"/>
              </a:ext>
            </a:extLst>
          </p:cNvPr>
          <p:cNvSpPr>
            <a:spLocks noEditPoints="1"/>
          </p:cNvSpPr>
          <p:nvPr/>
        </p:nvSpPr>
        <p:spPr bwMode="auto">
          <a:xfrm>
            <a:off x="6192446" y="2660600"/>
            <a:ext cx="335594" cy="31048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5">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dirty="0">
              <a:solidFill>
                <a:srgbClr val="262626"/>
              </a:solidFill>
              <a:ea typeface="+mn-ea"/>
            </a:endParaRPr>
          </a:p>
        </p:txBody>
      </p:sp>
      <p:sp>
        <p:nvSpPr>
          <p:cNvPr id="88" name="Freeform 135">
            <a:extLst>
              <a:ext uri="{FF2B5EF4-FFF2-40B4-BE49-F238E27FC236}">
                <a16:creationId xmlns:a16="http://schemas.microsoft.com/office/drawing/2014/main" id="{DB67043D-E97A-76C1-8FF8-FC73D8659B20}"/>
              </a:ext>
              <a:ext uri="{C183D7F6-B498-43B3-948B-1728B52AA6E4}">
                <adec:decorative xmlns:adec="http://schemas.microsoft.com/office/drawing/2017/decorative" val="1"/>
              </a:ext>
            </a:extLst>
          </p:cNvPr>
          <p:cNvSpPr>
            <a:spLocks noEditPoints="1"/>
          </p:cNvSpPr>
          <p:nvPr/>
        </p:nvSpPr>
        <p:spPr bwMode="auto">
          <a:xfrm>
            <a:off x="5805230" y="3914154"/>
            <a:ext cx="296602" cy="27782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srgbClr val="262626"/>
              </a:solidFill>
              <a:ea typeface="+mn-ea"/>
            </a:endParaRPr>
          </a:p>
        </p:txBody>
      </p:sp>
      <p:sp>
        <p:nvSpPr>
          <p:cNvPr id="89" name="TextBox 88">
            <a:extLst>
              <a:ext uri="{FF2B5EF4-FFF2-40B4-BE49-F238E27FC236}">
                <a16:creationId xmlns:a16="http://schemas.microsoft.com/office/drawing/2014/main" id="{7AA3C134-2864-2A1B-EA91-09A60DC31EE1}"/>
              </a:ext>
            </a:extLst>
          </p:cNvPr>
          <p:cNvSpPr txBox="1"/>
          <p:nvPr/>
        </p:nvSpPr>
        <p:spPr>
          <a:xfrm>
            <a:off x="886597" y="1859111"/>
            <a:ext cx="1153009" cy="184666"/>
          </a:xfrm>
          <a:prstGeom prst="rect">
            <a:avLst/>
          </a:prstGeom>
          <a:noFill/>
        </p:spPr>
        <p:txBody>
          <a:bodyPr wrap="none" lIns="0" tIns="0" rIns="0" bIns="0" rtlCol="0" anchor="t">
            <a:spAutoFit/>
          </a:bodyPr>
          <a:lstStyle/>
          <a:p>
            <a:pPr algn="ctr" defTabSz="1031600">
              <a:buClrTx/>
              <a:defRPr/>
            </a:pPr>
            <a:r>
              <a:rPr lang="en-US" sz="1200" b="1" kern="1200" dirty="0">
                <a:solidFill>
                  <a:schemeClr val="accent2"/>
                </a:solidFill>
                <a:latin typeface="+mj-lt"/>
                <a:ea typeface="+mn-ea"/>
              </a:rPr>
              <a:t>Web dashboard</a:t>
            </a:r>
          </a:p>
        </p:txBody>
      </p:sp>
    </p:spTree>
    <p:custDataLst>
      <p:tags r:id="rId1"/>
    </p:custDataLst>
    <p:extLst>
      <p:ext uri="{BB962C8B-B14F-4D97-AF65-F5344CB8AC3E}">
        <p14:creationId xmlns:p14="http://schemas.microsoft.com/office/powerpoint/2010/main" val="12047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773935"/>
            <a:ext cx="3426393" cy="3789355"/>
          </a:xfrm>
        </p:spPr>
        <p:txBody>
          <a:bodyPr/>
          <a:lstStyle/>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Architecture: Organizational Unit</a:t>
            </a:r>
          </a:p>
        </p:txBody>
      </p:sp>
      <p:grpSp>
        <p:nvGrpSpPr>
          <p:cNvPr id="2" name="Group 1" descr="Federal Govt. &#10;">
            <a:extLst>
              <a:ext uri="{FF2B5EF4-FFF2-40B4-BE49-F238E27FC236}">
                <a16:creationId xmlns:a16="http://schemas.microsoft.com/office/drawing/2014/main" id="{9B2B02E4-1D87-B5EC-2A73-145629456F24}"/>
              </a:ext>
              <a:ext uri="{C183D7F6-B498-43B3-948B-1728B52AA6E4}">
                <adec:decorative xmlns:adec="http://schemas.microsoft.com/office/drawing/2017/decorative" val="0"/>
              </a:ext>
            </a:extLst>
          </p:cNvPr>
          <p:cNvGrpSpPr/>
          <p:nvPr/>
        </p:nvGrpSpPr>
        <p:grpSpPr>
          <a:xfrm>
            <a:off x="5650183" y="485282"/>
            <a:ext cx="1190991" cy="840921"/>
            <a:chOff x="2222246" y="0"/>
            <a:chExt cx="1190991" cy="840921"/>
          </a:xfrm>
          <a:effectLst/>
        </p:grpSpPr>
        <p:sp>
          <p:nvSpPr>
            <p:cNvPr id="18" name="Trapezoid 17">
              <a:extLst>
                <a:ext uri="{FF2B5EF4-FFF2-40B4-BE49-F238E27FC236}">
                  <a16:creationId xmlns:a16="http://schemas.microsoft.com/office/drawing/2014/main" id="{6FC8D10C-1134-2E09-E0B3-CF0278FE7CB6}"/>
                </a:ext>
              </a:extLst>
            </p:cNvPr>
            <p:cNvSpPr/>
            <p:nvPr/>
          </p:nvSpPr>
          <p:spPr>
            <a:xfrm>
              <a:off x="2222246" y="0"/>
              <a:ext cx="1190991" cy="840921"/>
            </a:xfrm>
            <a:prstGeom prst="trapezoid">
              <a:avLst>
                <a:gd name="adj" fmla="val 67016"/>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solidFill>
                  <a:schemeClr val="tx1"/>
                </a:solidFill>
                <a:latin typeface="+mj-lt"/>
              </a:endParaRPr>
            </a:p>
          </p:txBody>
        </p:sp>
        <p:sp>
          <p:nvSpPr>
            <p:cNvPr id="19" name="Trapezoid 4">
              <a:extLst>
                <a:ext uri="{FF2B5EF4-FFF2-40B4-BE49-F238E27FC236}">
                  <a16:creationId xmlns:a16="http://schemas.microsoft.com/office/drawing/2014/main" id="{22CCA325-DB35-9DEF-FF96-CE6253B92767}"/>
                </a:ext>
              </a:extLst>
            </p:cNvPr>
            <p:cNvSpPr txBox="1"/>
            <p:nvPr/>
          </p:nvSpPr>
          <p:spPr>
            <a:xfrm>
              <a:off x="2352626" y="191367"/>
              <a:ext cx="930230" cy="64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Federal Govt. </a:t>
              </a:r>
            </a:p>
          </p:txBody>
        </p:sp>
      </p:grpSp>
      <p:grpSp>
        <p:nvGrpSpPr>
          <p:cNvPr id="6" name="Group 5" descr="State Govt. &#10;(#18)&#10;">
            <a:extLst>
              <a:ext uri="{FF2B5EF4-FFF2-40B4-BE49-F238E27FC236}">
                <a16:creationId xmlns:a16="http://schemas.microsoft.com/office/drawing/2014/main" id="{738E2913-6464-3841-1B10-0804F1063D3F}"/>
              </a:ext>
              <a:ext uri="{C183D7F6-B498-43B3-948B-1728B52AA6E4}">
                <adec:decorative xmlns:adec="http://schemas.microsoft.com/office/drawing/2017/decorative" val="0"/>
              </a:ext>
            </a:extLst>
          </p:cNvPr>
          <p:cNvGrpSpPr/>
          <p:nvPr/>
        </p:nvGrpSpPr>
        <p:grpSpPr>
          <a:xfrm>
            <a:off x="5118582" y="1326203"/>
            <a:ext cx="2254193" cy="840921"/>
            <a:chOff x="1690645" y="840921"/>
            <a:chExt cx="2254193" cy="840921"/>
          </a:xfrm>
          <a:effectLst/>
        </p:grpSpPr>
        <p:sp>
          <p:nvSpPr>
            <p:cNvPr id="16" name="Trapezoid 15">
              <a:extLst>
                <a:ext uri="{FF2B5EF4-FFF2-40B4-BE49-F238E27FC236}">
                  <a16:creationId xmlns:a16="http://schemas.microsoft.com/office/drawing/2014/main" id="{4D0DA517-5973-FF4F-7678-16D752EAEFA5}"/>
                </a:ext>
              </a:extLst>
            </p:cNvPr>
            <p:cNvSpPr/>
            <p:nvPr/>
          </p:nvSpPr>
          <p:spPr>
            <a:xfrm>
              <a:off x="1690645" y="840921"/>
              <a:ext cx="2254193" cy="840921"/>
            </a:xfrm>
            <a:prstGeom prst="trapezoid">
              <a:avLst>
                <a:gd name="adj" fmla="val 67016"/>
              </a:avLst>
            </a:prstGeom>
            <a:solidFill>
              <a:schemeClr val="accent2"/>
            </a:solidFill>
          </p:spPr>
          <p:style>
            <a:lnRef idx="0">
              <a:schemeClr val="lt1">
                <a:hueOff val="0"/>
                <a:satOff val="0"/>
                <a:lumOff val="0"/>
                <a:alphaOff val="0"/>
              </a:schemeClr>
            </a:lnRef>
            <a:fillRef idx="3">
              <a:schemeClr val="accent4">
                <a:hueOff val="2637199"/>
                <a:satOff val="1375"/>
                <a:lumOff val="-7745"/>
                <a:alphaOff val="0"/>
              </a:schemeClr>
            </a:fillRef>
            <a:effectRef idx="2">
              <a:schemeClr val="accent4">
                <a:hueOff val="2637199"/>
                <a:satOff val="1375"/>
                <a:lumOff val="-7745"/>
                <a:alphaOff val="0"/>
              </a:schemeClr>
            </a:effectRef>
            <a:fontRef idx="minor">
              <a:schemeClr val="lt1"/>
            </a:fontRef>
          </p:style>
          <p:txBody>
            <a:bodyPr/>
            <a:lstStyle/>
            <a:p>
              <a:endParaRPr lang="en-US">
                <a:solidFill>
                  <a:schemeClr val="tx1"/>
                </a:solidFill>
                <a:latin typeface="+mj-lt"/>
              </a:endParaRPr>
            </a:p>
          </p:txBody>
        </p:sp>
        <p:sp>
          <p:nvSpPr>
            <p:cNvPr id="17" name="Trapezoid 6">
              <a:extLst>
                <a:ext uri="{FF2B5EF4-FFF2-40B4-BE49-F238E27FC236}">
                  <a16:creationId xmlns:a16="http://schemas.microsoft.com/office/drawing/2014/main" id="{98DC3853-7EC4-E6EC-8EF8-194F6C7D5B16}"/>
                </a:ext>
              </a:extLst>
            </p:cNvPr>
            <p:cNvSpPr txBox="1"/>
            <p:nvPr/>
          </p:nvSpPr>
          <p:spPr>
            <a:xfrm>
              <a:off x="2085129" y="840921"/>
              <a:ext cx="1465225" cy="840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State Govt. </a:t>
              </a:r>
            </a:p>
            <a:p>
              <a:pPr marL="0" lvl="0" indent="0" algn="ctr" defTabSz="800100">
                <a:lnSpc>
                  <a:spcPct val="90000"/>
                </a:lnSpc>
                <a:spcBef>
                  <a:spcPct val="0"/>
                </a:spcBef>
                <a:spcAft>
                  <a:spcPct val="35000"/>
                </a:spcAft>
                <a:buNone/>
              </a:pPr>
              <a:r>
                <a:rPr lang="en-US" sz="1800" b="1" kern="1200" dirty="0">
                  <a:solidFill>
                    <a:schemeClr val="tx1"/>
                  </a:solidFill>
                  <a:latin typeface="+mj-lt"/>
                </a:rPr>
                <a:t>(#18)</a:t>
              </a:r>
            </a:p>
          </p:txBody>
        </p:sp>
      </p:grpSp>
      <p:grpSp>
        <p:nvGrpSpPr>
          <p:cNvPr id="7" name="Group 6" descr="Local Government Areas&#10;(#342) &#10;">
            <a:extLst>
              <a:ext uri="{FF2B5EF4-FFF2-40B4-BE49-F238E27FC236}">
                <a16:creationId xmlns:a16="http://schemas.microsoft.com/office/drawing/2014/main" id="{50B83942-07D0-9112-7EC0-80CE1D33FA40}"/>
              </a:ext>
            </a:extLst>
          </p:cNvPr>
          <p:cNvGrpSpPr/>
          <p:nvPr/>
        </p:nvGrpSpPr>
        <p:grpSpPr>
          <a:xfrm>
            <a:off x="4555033" y="2167124"/>
            <a:ext cx="3381290" cy="840921"/>
            <a:chOff x="1127096" y="1681842"/>
            <a:chExt cx="3381290" cy="840921"/>
          </a:xfrm>
          <a:solidFill>
            <a:schemeClr val="accent1"/>
          </a:solidFill>
          <a:effectLst/>
        </p:grpSpPr>
        <p:sp>
          <p:nvSpPr>
            <p:cNvPr id="14" name="Trapezoid 13">
              <a:extLst>
                <a:ext uri="{FF2B5EF4-FFF2-40B4-BE49-F238E27FC236}">
                  <a16:creationId xmlns:a16="http://schemas.microsoft.com/office/drawing/2014/main" id="{1727D353-6F5D-2B7D-69BF-673FBA81F16A}"/>
                </a:ext>
              </a:extLst>
            </p:cNvPr>
            <p:cNvSpPr/>
            <p:nvPr/>
          </p:nvSpPr>
          <p:spPr>
            <a:xfrm>
              <a:off x="1127096" y="1681842"/>
              <a:ext cx="3381290" cy="840921"/>
            </a:xfrm>
            <a:prstGeom prst="trapezoid">
              <a:avLst>
                <a:gd name="adj" fmla="val 67016"/>
              </a:avLst>
            </a:prstGeom>
            <a:grpFill/>
          </p:spPr>
          <p:style>
            <a:lnRef idx="0">
              <a:schemeClr val="lt1">
                <a:hueOff val="0"/>
                <a:satOff val="0"/>
                <a:lumOff val="0"/>
                <a:alphaOff val="0"/>
              </a:schemeClr>
            </a:lnRef>
            <a:fillRef idx="3">
              <a:schemeClr val="accent4">
                <a:hueOff val="5274398"/>
                <a:satOff val="2751"/>
                <a:lumOff val="-15489"/>
                <a:alphaOff val="0"/>
              </a:schemeClr>
            </a:fillRef>
            <a:effectRef idx="2">
              <a:schemeClr val="accent4">
                <a:hueOff val="5274398"/>
                <a:satOff val="2751"/>
                <a:lumOff val="-15489"/>
                <a:alphaOff val="0"/>
              </a:schemeClr>
            </a:effectRef>
            <a:fontRef idx="minor">
              <a:schemeClr val="lt1"/>
            </a:fontRef>
          </p:style>
          <p:txBody>
            <a:bodyPr/>
            <a:lstStyle/>
            <a:p>
              <a:endParaRPr lang="en-US">
                <a:solidFill>
                  <a:schemeClr val="tx1"/>
                </a:solidFill>
                <a:latin typeface="+mj-lt"/>
              </a:endParaRPr>
            </a:p>
          </p:txBody>
        </p:sp>
        <p:sp>
          <p:nvSpPr>
            <p:cNvPr id="15" name="Trapezoid 8">
              <a:extLst>
                <a:ext uri="{FF2B5EF4-FFF2-40B4-BE49-F238E27FC236}">
                  <a16:creationId xmlns:a16="http://schemas.microsoft.com/office/drawing/2014/main" id="{0F05B6DB-3F9E-FB12-F524-7B6AF2E2BAF3}"/>
                </a:ext>
              </a:extLst>
            </p:cNvPr>
            <p:cNvSpPr txBox="1"/>
            <p:nvPr/>
          </p:nvSpPr>
          <p:spPr>
            <a:xfrm>
              <a:off x="1718822" y="1681842"/>
              <a:ext cx="2197838" cy="8409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Local Government Areas</a:t>
              </a:r>
            </a:p>
            <a:p>
              <a:pPr marL="0" lvl="0" indent="0" algn="ctr" defTabSz="800100">
                <a:lnSpc>
                  <a:spcPct val="90000"/>
                </a:lnSpc>
                <a:spcBef>
                  <a:spcPct val="0"/>
                </a:spcBef>
                <a:spcAft>
                  <a:spcPct val="35000"/>
                </a:spcAft>
                <a:buNone/>
              </a:pPr>
              <a:r>
                <a:rPr lang="en-US" sz="1800" b="1" kern="1200" dirty="0">
                  <a:solidFill>
                    <a:schemeClr val="tx1"/>
                  </a:solidFill>
                  <a:latin typeface="+mj-lt"/>
                </a:rPr>
                <a:t>(#342) </a:t>
              </a:r>
            </a:p>
          </p:txBody>
        </p:sp>
      </p:grpSp>
      <p:grpSp>
        <p:nvGrpSpPr>
          <p:cNvPr id="8" name="Group 7" descr="Ward&#10;(#2518) &#10;">
            <a:extLst>
              <a:ext uri="{FF2B5EF4-FFF2-40B4-BE49-F238E27FC236}">
                <a16:creationId xmlns:a16="http://schemas.microsoft.com/office/drawing/2014/main" id="{A45B92EA-C857-400B-93FE-7E6433C6E9AE}"/>
              </a:ext>
            </a:extLst>
          </p:cNvPr>
          <p:cNvGrpSpPr/>
          <p:nvPr/>
        </p:nvGrpSpPr>
        <p:grpSpPr>
          <a:xfrm>
            <a:off x="3991485" y="3008046"/>
            <a:ext cx="4508387" cy="840921"/>
            <a:chOff x="563548" y="2522764"/>
            <a:chExt cx="4508387" cy="840921"/>
          </a:xfrm>
          <a:solidFill>
            <a:schemeClr val="accent6"/>
          </a:solidFill>
          <a:effectLst/>
        </p:grpSpPr>
        <p:sp>
          <p:nvSpPr>
            <p:cNvPr id="12" name="Trapezoid 11">
              <a:extLst>
                <a:ext uri="{FF2B5EF4-FFF2-40B4-BE49-F238E27FC236}">
                  <a16:creationId xmlns:a16="http://schemas.microsoft.com/office/drawing/2014/main" id="{E98B36FB-AFDA-65E8-4280-58A1027E9496}"/>
                </a:ext>
              </a:extLst>
            </p:cNvPr>
            <p:cNvSpPr/>
            <p:nvPr/>
          </p:nvSpPr>
          <p:spPr>
            <a:xfrm>
              <a:off x="563548" y="2522764"/>
              <a:ext cx="4508387" cy="840921"/>
            </a:xfrm>
            <a:prstGeom prst="trapezoid">
              <a:avLst>
                <a:gd name="adj" fmla="val 67016"/>
              </a:avLst>
            </a:prstGeom>
            <a:grpFill/>
          </p:spPr>
          <p:style>
            <a:lnRef idx="0">
              <a:schemeClr val="lt1">
                <a:hueOff val="0"/>
                <a:satOff val="0"/>
                <a:lumOff val="0"/>
                <a:alphaOff val="0"/>
              </a:schemeClr>
            </a:lnRef>
            <a:fillRef idx="3">
              <a:schemeClr val="accent4">
                <a:hueOff val="7911597"/>
                <a:satOff val="4126"/>
                <a:lumOff val="-23234"/>
                <a:alphaOff val="0"/>
              </a:schemeClr>
            </a:fillRef>
            <a:effectRef idx="2">
              <a:schemeClr val="accent4">
                <a:hueOff val="7911597"/>
                <a:satOff val="4126"/>
                <a:lumOff val="-23234"/>
                <a:alphaOff val="0"/>
              </a:schemeClr>
            </a:effectRef>
            <a:fontRef idx="minor">
              <a:schemeClr val="lt1"/>
            </a:fontRef>
          </p:style>
          <p:txBody>
            <a:bodyPr/>
            <a:lstStyle/>
            <a:p>
              <a:endParaRPr lang="en-US">
                <a:solidFill>
                  <a:schemeClr val="tx1"/>
                </a:solidFill>
                <a:latin typeface="+mj-lt"/>
              </a:endParaRPr>
            </a:p>
          </p:txBody>
        </p:sp>
        <p:sp>
          <p:nvSpPr>
            <p:cNvPr id="13" name="Trapezoid 10">
              <a:extLst>
                <a:ext uri="{FF2B5EF4-FFF2-40B4-BE49-F238E27FC236}">
                  <a16:creationId xmlns:a16="http://schemas.microsoft.com/office/drawing/2014/main" id="{61485330-4D70-9047-3D27-408CEC4B3EBA}"/>
                </a:ext>
              </a:extLst>
            </p:cNvPr>
            <p:cNvSpPr txBox="1"/>
            <p:nvPr/>
          </p:nvSpPr>
          <p:spPr>
            <a:xfrm>
              <a:off x="1352516" y="2522764"/>
              <a:ext cx="2930451" cy="8409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Ward</a:t>
              </a:r>
            </a:p>
            <a:p>
              <a:pPr marL="0" lvl="0" indent="0" algn="ctr" defTabSz="800100">
                <a:lnSpc>
                  <a:spcPct val="90000"/>
                </a:lnSpc>
                <a:spcBef>
                  <a:spcPct val="0"/>
                </a:spcBef>
                <a:spcAft>
                  <a:spcPct val="35000"/>
                </a:spcAft>
                <a:buNone/>
              </a:pPr>
              <a:r>
                <a:rPr lang="en-US" sz="1800" b="1" kern="1200" dirty="0">
                  <a:solidFill>
                    <a:schemeClr val="tx1"/>
                  </a:solidFill>
                  <a:latin typeface="+mj-lt"/>
                </a:rPr>
                <a:t>(#2518) </a:t>
              </a:r>
            </a:p>
          </p:txBody>
        </p:sp>
      </p:grpSp>
      <p:grpSp>
        <p:nvGrpSpPr>
          <p:cNvPr id="9" name="Group 8" descr="Facility &#10;(#4500)&#10;">
            <a:extLst>
              <a:ext uri="{FF2B5EF4-FFF2-40B4-BE49-F238E27FC236}">
                <a16:creationId xmlns:a16="http://schemas.microsoft.com/office/drawing/2014/main" id="{A8D0E542-ABCD-D03F-B100-0AC690F5FE6E}"/>
              </a:ext>
            </a:extLst>
          </p:cNvPr>
          <p:cNvGrpSpPr/>
          <p:nvPr/>
        </p:nvGrpSpPr>
        <p:grpSpPr>
          <a:xfrm>
            <a:off x="3427937" y="3848967"/>
            <a:ext cx="5635484" cy="840921"/>
            <a:chOff x="0" y="3363685"/>
            <a:chExt cx="5635484" cy="840921"/>
          </a:xfrm>
          <a:solidFill>
            <a:schemeClr val="bg2">
              <a:lumMod val="50000"/>
            </a:schemeClr>
          </a:solidFill>
          <a:effectLst/>
        </p:grpSpPr>
        <p:sp>
          <p:nvSpPr>
            <p:cNvPr id="10" name="Trapezoid 9">
              <a:extLst>
                <a:ext uri="{FF2B5EF4-FFF2-40B4-BE49-F238E27FC236}">
                  <a16:creationId xmlns:a16="http://schemas.microsoft.com/office/drawing/2014/main" id="{DE1D739A-3193-14CD-BB74-ECEFE45C8BC1}"/>
                </a:ext>
              </a:extLst>
            </p:cNvPr>
            <p:cNvSpPr/>
            <p:nvPr/>
          </p:nvSpPr>
          <p:spPr>
            <a:xfrm>
              <a:off x="0" y="3363685"/>
              <a:ext cx="5635484" cy="840921"/>
            </a:xfrm>
            <a:prstGeom prst="trapezoid">
              <a:avLst>
                <a:gd name="adj" fmla="val 67016"/>
              </a:avLst>
            </a:prstGeom>
            <a:grpFill/>
          </p:spPr>
          <p:style>
            <a:lnRef idx="0">
              <a:schemeClr val="lt1">
                <a:hueOff val="0"/>
                <a:satOff val="0"/>
                <a:lumOff val="0"/>
                <a:alphaOff val="0"/>
              </a:schemeClr>
            </a:lnRef>
            <a:fillRef idx="3">
              <a:schemeClr val="accent4">
                <a:hueOff val="10548797"/>
                <a:satOff val="5501"/>
                <a:lumOff val="-30979"/>
                <a:alphaOff val="0"/>
              </a:schemeClr>
            </a:fillRef>
            <a:effectRef idx="2">
              <a:schemeClr val="accent4">
                <a:hueOff val="10548797"/>
                <a:satOff val="5501"/>
                <a:lumOff val="-30979"/>
                <a:alphaOff val="0"/>
              </a:schemeClr>
            </a:effectRef>
            <a:fontRef idx="minor">
              <a:schemeClr val="lt1"/>
            </a:fontRef>
          </p:style>
          <p:txBody>
            <a:bodyPr/>
            <a:lstStyle/>
            <a:p>
              <a:endParaRPr lang="en-US">
                <a:solidFill>
                  <a:schemeClr val="tx1"/>
                </a:solidFill>
                <a:latin typeface="+mj-lt"/>
              </a:endParaRPr>
            </a:p>
          </p:txBody>
        </p:sp>
        <p:sp>
          <p:nvSpPr>
            <p:cNvPr id="11" name="Trapezoid 12">
              <a:extLst>
                <a:ext uri="{FF2B5EF4-FFF2-40B4-BE49-F238E27FC236}">
                  <a16:creationId xmlns:a16="http://schemas.microsoft.com/office/drawing/2014/main" id="{16708C54-50C0-2C06-2FA1-CC9A501B7AED}"/>
                </a:ext>
              </a:extLst>
            </p:cNvPr>
            <p:cNvSpPr txBox="1"/>
            <p:nvPr/>
          </p:nvSpPr>
          <p:spPr>
            <a:xfrm>
              <a:off x="986209" y="3363685"/>
              <a:ext cx="3663064" cy="8409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mj-lt"/>
                </a:rPr>
                <a:t>Facility </a:t>
              </a:r>
            </a:p>
            <a:p>
              <a:pPr marL="0" lvl="0" indent="0" algn="ctr" defTabSz="800100">
                <a:lnSpc>
                  <a:spcPct val="90000"/>
                </a:lnSpc>
                <a:spcBef>
                  <a:spcPct val="0"/>
                </a:spcBef>
                <a:spcAft>
                  <a:spcPct val="35000"/>
                </a:spcAft>
                <a:buNone/>
              </a:pPr>
              <a:r>
                <a:rPr lang="en-US" sz="1800" b="1" kern="1200" dirty="0">
                  <a:solidFill>
                    <a:schemeClr val="tx1"/>
                  </a:solidFill>
                  <a:latin typeface="+mj-lt"/>
                </a:rPr>
                <a:t>(#4500)</a:t>
              </a:r>
            </a:p>
          </p:txBody>
        </p:sp>
      </p:grpSp>
      <p:pic>
        <p:nvPicPr>
          <p:cNvPr id="20" name="Google Shape;1096;p26">
            <a:extLst>
              <a:ext uri="{FF2B5EF4-FFF2-40B4-BE49-F238E27FC236}">
                <a16:creationId xmlns:a16="http://schemas.microsoft.com/office/drawing/2014/main" id="{D6AEA597-6B26-A21C-9851-489BE4E5B3F0}"/>
              </a:ext>
            </a:extLst>
          </p:cNvPr>
          <p:cNvPicPr preferRelativeResize="0"/>
          <p:nvPr/>
        </p:nvPicPr>
        <p:blipFill rotWithShape="1">
          <a:blip r:embed="rId3">
            <a:alphaModFix/>
          </a:blip>
          <a:srcRect/>
          <a:stretch/>
        </p:blipFill>
        <p:spPr>
          <a:xfrm>
            <a:off x="284976" y="516147"/>
            <a:ext cx="3597570" cy="3424257"/>
          </a:xfrm>
          <a:prstGeom prst="rect">
            <a:avLst/>
          </a:prstGeom>
          <a:noFill/>
          <a:ln>
            <a:noFill/>
          </a:ln>
        </p:spPr>
      </p:pic>
    </p:spTree>
    <p:custDataLst>
      <p:tags r:id="rId1"/>
    </p:custDataLst>
    <p:extLst>
      <p:ext uri="{BB962C8B-B14F-4D97-AF65-F5344CB8AC3E}">
        <p14:creationId xmlns:p14="http://schemas.microsoft.com/office/powerpoint/2010/main" val="117500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Intervention Mapping in the APPR</a:t>
            </a:r>
          </a:p>
        </p:txBody>
      </p:sp>
      <p:grpSp>
        <p:nvGrpSpPr>
          <p:cNvPr id="7" name="Group 59" descr="Interventions areas include schools, prisons, NOMADS, IDP camps, etc.&#10;">
            <a:extLst>
              <a:ext uri="{FF2B5EF4-FFF2-40B4-BE49-F238E27FC236}">
                <a16:creationId xmlns:a16="http://schemas.microsoft.com/office/drawing/2014/main" id="{5A2F6971-77F8-6263-35A0-5F24D55225DE}"/>
              </a:ext>
            </a:extLst>
          </p:cNvPr>
          <p:cNvGrpSpPr/>
          <p:nvPr/>
        </p:nvGrpSpPr>
        <p:grpSpPr>
          <a:xfrm>
            <a:off x="6230946" y="3795120"/>
            <a:ext cx="2276195" cy="709468"/>
            <a:chOff x="7154104" y="3206176"/>
            <a:chExt cx="2276195" cy="709467"/>
          </a:xfrm>
        </p:grpSpPr>
        <p:sp>
          <p:nvSpPr>
            <p:cNvPr id="8" name="TextBox 7">
              <a:extLst>
                <a:ext uri="{FF2B5EF4-FFF2-40B4-BE49-F238E27FC236}">
                  <a16:creationId xmlns:a16="http://schemas.microsoft.com/office/drawing/2014/main" id="{68B6C3F6-B30C-9649-1F9A-B6E9E853DE4C}"/>
                </a:ext>
              </a:extLst>
            </p:cNvPr>
            <p:cNvSpPr txBox="1"/>
            <p:nvPr/>
          </p:nvSpPr>
          <p:spPr>
            <a:xfrm>
              <a:off x="7154105" y="3453979"/>
              <a:ext cx="2276194" cy="461664"/>
            </a:xfrm>
            <a:prstGeom prst="rect">
              <a:avLst/>
            </a:prstGeom>
            <a:noFill/>
          </p:spPr>
          <p:txBody>
            <a:bodyPr wrap="square" lIns="0" tIns="0" rIns="0" bIns="0" rtlCol="0">
              <a:spAutoFit/>
            </a:bodyPr>
            <a:lstStyle/>
            <a:p>
              <a:pPr defTabSz="914378">
                <a:spcBef>
                  <a:spcPct val="20000"/>
                </a:spcBef>
                <a:defRPr/>
              </a:pPr>
              <a:r>
                <a:rPr lang="en-US" sz="1000" dirty="0">
                  <a:solidFill>
                    <a:srgbClr val="4E4A49"/>
                  </a:solidFill>
                  <a:latin typeface="+mj-lt"/>
                </a:rPr>
                <a:t>Intervention areas include schools, prisons, Nomads, Internally displaced persons (IDP) camps, etc.</a:t>
              </a:r>
            </a:p>
          </p:txBody>
        </p:sp>
        <p:sp>
          <p:nvSpPr>
            <p:cNvPr id="9" name="Rectangle 8">
              <a:extLst>
                <a:ext uri="{FF2B5EF4-FFF2-40B4-BE49-F238E27FC236}">
                  <a16:creationId xmlns:a16="http://schemas.microsoft.com/office/drawing/2014/main" id="{F627C6C2-614A-A9EF-E951-C654D580E65D}"/>
                </a:ext>
              </a:extLst>
            </p:cNvPr>
            <p:cNvSpPr/>
            <p:nvPr/>
          </p:nvSpPr>
          <p:spPr>
            <a:xfrm>
              <a:off x="7154104" y="3206176"/>
              <a:ext cx="2125582" cy="215444"/>
            </a:xfrm>
            <a:prstGeom prst="rect">
              <a:avLst/>
            </a:prstGeom>
          </p:spPr>
          <p:txBody>
            <a:bodyPr wrap="none" lIns="0" tIns="0" rIns="0" bIns="0">
              <a:spAutoFit/>
            </a:bodyPr>
            <a:lstStyle/>
            <a:p>
              <a:pPr defTabSz="1031600"/>
              <a:r>
                <a:rPr lang="en-US" b="1" dirty="0">
                  <a:solidFill>
                    <a:schemeClr val="tx2"/>
                  </a:solidFill>
                  <a:latin typeface="+mj-lt"/>
                </a:rPr>
                <a:t>ACF – Special Population</a:t>
              </a:r>
            </a:p>
          </p:txBody>
        </p:sp>
      </p:grpSp>
      <p:grpSp>
        <p:nvGrpSpPr>
          <p:cNvPr id="10" name="Group 57" descr="Captured interventions are community active case finding (ACF), patent and proprietary medicine vendors, community pharmacies, informal private care providers, and referral of presumptive cases&#10;">
            <a:extLst>
              <a:ext uri="{FF2B5EF4-FFF2-40B4-BE49-F238E27FC236}">
                <a16:creationId xmlns:a16="http://schemas.microsoft.com/office/drawing/2014/main" id="{69E51B64-76C0-D167-AAD8-8F08DA312C13}"/>
              </a:ext>
            </a:extLst>
          </p:cNvPr>
          <p:cNvGrpSpPr/>
          <p:nvPr/>
        </p:nvGrpSpPr>
        <p:grpSpPr>
          <a:xfrm>
            <a:off x="345507" y="2344823"/>
            <a:ext cx="2247089" cy="1171133"/>
            <a:chOff x="-267404" y="3168889"/>
            <a:chExt cx="2247089" cy="1171131"/>
          </a:xfrm>
        </p:grpSpPr>
        <p:sp>
          <p:nvSpPr>
            <p:cNvPr id="11" name="TextBox 10" descr="Captured interventions are community active case finding (ACF), patent and proprietary medicine vendors, community pharmacies, informal private care providers, and referral of presumptive cases&#10;">
              <a:extLst>
                <a:ext uri="{FF2B5EF4-FFF2-40B4-BE49-F238E27FC236}">
                  <a16:creationId xmlns:a16="http://schemas.microsoft.com/office/drawing/2014/main" id="{093D6BD1-693D-2A81-F519-EC5E6B6892D4}"/>
                </a:ext>
              </a:extLst>
            </p:cNvPr>
            <p:cNvSpPr txBox="1"/>
            <p:nvPr/>
          </p:nvSpPr>
          <p:spPr>
            <a:xfrm>
              <a:off x="-267404" y="3416692"/>
              <a:ext cx="2247089" cy="923328"/>
            </a:xfrm>
            <a:prstGeom prst="rect">
              <a:avLst/>
            </a:prstGeom>
            <a:noFill/>
          </p:spPr>
          <p:txBody>
            <a:bodyPr wrap="square" lIns="0" tIns="0" rIns="0" bIns="0" rtlCol="0">
              <a:spAutoFit/>
            </a:bodyPr>
            <a:lstStyle/>
            <a:p>
              <a:pPr algn="r" defTabSz="914378">
                <a:spcBef>
                  <a:spcPct val="20000"/>
                </a:spcBef>
                <a:defRPr/>
              </a:pPr>
              <a:r>
                <a:rPr lang="en-US" sz="1000" dirty="0">
                  <a:solidFill>
                    <a:srgbClr val="4E4A49"/>
                  </a:solidFill>
                  <a:latin typeface="+mj-lt"/>
                </a:rPr>
                <a:t>Captured interventions are community active case finding (ACF), patent and proprietary medicine vendors, community pharmacies, informal private care providers, and referral of presumptive cases</a:t>
              </a:r>
            </a:p>
          </p:txBody>
        </p:sp>
        <p:sp>
          <p:nvSpPr>
            <p:cNvPr id="12" name="Rectangle 11">
              <a:extLst>
                <a:ext uri="{FF2B5EF4-FFF2-40B4-BE49-F238E27FC236}">
                  <a16:creationId xmlns:a16="http://schemas.microsoft.com/office/drawing/2014/main" id="{BA0E1C6A-9E29-5DE1-171F-E26837FEB67B}"/>
                </a:ext>
              </a:extLst>
            </p:cNvPr>
            <p:cNvSpPr/>
            <p:nvPr/>
          </p:nvSpPr>
          <p:spPr>
            <a:xfrm>
              <a:off x="423169" y="3168889"/>
              <a:ext cx="1556516" cy="215444"/>
            </a:xfrm>
            <a:prstGeom prst="rect">
              <a:avLst/>
            </a:prstGeom>
          </p:spPr>
          <p:txBody>
            <a:bodyPr wrap="none" lIns="0" tIns="0" rIns="0" bIns="0">
              <a:spAutoFit/>
            </a:bodyPr>
            <a:lstStyle/>
            <a:p>
              <a:pPr algn="r" defTabSz="1031600"/>
              <a:r>
                <a:rPr lang="en-US" b="1" dirty="0">
                  <a:solidFill>
                    <a:schemeClr val="accent2"/>
                  </a:solidFill>
                  <a:latin typeface="+mj-lt"/>
                </a:rPr>
                <a:t>Community Level </a:t>
              </a:r>
            </a:p>
          </p:txBody>
        </p:sp>
      </p:grpSp>
      <p:grpSp>
        <p:nvGrpSpPr>
          <p:cNvPr id="13" name="Group 58" descr="Disaggregation by public and private health facilities&#10;Screening, diagnosis, treatment and monitoring&#10;">
            <a:extLst>
              <a:ext uri="{FF2B5EF4-FFF2-40B4-BE49-F238E27FC236}">
                <a16:creationId xmlns:a16="http://schemas.microsoft.com/office/drawing/2014/main" id="{1B746139-2962-ADAE-D749-77A8855F9E3E}"/>
              </a:ext>
            </a:extLst>
          </p:cNvPr>
          <p:cNvGrpSpPr/>
          <p:nvPr/>
        </p:nvGrpSpPr>
        <p:grpSpPr>
          <a:xfrm>
            <a:off x="6230946" y="1071027"/>
            <a:ext cx="2276195" cy="894135"/>
            <a:chOff x="7174424" y="1352592"/>
            <a:chExt cx="2276195" cy="894133"/>
          </a:xfrm>
        </p:grpSpPr>
        <p:sp>
          <p:nvSpPr>
            <p:cNvPr id="14" name="TextBox 13">
              <a:extLst>
                <a:ext uri="{FF2B5EF4-FFF2-40B4-BE49-F238E27FC236}">
                  <a16:creationId xmlns:a16="http://schemas.microsoft.com/office/drawing/2014/main" id="{7FC5E6D9-FE2C-0AF1-9142-D77D1E1D02EE}"/>
                </a:ext>
              </a:extLst>
            </p:cNvPr>
            <p:cNvSpPr txBox="1"/>
            <p:nvPr/>
          </p:nvSpPr>
          <p:spPr>
            <a:xfrm>
              <a:off x="7174424" y="1600395"/>
              <a:ext cx="2276195" cy="646330"/>
            </a:xfrm>
            <a:prstGeom prst="rect">
              <a:avLst/>
            </a:prstGeom>
            <a:noFill/>
          </p:spPr>
          <p:txBody>
            <a:bodyPr wrap="square" lIns="0" tIns="0" rIns="0" bIns="0" rtlCol="0">
              <a:spAutoFit/>
            </a:bodyPr>
            <a:lstStyle/>
            <a:p>
              <a:pPr marL="171450" indent="-171450" defTabSz="914378">
                <a:spcBef>
                  <a:spcPct val="20000"/>
                </a:spcBef>
                <a:buClr>
                  <a:schemeClr val="tx2"/>
                </a:buClr>
                <a:buFont typeface="Wingdings" panose="05000000000000000000" pitchFamily="2" charset="2"/>
                <a:buChar char="§"/>
                <a:defRPr/>
              </a:pPr>
              <a:r>
                <a:rPr lang="en-US" sz="1000" dirty="0">
                  <a:solidFill>
                    <a:srgbClr val="4E4A49"/>
                  </a:solidFill>
                  <a:latin typeface="+mj-lt"/>
                </a:rPr>
                <a:t>Disaggregation by public and private health facilities</a:t>
              </a:r>
            </a:p>
            <a:p>
              <a:pPr marL="171450" indent="-171450" defTabSz="914378">
                <a:spcBef>
                  <a:spcPct val="20000"/>
                </a:spcBef>
                <a:buClr>
                  <a:schemeClr val="tx2"/>
                </a:buClr>
                <a:buFont typeface="Wingdings" panose="05000000000000000000" pitchFamily="2" charset="2"/>
                <a:buChar char="§"/>
                <a:defRPr/>
              </a:pPr>
              <a:r>
                <a:rPr lang="en-US" sz="1000" dirty="0">
                  <a:solidFill>
                    <a:srgbClr val="4E4A49"/>
                  </a:solidFill>
                  <a:latin typeface="+mj-lt"/>
                </a:rPr>
                <a:t>Screening, diagnosis, treatment and monitoring</a:t>
              </a:r>
            </a:p>
          </p:txBody>
        </p:sp>
        <p:sp>
          <p:nvSpPr>
            <p:cNvPr id="15" name="Rectangle 14">
              <a:extLst>
                <a:ext uri="{FF2B5EF4-FFF2-40B4-BE49-F238E27FC236}">
                  <a16:creationId xmlns:a16="http://schemas.microsoft.com/office/drawing/2014/main" id="{AA1876F1-687C-5CE2-4033-842BDE68D76D}"/>
                </a:ext>
              </a:extLst>
            </p:cNvPr>
            <p:cNvSpPr/>
            <p:nvPr/>
          </p:nvSpPr>
          <p:spPr>
            <a:xfrm>
              <a:off x="7174424" y="1352592"/>
              <a:ext cx="2043804" cy="215444"/>
            </a:xfrm>
            <a:prstGeom prst="rect">
              <a:avLst/>
            </a:prstGeom>
          </p:spPr>
          <p:txBody>
            <a:bodyPr wrap="square" lIns="0" tIns="0" rIns="0" bIns="0">
              <a:spAutoFit/>
            </a:bodyPr>
            <a:lstStyle/>
            <a:p>
              <a:pPr defTabSz="1031600"/>
              <a:r>
                <a:rPr lang="en-US" b="1" dirty="0">
                  <a:solidFill>
                    <a:schemeClr val="accent6"/>
                  </a:solidFill>
                  <a:latin typeface="+mj-lt"/>
                </a:rPr>
                <a:t>Intensified Case Finding</a:t>
              </a:r>
            </a:p>
          </p:txBody>
        </p:sp>
      </p:grpSp>
      <p:grpSp>
        <p:nvGrpSpPr>
          <p:cNvPr id="16" name="Group 56" descr="Private laboratories aligned with the NTBLCP, diagnosis and referral of presumptive cases, TB cases&#10;">
            <a:extLst>
              <a:ext uri="{FF2B5EF4-FFF2-40B4-BE49-F238E27FC236}">
                <a16:creationId xmlns:a16="http://schemas.microsoft.com/office/drawing/2014/main" id="{EC5305D1-17D2-96C9-2290-24DF783A51A7}"/>
              </a:ext>
            </a:extLst>
          </p:cNvPr>
          <p:cNvGrpSpPr/>
          <p:nvPr/>
        </p:nvGrpSpPr>
        <p:grpSpPr>
          <a:xfrm>
            <a:off x="403113" y="1044241"/>
            <a:ext cx="2276197" cy="709468"/>
            <a:chOff x="-296510" y="1363501"/>
            <a:chExt cx="2276197" cy="709467"/>
          </a:xfrm>
        </p:grpSpPr>
        <p:sp>
          <p:nvSpPr>
            <p:cNvPr id="17" name="TextBox 16">
              <a:extLst>
                <a:ext uri="{FF2B5EF4-FFF2-40B4-BE49-F238E27FC236}">
                  <a16:creationId xmlns:a16="http://schemas.microsoft.com/office/drawing/2014/main" id="{53FCE0B4-4B18-6519-8702-F0DBBA85B136}"/>
                </a:ext>
              </a:extLst>
            </p:cNvPr>
            <p:cNvSpPr txBox="1"/>
            <p:nvPr/>
          </p:nvSpPr>
          <p:spPr>
            <a:xfrm>
              <a:off x="-296510" y="1611304"/>
              <a:ext cx="2276196" cy="461664"/>
            </a:xfrm>
            <a:prstGeom prst="rect">
              <a:avLst/>
            </a:prstGeom>
            <a:noFill/>
          </p:spPr>
          <p:txBody>
            <a:bodyPr wrap="square" lIns="0" tIns="0" rIns="0" bIns="0" rtlCol="0">
              <a:spAutoFit/>
            </a:bodyPr>
            <a:lstStyle/>
            <a:p>
              <a:pPr algn="r" defTabSz="914378">
                <a:spcBef>
                  <a:spcPct val="20000"/>
                </a:spcBef>
                <a:defRPr/>
              </a:pPr>
              <a:r>
                <a:rPr lang="en-US" sz="1000" dirty="0">
                  <a:solidFill>
                    <a:srgbClr val="4E4A49"/>
                  </a:solidFill>
                  <a:latin typeface="+mj-lt"/>
                </a:rPr>
                <a:t>Private laboratories aligned with the NTP, diagnosis and referral of presumptive cases, TB cases</a:t>
              </a:r>
            </a:p>
          </p:txBody>
        </p:sp>
        <p:sp>
          <p:nvSpPr>
            <p:cNvPr id="18" name="Rectangle 17">
              <a:extLst>
                <a:ext uri="{FF2B5EF4-FFF2-40B4-BE49-F238E27FC236}">
                  <a16:creationId xmlns:a16="http://schemas.microsoft.com/office/drawing/2014/main" id="{11C21685-0BC4-B864-ABEF-AD62F157AEC7}"/>
                </a:ext>
              </a:extLst>
            </p:cNvPr>
            <p:cNvSpPr/>
            <p:nvPr/>
          </p:nvSpPr>
          <p:spPr>
            <a:xfrm>
              <a:off x="32038" y="1363501"/>
              <a:ext cx="1947649" cy="215444"/>
            </a:xfrm>
            <a:prstGeom prst="rect">
              <a:avLst/>
            </a:prstGeom>
          </p:spPr>
          <p:txBody>
            <a:bodyPr wrap="none" lIns="0" tIns="0" rIns="0" bIns="0">
              <a:spAutoFit/>
            </a:bodyPr>
            <a:lstStyle/>
            <a:p>
              <a:pPr algn="r" defTabSz="1031600"/>
              <a:r>
                <a:rPr lang="en-US" b="1" dirty="0">
                  <a:solidFill>
                    <a:schemeClr val="accent4"/>
                  </a:solidFill>
                  <a:latin typeface="+mj-lt"/>
                </a:rPr>
                <a:t>Standalone Laboratory</a:t>
              </a:r>
            </a:p>
          </p:txBody>
        </p:sp>
      </p:grpSp>
      <p:grpSp>
        <p:nvGrpSpPr>
          <p:cNvPr id="19" name="Group 56" descr="Mobile TB diagnosis and treatment using the specialized containers; diagnosis and initiation of treatment of TB cases&#10;">
            <a:extLst>
              <a:ext uri="{FF2B5EF4-FFF2-40B4-BE49-F238E27FC236}">
                <a16:creationId xmlns:a16="http://schemas.microsoft.com/office/drawing/2014/main" id="{2F4AAF74-9914-DB40-3D9F-BA1B4E766412}"/>
              </a:ext>
            </a:extLst>
          </p:cNvPr>
          <p:cNvGrpSpPr/>
          <p:nvPr/>
        </p:nvGrpSpPr>
        <p:grpSpPr>
          <a:xfrm>
            <a:off x="403113" y="3714537"/>
            <a:ext cx="2276197" cy="709468"/>
            <a:chOff x="-296510" y="1363501"/>
            <a:chExt cx="2276197" cy="709467"/>
          </a:xfrm>
        </p:grpSpPr>
        <p:sp>
          <p:nvSpPr>
            <p:cNvPr id="20" name="TextBox 19">
              <a:extLst>
                <a:ext uri="{FF2B5EF4-FFF2-40B4-BE49-F238E27FC236}">
                  <a16:creationId xmlns:a16="http://schemas.microsoft.com/office/drawing/2014/main" id="{B53FEDEF-8EC3-FD70-F11C-5F23928A2DF1}"/>
                </a:ext>
              </a:extLst>
            </p:cNvPr>
            <p:cNvSpPr txBox="1"/>
            <p:nvPr/>
          </p:nvSpPr>
          <p:spPr>
            <a:xfrm>
              <a:off x="-296510" y="1611304"/>
              <a:ext cx="2276196" cy="461664"/>
            </a:xfrm>
            <a:prstGeom prst="rect">
              <a:avLst/>
            </a:prstGeom>
            <a:noFill/>
          </p:spPr>
          <p:txBody>
            <a:bodyPr wrap="square" lIns="0" tIns="0" rIns="0" bIns="0" rtlCol="0">
              <a:spAutoFit/>
            </a:bodyPr>
            <a:lstStyle/>
            <a:p>
              <a:pPr algn="r" defTabSz="914378">
                <a:spcBef>
                  <a:spcPct val="20000"/>
                </a:spcBef>
                <a:defRPr/>
              </a:pPr>
              <a:r>
                <a:rPr lang="en-US" sz="1000" dirty="0">
                  <a:solidFill>
                    <a:srgbClr val="4E4A49"/>
                  </a:solidFill>
                  <a:latin typeface="+mj-lt"/>
                </a:rPr>
                <a:t>Mobile TB diagnosis and treatment using the specialized containers; diagnosis and initiation of treatment of TB cases</a:t>
              </a:r>
            </a:p>
          </p:txBody>
        </p:sp>
        <p:sp>
          <p:nvSpPr>
            <p:cNvPr id="21" name="Rectangle 20">
              <a:extLst>
                <a:ext uri="{FF2B5EF4-FFF2-40B4-BE49-F238E27FC236}">
                  <a16:creationId xmlns:a16="http://schemas.microsoft.com/office/drawing/2014/main" id="{7ECDCF5A-02FF-55A1-48E1-1DC9E26B62DB}"/>
                </a:ext>
              </a:extLst>
            </p:cNvPr>
            <p:cNvSpPr/>
            <p:nvPr/>
          </p:nvSpPr>
          <p:spPr>
            <a:xfrm>
              <a:off x="267679" y="1363501"/>
              <a:ext cx="1712008" cy="215444"/>
            </a:xfrm>
            <a:prstGeom prst="rect">
              <a:avLst/>
            </a:prstGeom>
          </p:spPr>
          <p:txBody>
            <a:bodyPr wrap="none" lIns="0" tIns="0" rIns="0" bIns="0">
              <a:spAutoFit/>
            </a:bodyPr>
            <a:lstStyle/>
            <a:p>
              <a:pPr algn="r" defTabSz="1031600"/>
              <a:r>
                <a:rPr lang="en-US" b="1" dirty="0">
                  <a:solidFill>
                    <a:schemeClr val="bg2">
                      <a:lumMod val="25000"/>
                    </a:schemeClr>
                  </a:solidFill>
                  <a:latin typeface="+mj-lt"/>
                </a:rPr>
                <a:t>Wellness on Wheels</a:t>
              </a:r>
            </a:p>
          </p:txBody>
        </p:sp>
      </p:grpSp>
      <p:grpSp>
        <p:nvGrpSpPr>
          <p:cNvPr id="22" name="Group 58" descr="Involving disaggregation by age and type of TPT regimen:&#10;0-4 years, 5-14 years, 15 years and above&#10;6H, 3HP, and 1HR&#10;">
            <a:extLst>
              <a:ext uri="{FF2B5EF4-FFF2-40B4-BE49-F238E27FC236}">
                <a16:creationId xmlns:a16="http://schemas.microsoft.com/office/drawing/2014/main" id="{4A05836B-4AFB-86AD-1575-B821D1A337A0}"/>
              </a:ext>
            </a:extLst>
          </p:cNvPr>
          <p:cNvGrpSpPr/>
          <p:nvPr/>
        </p:nvGrpSpPr>
        <p:grpSpPr>
          <a:xfrm>
            <a:off x="6394242" y="2348749"/>
            <a:ext cx="2276195" cy="1078801"/>
            <a:chOff x="7174424" y="1352592"/>
            <a:chExt cx="2276195" cy="1078798"/>
          </a:xfrm>
        </p:grpSpPr>
        <p:sp>
          <p:nvSpPr>
            <p:cNvPr id="23" name="TextBox 22">
              <a:extLst>
                <a:ext uri="{FF2B5EF4-FFF2-40B4-BE49-F238E27FC236}">
                  <a16:creationId xmlns:a16="http://schemas.microsoft.com/office/drawing/2014/main" id="{7CB5A20C-97CE-112E-43AF-28A533B3330C}"/>
                </a:ext>
              </a:extLst>
            </p:cNvPr>
            <p:cNvSpPr txBox="1"/>
            <p:nvPr/>
          </p:nvSpPr>
          <p:spPr>
            <a:xfrm>
              <a:off x="7174424" y="1600395"/>
              <a:ext cx="2276195" cy="830995"/>
            </a:xfrm>
            <a:prstGeom prst="rect">
              <a:avLst/>
            </a:prstGeom>
            <a:noFill/>
          </p:spPr>
          <p:txBody>
            <a:bodyPr wrap="square" lIns="0" tIns="0" rIns="0" bIns="0" rtlCol="0">
              <a:spAutoFit/>
            </a:bodyPr>
            <a:lstStyle/>
            <a:p>
              <a:pPr defTabSz="914378">
                <a:spcBef>
                  <a:spcPct val="20000"/>
                </a:spcBef>
                <a:defRPr/>
              </a:pPr>
              <a:r>
                <a:rPr lang="en-US" sz="1000" dirty="0">
                  <a:solidFill>
                    <a:srgbClr val="4E4A49"/>
                  </a:solidFill>
                  <a:latin typeface="+mj-lt"/>
                </a:rPr>
                <a:t>Involving disaggregation by age and type of TPT regimen:</a:t>
              </a:r>
            </a:p>
            <a:p>
              <a:pPr marL="214313" indent="-214313" defTabSz="914378">
                <a:spcBef>
                  <a:spcPct val="20000"/>
                </a:spcBef>
                <a:buClr>
                  <a:schemeClr val="tx2"/>
                </a:buClr>
                <a:buFont typeface="Wingdings" panose="05000000000000000000" pitchFamily="2" charset="2"/>
                <a:buChar char="§"/>
                <a:defRPr/>
              </a:pPr>
              <a:r>
                <a:rPr lang="en-US" sz="1000" dirty="0">
                  <a:solidFill>
                    <a:srgbClr val="4E4A49"/>
                  </a:solidFill>
                  <a:latin typeface="+mj-lt"/>
                </a:rPr>
                <a:t>0-4 years, 5-14 years, 15 years and above</a:t>
              </a:r>
            </a:p>
            <a:p>
              <a:pPr marL="214313" indent="-214313" defTabSz="914378">
                <a:spcBef>
                  <a:spcPct val="20000"/>
                </a:spcBef>
                <a:buClr>
                  <a:schemeClr val="tx2"/>
                </a:buClr>
                <a:buFont typeface="Wingdings" panose="05000000000000000000" pitchFamily="2" charset="2"/>
                <a:buChar char="§"/>
                <a:defRPr/>
              </a:pPr>
              <a:r>
                <a:rPr lang="en-US" sz="1000" dirty="0">
                  <a:solidFill>
                    <a:srgbClr val="4E4A49"/>
                  </a:solidFill>
                  <a:latin typeface="+mj-lt"/>
                </a:rPr>
                <a:t>6H, 3HP, and 1HR</a:t>
              </a:r>
            </a:p>
          </p:txBody>
        </p:sp>
        <p:sp>
          <p:nvSpPr>
            <p:cNvPr id="24" name="Rectangle 23">
              <a:extLst>
                <a:ext uri="{FF2B5EF4-FFF2-40B4-BE49-F238E27FC236}">
                  <a16:creationId xmlns:a16="http://schemas.microsoft.com/office/drawing/2014/main" id="{2EEEFEB8-AA27-B14D-77DA-D86012DD5F5D}"/>
                </a:ext>
              </a:extLst>
            </p:cNvPr>
            <p:cNvSpPr/>
            <p:nvPr/>
          </p:nvSpPr>
          <p:spPr>
            <a:xfrm>
              <a:off x="7174424" y="1352592"/>
              <a:ext cx="1803379" cy="215443"/>
            </a:xfrm>
            <a:prstGeom prst="rect">
              <a:avLst/>
            </a:prstGeom>
          </p:spPr>
          <p:txBody>
            <a:bodyPr wrap="none" lIns="0" tIns="0" rIns="0" bIns="0">
              <a:spAutoFit/>
            </a:bodyPr>
            <a:lstStyle/>
            <a:p>
              <a:pPr defTabSz="1031600"/>
              <a:r>
                <a:rPr lang="en-US" b="1" dirty="0">
                  <a:solidFill>
                    <a:schemeClr val="accent1"/>
                  </a:solidFill>
                  <a:latin typeface="+mj-lt"/>
                </a:rPr>
                <a:t>Contact Investigation</a:t>
              </a:r>
            </a:p>
          </p:txBody>
        </p:sp>
      </p:grpSp>
      <p:grpSp>
        <p:nvGrpSpPr>
          <p:cNvPr id="25" name="Group 73">
            <a:extLst>
              <a:ext uri="{FF2B5EF4-FFF2-40B4-BE49-F238E27FC236}">
                <a16:creationId xmlns:a16="http://schemas.microsoft.com/office/drawing/2014/main" id="{754AE1A1-A6A6-EAE4-7720-DC6C64D82C4E}"/>
              </a:ext>
              <a:ext uri="{C183D7F6-B498-43B3-948B-1728B52AA6E4}">
                <adec:decorative xmlns:adec="http://schemas.microsoft.com/office/drawing/2017/decorative" val="1"/>
              </a:ext>
            </a:extLst>
          </p:cNvPr>
          <p:cNvGrpSpPr/>
          <p:nvPr/>
        </p:nvGrpSpPr>
        <p:grpSpPr>
          <a:xfrm>
            <a:off x="2822607" y="1376584"/>
            <a:ext cx="930338" cy="216600"/>
            <a:chOff x="2901397" y="1460250"/>
            <a:chExt cx="930338" cy="220268"/>
          </a:xfrm>
        </p:grpSpPr>
        <p:cxnSp>
          <p:nvCxnSpPr>
            <p:cNvPr id="26" name="Straight Connector 25">
              <a:extLst>
                <a:ext uri="{FF2B5EF4-FFF2-40B4-BE49-F238E27FC236}">
                  <a16:creationId xmlns:a16="http://schemas.microsoft.com/office/drawing/2014/main" id="{FD166BDF-8D11-3943-D81C-F8B40A7572A4}"/>
                </a:ext>
              </a:extLst>
            </p:cNvPr>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A82FF4-F48D-8F49-89B5-34C8C3FE855C}"/>
                </a:ext>
              </a:extLst>
            </p:cNvPr>
            <p:cNvCxnSpPr/>
            <p:nvPr/>
          </p:nvCxnSpPr>
          <p:spPr>
            <a:xfrm flipH="1">
              <a:off x="2901397" y="1461496"/>
              <a:ext cx="691284" cy="0"/>
            </a:xfrm>
            <a:prstGeom prst="line">
              <a:avLst/>
            </a:prstGeom>
            <a:ln w="19050" cap="rnd">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8" name="Group 74">
            <a:extLst>
              <a:ext uri="{FF2B5EF4-FFF2-40B4-BE49-F238E27FC236}">
                <a16:creationId xmlns:a16="http://schemas.microsoft.com/office/drawing/2014/main" id="{017C34FA-8562-6656-0223-A4F695543102}"/>
              </a:ext>
              <a:ext uri="{C183D7F6-B498-43B3-948B-1728B52AA6E4}">
                <adec:decorative xmlns:adec="http://schemas.microsoft.com/office/drawing/2017/decorative" val="1"/>
              </a:ext>
            </a:extLst>
          </p:cNvPr>
          <p:cNvGrpSpPr/>
          <p:nvPr/>
        </p:nvGrpSpPr>
        <p:grpSpPr>
          <a:xfrm flipH="1">
            <a:off x="5168416" y="1371823"/>
            <a:ext cx="932719" cy="221362"/>
            <a:chOff x="2899016" y="1459156"/>
            <a:chExt cx="932719" cy="221362"/>
          </a:xfrm>
        </p:grpSpPr>
        <p:cxnSp>
          <p:nvCxnSpPr>
            <p:cNvPr id="29" name="Straight Connector 28">
              <a:extLst>
                <a:ext uri="{FF2B5EF4-FFF2-40B4-BE49-F238E27FC236}">
                  <a16:creationId xmlns:a16="http://schemas.microsoft.com/office/drawing/2014/main" id="{4900F352-7A97-9EFA-0722-A469FA157C1E}"/>
                </a:ext>
              </a:extLst>
            </p:cNvPr>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D9F04D-DD6D-EB9F-8052-78889BB42239}"/>
                </a:ext>
              </a:extLst>
            </p:cNvPr>
            <p:cNvCxnSpPr/>
            <p:nvPr/>
          </p:nvCxnSpPr>
          <p:spPr>
            <a:xfrm flipH="1">
              <a:off x="2899016" y="1459156"/>
              <a:ext cx="691284" cy="0"/>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31" name="Group 81">
            <a:extLst>
              <a:ext uri="{FF2B5EF4-FFF2-40B4-BE49-F238E27FC236}">
                <a16:creationId xmlns:a16="http://schemas.microsoft.com/office/drawing/2014/main" id="{DB40A6C3-EFB3-90FB-C999-176B72AA0DD1}"/>
              </a:ext>
              <a:ext uri="{C183D7F6-B498-43B3-948B-1728B52AA6E4}">
                <adec:decorative xmlns:adec="http://schemas.microsoft.com/office/drawing/2017/decorative" val="1"/>
              </a:ext>
            </a:extLst>
          </p:cNvPr>
          <p:cNvGrpSpPr/>
          <p:nvPr/>
        </p:nvGrpSpPr>
        <p:grpSpPr>
          <a:xfrm flipV="1">
            <a:off x="2820227" y="3842712"/>
            <a:ext cx="932719" cy="216600"/>
            <a:chOff x="2899016" y="1460250"/>
            <a:chExt cx="932719" cy="220268"/>
          </a:xfrm>
        </p:grpSpPr>
        <p:cxnSp>
          <p:nvCxnSpPr>
            <p:cNvPr id="32" name="Straight Connector 31">
              <a:extLst>
                <a:ext uri="{FF2B5EF4-FFF2-40B4-BE49-F238E27FC236}">
                  <a16:creationId xmlns:a16="http://schemas.microsoft.com/office/drawing/2014/main" id="{FAED9252-8F5A-4952-7FDA-0F72EDD4960E}"/>
                </a:ext>
              </a:extLst>
            </p:cNvPr>
            <p:cNvCxnSpPr/>
            <p:nvPr/>
          </p:nvCxnSpPr>
          <p:spPr>
            <a:xfrm flipH="1" flipV="1">
              <a:off x="3592681" y="1460250"/>
              <a:ext cx="239054" cy="220268"/>
            </a:xfrm>
            <a:prstGeom prst="line">
              <a:avLst/>
            </a:prstGeom>
            <a:ln w="190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A95676-8E70-11C6-0250-D6D6481EB2E8}"/>
                </a:ext>
              </a:extLst>
            </p:cNvPr>
            <p:cNvCxnSpPr/>
            <p:nvPr/>
          </p:nvCxnSpPr>
          <p:spPr>
            <a:xfrm flipH="1">
              <a:off x="2899016" y="1461496"/>
              <a:ext cx="691284" cy="0"/>
            </a:xfrm>
            <a:prstGeom prst="line">
              <a:avLst/>
            </a:prstGeom>
            <a:ln w="19050" cap="rnd">
              <a:solidFill>
                <a:schemeClr val="accent6"/>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34" name="Group 84">
            <a:extLst>
              <a:ext uri="{FF2B5EF4-FFF2-40B4-BE49-F238E27FC236}">
                <a16:creationId xmlns:a16="http://schemas.microsoft.com/office/drawing/2014/main" id="{5C687E1E-F5C7-A66A-457A-6B460AA59B69}"/>
              </a:ext>
              <a:ext uri="{C183D7F6-B498-43B3-948B-1728B52AA6E4}">
                <adec:decorative xmlns:adec="http://schemas.microsoft.com/office/drawing/2017/decorative" val="1"/>
              </a:ext>
            </a:extLst>
          </p:cNvPr>
          <p:cNvGrpSpPr/>
          <p:nvPr/>
        </p:nvGrpSpPr>
        <p:grpSpPr>
          <a:xfrm flipH="1" flipV="1">
            <a:off x="5168415" y="3877145"/>
            <a:ext cx="930338" cy="221362"/>
            <a:chOff x="2901397" y="1459156"/>
            <a:chExt cx="930338" cy="221362"/>
          </a:xfrm>
        </p:grpSpPr>
        <p:cxnSp>
          <p:nvCxnSpPr>
            <p:cNvPr id="35" name="Straight Connector 34">
              <a:extLst>
                <a:ext uri="{FF2B5EF4-FFF2-40B4-BE49-F238E27FC236}">
                  <a16:creationId xmlns:a16="http://schemas.microsoft.com/office/drawing/2014/main" id="{565D9ADC-F0C8-57F5-5E29-45DD654FDB76}"/>
                </a:ext>
              </a:extLst>
            </p:cNvPr>
            <p:cNvCxnSpPr/>
            <p:nvPr/>
          </p:nvCxnSpPr>
          <p:spPr>
            <a:xfrm flipH="1" flipV="1">
              <a:off x="3592681" y="1460250"/>
              <a:ext cx="239054" cy="220268"/>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1BFC8C4-1F30-1925-38B6-93EF8B9028EB}"/>
                </a:ext>
              </a:extLst>
            </p:cNvPr>
            <p:cNvCxnSpPr/>
            <p:nvPr/>
          </p:nvCxnSpPr>
          <p:spPr>
            <a:xfrm flipH="1">
              <a:off x="2901397" y="1459156"/>
              <a:ext cx="691284"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A087CD12-26A9-38F7-E28D-5027A2F3DDD6}"/>
              </a:ext>
              <a:ext uri="{C183D7F6-B498-43B3-948B-1728B52AA6E4}">
                <adec:decorative xmlns:adec="http://schemas.microsoft.com/office/drawing/2017/decorative" val="1"/>
              </a:ext>
            </a:extLst>
          </p:cNvPr>
          <p:cNvCxnSpPr/>
          <p:nvPr/>
        </p:nvCxnSpPr>
        <p:spPr>
          <a:xfrm flipH="1">
            <a:off x="2688835" y="2714844"/>
            <a:ext cx="460627" cy="0"/>
          </a:xfrm>
          <a:prstGeom prst="line">
            <a:avLst/>
          </a:prstGeom>
          <a:ln w="19050" cap="rnd">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545A316-202B-5B8F-57B8-86CCDAE47C18}"/>
              </a:ext>
              <a:ext uri="{C183D7F6-B498-43B3-948B-1728B52AA6E4}">
                <adec:decorative xmlns:adec="http://schemas.microsoft.com/office/drawing/2017/decorative" val="1"/>
              </a:ext>
            </a:extLst>
          </p:cNvPr>
          <p:cNvCxnSpPr/>
          <p:nvPr/>
        </p:nvCxnSpPr>
        <p:spPr>
          <a:xfrm flipH="1">
            <a:off x="5836960" y="2714844"/>
            <a:ext cx="460627" cy="0"/>
          </a:xfrm>
          <a:prstGeom prst="line">
            <a:avLst/>
          </a:prstGeom>
          <a:ln w="19050" cap="rnd">
            <a:solidFill>
              <a:schemeClr val="accent4"/>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264CB772-6E13-212C-DC82-45E13F066846}"/>
              </a:ext>
              <a:ext uri="{C183D7F6-B498-43B3-948B-1728B52AA6E4}">
                <adec:decorative xmlns:adec="http://schemas.microsoft.com/office/drawing/2017/decorative" val="1"/>
              </a:ext>
            </a:extLst>
          </p:cNvPr>
          <p:cNvGrpSpPr/>
          <p:nvPr/>
        </p:nvGrpSpPr>
        <p:grpSpPr>
          <a:xfrm>
            <a:off x="4537218" y="1376583"/>
            <a:ext cx="1116726" cy="1015872"/>
            <a:chOff x="4616008" y="1463917"/>
            <a:chExt cx="1116726" cy="1015872"/>
          </a:xfrm>
        </p:grpSpPr>
        <p:sp>
          <p:nvSpPr>
            <p:cNvPr id="40" name="Freeform 59">
              <a:extLst>
                <a:ext uri="{FF2B5EF4-FFF2-40B4-BE49-F238E27FC236}">
                  <a16:creationId xmlns:a16="http://schemas.microsoft.com/office/drawing/2014/main" id="{608B6A67-015D-B045-1A38-4E5517B07E9D}"/>
                </a:ext>
              </a:extLst>
            </p:cNvPr>
            <p:cNvSpPr>
              <a:spLocks/>
            </p:cNvSpPr>
            <p:nvPr/>
          </p:nvSpPr>
          <p:spPr bwMode="auto">
            <a:xfrm>
              <a:off x="4616008" y="1463917"/>
              <a:ext cx="1116726" cy="1015872"/>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nvGrpSpPr>
            <p:cNvPr id="41" name="Group 40">
              <a:extLst>
                <a:ext uri="{FF2B5EF4-FFF2-40B4-BE49-F238E27FC236}">
                  <a16:creationId xmlns:a16="http://schemas.microsoft.com/office/drawing/2014/main" id="{9D81CA9A-5CD2-081B-7A0D-190EF749F338}"/>
                </a:ext>
              </a:extLst>
            </p:cNvPr>
            <p:cNvGrpSpPr/>
            <p:nvPr/>
          </p:nvGrpSpPr>
          <p:grpSpPr>
            <a:xfrm>
              <a:off x="4743404" y="1718036"/>
              <a:ext cx="535010" cy="517313"/>
              <a:chOff x="5659438" y="2249488"/>
              <a:chExt cx="623887" cy="603250"/>
            </a:xfrm>
            <a:solidFill>
              <a:schemeClr val="accent3">
                <a:lumMod val="50000"/>
              </a:schemeClr>
            </a:solidFill>
          </p:grpSpPr>
          <p:sp>
            <p:nvSpPr>
              <p:cNvPr id="42" name="Freeform 67">
                <a:extLst>
                  <a:ext uri="{FF2B5EF4-FFF2-40B4-BE49-F238E27FC236}">
                    <a16:creationId xmlns:a16="http://schemas.microsoft.com/office/drawing/2014/main" id="{5D0DAF94-70DB-D010-784E-9070BCD5AD5B}"/>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43" name="Freeform 68">
                <a:extLst>
                  <a:ext uri="{FF2B5EF4-FFF2-40B4-BE49-F238E27FC236}">
                    <a16:creationId xmlns:a16="http://schemas.microsoft.com/office/drawing/2014/main" id="{4CB96A80-23E2-04C9-890A-1E8DF68CD143}"/>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44" name="Freeform 69">
                <a:extLst>
                  <a:ext uri="{FF2B5EF4-FFF2-40B4-BE49-F238E27FC236}">
                    <a16:creationId xmlns:a16="http://schemas.microsoft.com/office/drawing/2014/main" id="{62517659-60FD-76DB-90A2-22BFFB2E3B94}"/>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45" name="Freeform 70">
                <a:extLst>
                  <a:ext uri="{FF2B5EF4-FFF2-40B4-BE49-F238E27FC236}">
                    <a16:creationId xmlns:a16="http://schemas.microsoft.com/office/drawing/2014/main" id="{B58CE58B-B070-4419-68C2-DEA74D20D6E1}"/>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grpSp>
        <p:nvGrpSpPr>
          <p:cNvPr id="46" name="Group 45">
            <a:extLst>
              <a:ext uri="{FF2B5EF4-FFF2-40B4-BE49-F238E27FC236}">
                <a16:creationId xmlns:a16="http://schemas.microsoft.com/office/drawing/2014/main" id="{E5B56D65-1F93-B1F0-E400-69FC1764B282}"/>
              </a:ext>
              <a:ext uri="{C183D7F6-B498-43B3-948B-1728B52AA6E4}">
                <adec:decorative xmlns:adec="http://schemas.microsoft.com/office/drawing/2017/decorative" val="1"/>
              </a:ext>
            </a:extLst>
          </p:cNvPr>
          <p:cNvGrpSpPr/>
          <p:nvPr/>
        </p:nvGrpSpPr>
        <p:grpSpPr>
          <a:xfrm>
            <a:off x="3139936" y="2077059"/>
            <a:ext cx="819666" cy="1287260"/>
            <a:chOff x="3218726" y="2164392"/>
            <a:chExt cx="819666" cy="1287260"/>
          </a:xfrm>
        </p:grpSpPr>
        <p:sp>
          <p:nvSpPr>
            <p:cNvPr id="47" name="Freeform 62">
              <a:extLst>
                <a:ext uri="{FF2B5EF4-FFF2-40B4-BE49-F238E27FC236}">
                  <a16:creationId xmlns:a16="http://schemas.microsoft.com/office/drawing/2014/main" id="{65750AB9-793E-236E-D917-1C13D9B4BD6B}"/>
                </a:ext>
              </a:extLst>
            </p:cNvPr>
            <p:cNvSpPr>
              <a:spLocks/>
            </p:cNvSpPr>
            <p:nvPr/>
          </p:nvSpPr>
          <p:spPr bwMode="auto">
            <a:xfrm>
              <a:off x="3218726" y="2164392"/>
              <a:ext cx="819666" cy="12872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48" name="Freeform 74">
              <a:extLst>
                <a:ext uri="{FF2B5EF4-FFF2-40B4-BE49-F238E27FC236}">
                  <a16:creationId xmlns:a16="http://schemas.microsoft.com/office/drawing/2014/main" id="{84E6ECB0-6FC1-65AA-635A-442D7DA5F7AA}"/>
                </a:ext>
              </a:extLst>
            </p:cNvPr>
            <p:cNvSpPr>
              <a:spLocks noEditPoints="1"/>
            </p:cNvSpPr>
            <p:nvPr/>
          </p:nvSpPr>
          <p:spPr bwMode="auto">
            <a:xfrm>
              <a:off x="3392943" y="2597627"/>
              <a:ext cx="471233" cy="420791"/>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nvGrpSpPr>
          <p:cNvPr id="49" name="Group 48">
            <a:extLst>
              <a:ext uri="{FF2B5EF4-FFF2-40B4-BE49-F238E27FC236}">
                <a16:creationId xmlns:a16="http://schemas.microsoft.com/office/drawing/2014/main" id="{E32006F7-E805-92B1-F7E6-9CEC22E6BD72}"/>
              </a:ext>
              <a:ext uri="{C183D7F6-B498-43B3-948B-1728B52AA6E4}">
                <adec:decorative xmlns:adec="http://schemas.microsoft.com/office/drawing/2017/decorative" val="1"/>
              </a:ext>
            </a:extLst>
          </p:cNvPr>
          <p:cNvGrpSpPr/>
          <p:nvPr/>
        </p:nvGrpSpPr>
        <p:grpSpPr>
          <a:xfrm>
            <a:off x="3347145" y="1372917"/>
            <a:ext cx="1116726" cy="999369"/>
            <a:chOff x="3425935" y="1460250"/>
            <a:chExt cx="1116726" cy="999369"/>
          </a:xfrm>
        </p:grpSpPr>
        <p:sp>
          <p:nvSpPr>
            <p:cNvPr id="50" name="Freeform 64">
              <a:extLst>
                <a:ext uri="{FF2B5EF4-FFF2-40B4-BE49-F238E27FC236}">
                  <a16:creationId xmlns:a16="http://schemas.microsoft.com/office/drawing/2014/main" id="{210633ED-9A33-FD3F-BB2F-85264C7D3BF5}"/>
                </a:ext>
              </a:extLst>
            </p:cNvPr>
            <p:cNvSpPr>
              <a:spLocks/>
            </p:cNvSpPr>
            <p:nvPr/>
          </p:nvSpPr>
          <p:spPr bwMode="auto">
            <a:xfrm>
              <a:off x="3425935" y="1460250"/>
              <a:ext cx="1116726" cy="99936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51" name="Freeform 121">
              <a:extLst>
                <a:ext uri="{FF2B5EF4-FFF2-40B4-BE49-F238E27FC236}">
                  <a16:creationId xmlns:a16="http://schemas.microsoft.com/office/drawing/2014/main" id="{EEDEDCED-B166-9D12-CE0B-5C82BE3DD302}"/>
                </a:ext>
              </a:extLst>
            </p:cNvPr>
            <p:cNvSpPr>
              <a:spLocks noEditPoints="1"/>
            </p:cNvSpPr>
            <p:nvPr/>
          </p:nvSpPr>
          <p:spPr bwMode="auto">
            <a:xfrm>
              <a:off x="3823326" y="1680519"/>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nvGrpSpPr>
          <p:cNvPr id="52" name="Group 51">
            <a:extLst>
              <a:ext uri="{FF2B5EF4-FFF2-40B4-BE49-F238E27FC236}">
                <a16:creationId xmlns:a16="http://schemas.microsoft.com/office/drawing/2014/main" id="{97B7071E-1343-99B6-D965-3514E1F494E7}"/>
              </a:ext>
              <a:ext uri="{C183D7F6-B498-43B3-948B-1728B52AA6E4}">
                <adec:decorative xmlns:adec="http://schemas.microsoft.com/office/drawing/2017/decorative" val="1"/>
              </a:ext>
            </a:extLst>
          </p:cNvPr>
          <p:cNvGrpSpPr/>
          <p:nvPr/>
        </p:nvGrpSpPr>
        <p:grpSpPr>
          <a:xfrm>
            <a:off x="3336144" y="3059925"/>
            <a:ext cx="1120394" cy="1008537"/>
            <a:chOff x="3414933" y="3147258"/>
            <a:chExt cx="1120394" cy="1008537"/>
          </a:xfrm>
        </p:grpSpPr>
        <p:sp>
          <p:nvSpPr>
            <p:cNvPr id="53" name="Freeform 61">
              <a:extLst>
                <a:ext uri="{FF2B5EF4-FFF2-40B4-BE49-F238E27FC236}">
                  <a16:creationId xmlns:a16="http://schemas.microsoft.com/office/drawing/2014/main" id="{BBEB8C82-92E1-0F3A-BE14-64C983F0625B}"/>
                </a:ext>
              </a:extLst>
            </p:cNvPr>
            <p:cNvSpPr>
              <a:spLocks/>
            </p:cNvSpPr>
            <p:nvPr/>
          </p:nvSpPr>
          <p:spPr bwMode="auto">
            <a:xfrm>
              <a:off x="3414933" y="3147258"/>
              <a:ext cx="1120394" cy="1008537"/>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nvGrpSpPr>
            <p:cNvPr id="54" name="Group 53">
              <a:extLst>
                <a:ext uri="{FF2B5EF4-FFF2-40B4-BE49-F238E27FC236}">
                  <a16:creationId xmlns:a16="http://schemas.microsoft.com/office/drawing/2014/main" id="{2E400405-B0C8-80AB-87E8-DCE60DE9FCE9}"/>
                </a:ext>
              </a:extLst>
            </p:cNvPr>
            <p:cNvGrpSpPr/>
            <p:nvPr/>
          </p:nvGrpSpPr>
          <p:grpSpPr>
            <a:xfrm>
              <a:off x="3786015" y="3459473"/>
              <a:ext cx="580546" cy="365363"/>
              <a:chOff x="3871913" y="3771900"/>
              <a:chExt cx="411163" cy="258763"/>
            </a:xfrm>
            <a:solidFill>
              <a:schemeClr val="accent6">
                <a:lumMod val="50000"/>
              </a:schemeClr>
            </a:solidFill>
          </p:grpSpPr>
          <p:sp>
            <p:nvSpPr>
              <p:cNvPr id="55" name="Freeform 92">
                <a:extLst>
                  <a:ext uri="{FF2B5EF4-FFF2-40B4-BE49-F238E27FC236}">
                    <a16:creationId xmlns:a16="http://schemas.microsoft.com/office/drawing/2014/main" id="{8186CDC5-AA25-47B9-F2C2-B4906CCA91A0}"/>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56" name="Freeform 93">
                <a:extLst>
                  <a:ext uri="{FF2B5EF4-FFF2-40B4-BE49-F238E27FC236}">
                    <a16:creationId xmlns:a16="http://schemas.microsoft.com/office/drawing/2014/main" id="{00C2C532-28B0-06CC-8B0C-AE1F57EC4F7F}"/>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57" name="Freeform 94">
                <a:extLst>
                  <a:ext uri="{FF2B5EF4-FFF2-40B4-BE49-F238E27FC236}">
                    <a16:creationId xmlns:a16="http://schemas.microsoft.com/office/drawing/2014/main" id="{570A1906-CCA3-CF49-A55F-B8D32960A244}"/>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grpSp>
        <p:nvGrpSpPr>
          <p:cNvPr id="58" name="Group 57">
            <a:extLst>
              <a:ext uri="{FF2B5EF4-FFF2-40B4-BE49-F238E27FC236}">
                <a16:creationId xmlns:a16="http://schemas.microsoft.com/office/drawing/2014/main" id="{C4664EE8-9635-33C7-DB3A-28DB1C5F21D7}"/>
              </a:ext>
              <a:ext uri="{C183D7F6-B498-43B3-948B-1728B52AA6E4}">
                <adec:decorative xmlns:adec="http://schemas.microsoft.com/office/drawing/2017/decorative" val="1"/>
              </a:ext>
            </a:extLst>
          </p:cNvPr>
          <p:cNvGrpSpPr/>
          <p:nvPr/>
        </p:nvGrpSpPr>
        <p:grpSpPr>
          <a:xfrm>
            <a:off x="4529884" y="3072759"/>
            <a:ext cx="1107557" cy="1015872"/>
            <a:chOff x="4608673" y="3160093"/>
            <a:chExt cx="1107557" cy="1015872"/>
          </a:xfrm>
        </p:grpSpPr>
        <p:sp>
          <p:nvSpPr>
            <p:cNvPr id="59" name="Freeform 60">
              <a:extLst>
                <a:ext uri="{FF2B5EF4-FFF2-40B4-BE49-F238E27FC236}">
                  <a16:creationId xmlns:a16="http://schemas.microsoft.com/office/drawing/2014/main" id="{0F27CAE5-0105-C466-7A74-7E0518639613}"/>
                </a:ext>
              </a:extLst>
            </p:cNvPr>
            <p:cNvSpPr>
              <a:spLocks/>
            </p:cNvSpPr>
            <p:nvPr/>
          </p:nvSpPr>
          <p:spPr bwMode="auto">
            <a:xfrm>
              <a:off x="4608673" y="3160093"/>
              <a:ext cx="1107557" cy="101587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nvGrpSpPr>
            <p:cNvPr id="60" name="Group 59">
              <a:extLst>
                <a:ext uri="{FF2B5EF4-FFF2-40B4-BE49-F238E27FC236}">
                  <a16:creationId xmlns:a16="http://schemas.microsoft.com/office/drawing/2014/main" id="{03507379-12FE-6695-F120-4C30396F6AD4}"/>
                </a:ext>
              </a:extLst>
            </p:cNvPr>
            <p:cNvGrpSpPr/>
            <p:nvPr/>
          </p:nvGrpSpPr>
          <p:grpSpPr>
            <a:xfrm>
              <a:off x="4888721" y="3416805"/>
              <a:ext cx="336006" cy="470573"/>
              <a:chOff x="4938713" y="2352675"/>
              <a:chExt cx="646113" cy="904875"/>
            </a:xfrm>
            <a:solidFill>
              <a:schemeClr val="accent5">
                <a:lumMod val="50000"/>
              </a:schemeClr>
            </a:solidFill>
          </p:grpSpPr>
          <p:sp>
            <p:nvSpPr>
              <p:cNvPr id="61" name="Freeform 111">
                <a:extLst>
                  <a:ext uri="{FF2B5EF4-FFF2-40B4-BE49-F238E27FC236}">
                    <a16:creationId xmlns:a16="http://schemas.microsoft.com/office/drawing/2014/main" id="{C39B934D-F9E3-719D-8B97-75B2D04C46D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62" name="Rectangle 112">
                <a:extLst>
                  <a:ext uri="{FF2B5EF4-FFF2-40B4-BE49-F238E27FC236}">
                    <a16:creationId xmlns:a16="http://schemas.microsoft.com/office/drawing/2014/main" id="{84E724B9-0070-7506-7643-23D196B69459}"/>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63" name="Rectangle 113">
                <a:extLst>
                  <a:ext uri="{FF2B5EF4-FFF2-40B4-BE49-F238E27FC236}">
                    <a16:creationId xmlns:a16="http://schemas.microsoft.com/office/drawing/2014/main" id="{4CC1912A-C5BE-E172-8B09-E8B87D2D2C9C}"/>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64" name="Freeform 114">
                <a:extLst>
                  <a:ext uri="{FF2B5EF4-FFF2-40B4-BE49-F238E27FC236}">
                    <a16:creationId xmlns:a16="http://schemas.microsoft.com/office/drawing/2014/main" id="{571ED85D-D31A-53DA-EC01-B2A5F0597BD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65" name="Freeform 115">
                <a:extLst>
                  <a:ext uri="{FF2B5EF4-FFF2-40B4-BE49-F238E27FC236}">
                    <a16:creationId xmlns:a16="http://schemas.microsoft.com/office/drawing/2014/main" id="{C3CA3A8D-126C-5F08-86A2-5A1B5378AB8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grpSp>
        <p:nvGrpSpPr>
          <p:cNvPr id="66" name="Group 65">
            <a:extLst>
              <a:ext uri="{FF2B5EF4-FFF2-40B4-BE49-F238E27FC236}">
                <a16:creationId xmlns:a16="http://schemas.microsoft.com/office/drawing/2014/main" id="{345C98F0-68CE-2696-EF13-81E9F4FB9729}"/>
              </a:ext>
              <a:ext uri="{C183D7F6-B498-43B3-948B-1728B52AA6E4}">
                <adec:decorative xmlns:adec="http://schemas.microsoft.com/office/drawing/2017/decorative" val="1"/>
              </a:ext>
            </a:extLst>
          </p:cNvPr>
          <p:cNvGrpSpPr/>
          <p:nvPr/>
        </p:nvGrpSpPr>
        <p:grpSpPr>
          <a:xfrm>
            <a:off x="5026818" y="2075225"/>
            <a:ext cx="819666" cy="1285427"/>
            <a:chOff x="5105608" y="2162558"/>
            <a:chExt cx="819666" cy="1285427"/>
          </a:xfrm>
        </p:grpSpPr>
        <p:sp>
          <p:nvSpPr>
            <p:cNvPr id="67" name="Freeform 58">
              <a:extLst>
                <a:ext uri="{FF2B5EF4-FFF2-40B4-BE49-F238E27FC236}">
                  <a16:creationId xmlns:a16="http://schemas.microsoft.com/office/drawing/2014/main" id="{7D1BDE41-BD93-2339-6158-D4045AAA0DBB}"/>
                </a:ext>
              </a:extLst>
            </p:cNvPr>
            <p:cNvSpPr>
              <a:spLocks/>
            </p:cNvSpPr>
            <p:nvPr/>
          </p:nvSpPr>
          <p:spPr bwMode="auto">
            <a:xfrm>
              <a:off x="5105608" y="2162558"/>
              <a:ext cx="819666" cy="1285427"/>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nvGrpSpPr>
            <p:cNvPr id="68" name="Group 67">
              <a:extLst>
                <a:ext uri="{FF2B5EF4-FFF2-40B4-BE49-F238E27FC236}">
                  <a16:creationId xmlns:a16="http://schemas.microsoft.com/office/drawing/2014/main" id="{DBAD1555-5009-D4BB-85A7-829F629639BC}"/>
                </a:ext>
              </a:extLst>
            </p:cNvPr>
            <p:cNvGrpSpPr/>
            <p:nvPr/>
          </p:nvGrpSpPr>
          <p:grpSpPr>
            <a:xfrm>
              <a:off x="5287939" y="2561768"/>
              <a:ext cx="473076" cy="457200"/>
              <a:chOff x="8048625" y="3005138"/>
              <a:chExt cx="473076" cy="457200"/>
            </a:xfrm>
            <a:solidFill>
              <a:schemeClr val="accent4">
                <a:lumMod val="50000"/>
              </a:schemeClr>
            </a:solidFill>
          </p:grpSpPr>
          <p:sp>
            <p:nvSpPr>
              <p:cNvPr id="69" name="Freeform 81">
                <a:extLst>
                  <a:ext uri="{FF2B5EF4-FFF2-40B4-BE49-F238E27FC236}">
                    <a16:creationId xmlns:a16="http://schemas.microsoft.com/office/drawing/2014/main" id="{BF7C2F59-9EB4-BDEB-0909-BE86F07E85B0}"/>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70" name="Freeform 82">
                <a:extLst>
                  <a:ext uri="{FF2B5EF4-FFF2-40B4-BE49-F238E27FC236}">
                    <a16:creationId xmlns:a16="http://schemas.microsoft.com/office/drawing/2014/main" id="{73D302FC-A111-49C6-77E7-598E371C2F38}"/>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71" name="Freeform 83">
                <a:extLst>
                  <a:ext uri="{FF2B5EF4-FFF2-40B4-BE49-F238E27FC236}">
                    <a16:creationId xmlns:a16="http://schemas.microsoft.com/office/drawing/2014/main" id="{E88271E7-866E-5089-5110-BC34CDB066DA}"/>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72" name="Freeform 84">
                <a:extLst>
                  <a:ext uri="{FF2B5EF4-FFF2-40B4-BE49-F238E27FC236}">
                    <a16:creationId xmlns:a16="http://schemas.microsoft.com/office/drawing/2014/main" id="{A704BED3-0260-4FC1-7A34-6593E4680C19}"/>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
            <p:nvSpPr>
              <p:cNvPr id="73" name="Freeform 85">
                <a:extLst>
                  <a:ext uri="{FF2B5EF4-FFF2-40B4-BE49-F238E27FC236}">
                    <a16:creationId xmlns:a16="http://schemas.microsoft.com/office/drawing/2014/main" id="{056DED73-5DBA-EE35-015F-6479BCC3A874}"/>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grpSp>
      </p:grpSp>
      <p:sp>
        <p:nvSpPr>
          <p:cNvPr id="74" name="Freeform 110">
            <a:extLst>
              <a:ext uri="{FF2B5EF4-FFF2-40B4-BE49-F238E27FC236}">
                <a16:creationId xmlns:a16="http://schemas.microsoft.com/office/drawing/2014/main" id="{B5AC1A6B-1AAC-1A8B-735F-B28D9EBBC602}"/>
              </a:ext>
              <a:ext uri="{C183D7F6-B498-43B3-948B-1728B52AA6E4}">
                <adec:decorative xmlns:adec="http://schemas.microsoft.com/office/drawing/2017/decorative" val="1"/>
              </a:ext>
            </a:extLst>
          </p:cNvPr>
          <p:cNvSpPr>
            <a:spLocks noEditPoints="1"/>
          </p:cNvSpPr>
          <p:nvPr/>
        </p:nvSpPr>
        <p:spPr bwMode="auto">
          <a:xfrm>
            <a:off x="4133365" y="2456209"/>
            <a:ext cx="714189" cy="4890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00"/>
            <a:endParaRPr lang="en-US" sz="2000">
              <a:solidFill>
                <a:srgbClr val="262626"/>
              </a:solidFill>
              <a:latin typeface="+mj-lt"/>
            </a:endParaRPr>
          </a:p>
        </p:txBody>
      </p:sp>
    </p:spTree>
    <p:custDataLst>
      <p:tags r:id="rId1"/>
    </p:custDataLst>
    <p:extLst>
      <p:ext uri="{BB962C8B-B14F-4D97-AF65-F5344CB8AC3E}">
        <p14:creationId xmlns:p14="http://schemas.microsoft.com/office/powerpoint/2010/main" val="28536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Data Entry Page</a:t>
            </a:r>
          </a:p>
        </p:txBody>
      </p:sp>
      <p:pic>
        <p:nvPicPr>
          <p:cNvPr id="7" name="Content Placeholder 4" descr="APPR Data Entry Page">
            <a:extLst>
              <a:ext uri="{FF2B5EF4-FFF2-40B4-BE49-F238E27FC236}">
                <a16:creationId xmlns:a16="http://schemas.microsoft.com/office/drawing/2014/main" id="{F3F9F090-BFCB-289B-392F-C46BAF666D9E}"/>
              </a:ext>
            </a:extLst>
          </p:cNvPr>
          <p:cNvPicPr>
            <a:picLocks noGrp="1" noChangeAspect="1"/>
          </p:cNvPicPr>
          <p:nvPr>
            <p:ph idx="1"/>
          </p:nvPr>
        </p:nvPicPr>
        <p:blipFill rotWithShape="1">
          <a:blip r:embed="rId3"/>
          <a:srcRect t="15241" b="5727"/>
          <a:stretch/>
        </p:blipFill>
        <p:spPr>
          <a:xfrm>
            <a:off x="136002" y="610574"/>
            <a:ext cx="8871995" cy="4120919"/>
          </a:xfrm>
        </p:spPr>
      </p:pic>
    </p:spTree>
    <p:custDataLst>
      <p:tags r:id="rId1"/>
    </p:custDataLst>
    <p:extLst>
      <p:ext uri="{BB962C8B-B14F-4D97-AF65-F5344CB8AC3E}">
        <p14:creationId xmlns:p14="http://schemas.microsoft.com/office/powerpoint/2010/main" val="408502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Dashboard (Landing </a:t>
            </a:r>
            <a:r>
              <a:rPr lang="en-US" dirty="0"/>
              <a:t>P</a:t>
            </a:r>
            <a:r>
              <a:rPr lang="en-US" dirty="0">
                <a:solidFill>
                  <a:schemeClr val="tx2"/>
                </a:solidFill>
              </a:rPr>
              <a:t>age) at Inception</a:t>
            </a:r>
          </a:p>
        </p:txBody>
      </p:sp>
      <p:pic>
        <p:nvPicPr>
          <p:cNvPr id="6" name="Picture 5" descr="APPR Dashboard Landing Page at Inception">
            <a:extLst>
              <a:ext uri="{FF2B5EF4-FFF2-40B4-BE49-F238E27FC236}">
                <a16:creationId xmlns:a16="http://schemas.microsoft.com/office/drawing/2014/main" id="{FF483886-9C08-5BCE-AFF6-9283C8E37C07}"/>
              </a:ext>
            </a:extLst>
          </p:cNvPr>
          <p:cNvPicPr>
            <a:picLocks noChangeAspect="1"/>
          </p:cNvPicPr>
          <p:nvPr/>
        </p:nvPicPr>
        <p:blipFill rotWithShape="1">
          <a:blip r:embed="rId3"/>
          <a:srcRect t="15528" b="6160"/>
          <a:stretch/>
        </p:blipFill>
        <p:spPr>
          <a:xfrm>
            <a:off x="457200" y="610946"/>
            <a:ext cx="8229600" cy="4027991"/>
          </a:xfrm>
          <a:prstGeom prst="rect">
            <a:avLst/>
          </a:prstGeom>
        </p:spPr>
      </p:pic>
    </p:spTree>
    <p:custDataLst>
      <p:tags r:id="rId1"/>
    </p:custDataLst>
    <p:extLst>
      <p:ext uri="{BB962C8B-B14F-4D97-AF65-F5344CB8AC3E}">
        <p14:creationId xmlns:p14="http://schemas.microsoft.com/office/powerpoint/2010/main" val="256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Current TB APPR Dashboard (Landing </a:t>
            </a:r>
            <a:r>
              <a:rPr lang="en-US" dirty="0"/>
              <a:t>P</a:t>
            </a:r>
            <a:r>
              <a:rPr lang="en-US" dirty="0">
                <a:solidFill>
                  <a:schemeClr val="tx2"/>
                </a:solidFill>
              </a:rPr>
              <a:t>age)</a:t>
            </a:r>
          </a:p>
        </p:txBody>
      </p:sp>
      <p:pic>
        <p:nvPicPr>
          <p:cNvPr id="2" name="Picture 1" descr="Current TB APPR Dashboard Landing Page">
            <a:extLst>
              <a:ext uri="{FF2B5EF4-FFF2-40B4-BE49-F238E27FC236}">
                <a16:creationId xmlns:a16="http://schemas.microsoft.com/office/drawing/2014/main" id="{5702F940-F938-649F-5052-D6DE48AC797F}"/>
              </a:ext>
            </a:extLst>
          </p:cNvPr>
          <p:cNvPicPr>
            <a:picLocks noChangeAspect="1"/>
          </p:cNvPicPr>
          <p:nvPr/>
        </p:nvPicPr>
        <p:blipFill rotWithShape="1">
          <a:blip r:embed="rId3">
            <a:extLst>
              <a:ext uri="{28A0092B-C50C-407E-A947-70E740481C1C}">
                <a14:useLocalDpi xmlns:a14="http://schemas.microsoft.com/office/drawing/2010/main" val="0"/>
              </a:ext>
            </a:extLst>
          </a:blip>
          <a:srcRect t="15014" b="6330"/>
          <a:stretch/>
        </p:blipFill>
        <p:spPr>
          <a:xfrm>
            <a:off x="259320" y="570921"/>
            <a:ext cx="8625359" cy="4240197"/>
          </a:xfrm>
          <a:prstGeom prst="rect">
            <a:avLst/>
          </a:prstGeom>
        </p:spPr>
      </p:pic>
    </p:spTree>
    <p:custDataLst>
      <p:tags r:id="rId1"/>
    </p:custDataLst>
    <p:extLst>
      <p:ext uri="{BB962C8B-B14F-4D97-AF65-F5344CB8AC3E}">
        <p14:creationId xmlns:p14="http://schemas.microsoft.com/office/powerpoint/2010/main" val="13855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5E3814-E166-FB70-50FE-6948F29BC8D8}"/>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4" name="Title 3">
            <a:extLst>
              <a:ext uri="{FF2B5EF4-FFF2-40B4-BE49-F238E27FC236}">
                <a16:creationId xmlns:a16="http://schemas.microsoft.com/office/drawing/2014/main" id="{F65E3AA0-646B-4853-9118-FA1227E94EA0}"/>
              </a:ext>
            </a:extLst>
          </p:cNvPr>
          <p:cNvSpPr>
            <a:spLocks noGrp="1"/>
          </p:cNvSpPr>
          <p:nvPr>
            <p:ph type="title"/>
          </p:nvPr>
        </p:nvSpPr>
        <p:spPr/>
        <p:txBody>
          <a:bodyPr/>
          <a:lstStyle/>
          <a:p>
            <a:r>
              <a:rPr lang="en-NG" dirty="0"/>
              <a:t>Data exchange in APPR</a:t>
            </a:r>
          </a:p>
        </p:txBody>
      </p:sp>
      <p:pic>
        <p:nvPicPr>
          <p:cNvPr id="5" name="image11.png">
            <a:extLst>
              <a:ext uri="{FF2B5EF4-FFF2-40B4-BE49-F238E27FC236}">
                <a16:creationId xmlns:a16="http://schemas.microsoft.com/office/drawing/2014/main" id="{0FFBEBB2-AB49-7D1F-922B-F108AE9BE274}"/>
              </a:ext>
            </a:extLst>
          </p:cNvPr>
          <p:cNvPicPr>
            <a:picLocks noGrp="1" noChangeAspect="1"/>
          </p:cNvPicPr>
          <p:nvPr>
            <p:ph idx="1"/>
          </p:nvPr>
        </p:nvPicPr>
        <p:blipFill rotWithShape="1">
          <a:blip r:embed="rId2"/>
          <a:srcRect t="16894"/>
          <a:stretch/>
        </p:blipFill>
        <p:spPr bwMode="auto">
          <a:xfrm>
            <a:off x="175646" y="968188"/>
            <a:ext cx="6454140" cy="3445046"/>
          </a:xfrm>
          <a:prstGeom prst="rect">
            <a:avLst/>
          </a:prstGeom>
          <a:ln>
            <a:solidFill>
              <a:schemeClr val="bg1">
                <a:lumMod val="75000"/>
              </a:schemeClr>
            </a:solidFill>
          </a:ln>
        </p:spPr>
      </p:pic>
      <p:sp>
        <p:nvSpPr>
          <p:cNvPr id="6" name="TextBox 5">
            <a:extLst>
              <a:ext uri="{FF2B5EF4-FFF2-40B4-BE49-F238E27FC236}">
                <a16:creationId xmlns:a16="http://schemas.microsoft.com/office/drawing/2014/main" id="{8CEA2489-9E59-3662-5D4D-F6FF036094C0}"/>
              </a:ext>
            </a:extLst>
          </p:cNvPr>
          <p:cNvSpPr txBox="1"/>
          <p:nvPr/>
        </p:nvSpPr>
        <p:spPr>
          <a:xfrm>
            <a:off x="6881567" y="658360"/>
            <a:ext cx="1970202" cy="3754874"/>
          </a:xfrm>
          <a:prstGeom prst="rect">
            <a:avLst/>
          </a:prstGeom>
          <a:solidFill>
            <a:schemeClr val="accent1">
              <a:lumMod val="40000"/>
              <a:lumOff val="60000"/>
            </a:schemeClr>
          </a:solidFill>
          <a:ln>
            <a:solidFill>
              <a:schemeClr val="accent1"/>
            </a:solidFill>
          </a:ln>
        </p:spPr>
        <p:txBody>
          <a:bodyPr wrap="square" rtlCol="0">
            <a:spAutoFit/>
          </a:bodyPr>
          <a:lstStyle/>
          <a:p>
            <a:r>
              <a:rPr lang="en-NG" dirty="0"/>
              <a:t>Key:</a:t>
            </a:r>
          </a:p>
          <a:p>
            <a:endParaRPr lang="en-NG" dirty="0"/>
          </a:p>
          <a:p>
            <a:r>
              <a:rPr lang="en-NG" dirty="0"/>
              <a:t>TB LON: Tuberculosis Local Organization Network</a:t>
            </a:r>
          </a:p>
          <a:p>
            <a:endParaRPr lang="en-NG" dirty="0"/>
          </a:p>
          <a:p>
            <a:r>
              <a:rPr lang="en-NG" dirty="0"/>
              <a:t>APPR: Automated Partners Progress Report</a:t>
            </a:r>
          </a:p>
          <a:p>
            <a:endParaRPr lang="en-NG" dirty="0"/>
          </a:p>
          <a:p>
            <a:r>
              <a:rPr lang="en-NG" dirty="0"/>
              <a:t>DIS: Development Information Solution</a:t>
            </a:r>
          </a:p>
          <a:p>
            <a:endParaRPr lang="en-NG" dirty="0"/>
          </a:p>
          <a:p>
            <a:r>
              <a:rPr lang="en-NG" dirty="0"/>
              <a:t>CARD: Comprehensive Access and Review Dashboard portal</a:t>
            </a:r>
          </a:p>
        </p:txBody>
      </p:sp>
      <p:sp>
        <p:nvSpPr>
          <p:cNvPr id="7" name="TextBox 6">
            <a:extLst>
              <a:ext uri="{FF2B5EF4-FFF2-40B4-BE49-F238E27FC236}">
                <a16:creationId xmlns:a16="http://schemas.microsoft.com/office/drawing/2014/main" id="{77D4F0D2-A948-267F-7469-B182528E289E}"/>
              </a:ext>
            </a:extLst>
          </p:cNvPr>
          <p:cNvSpPr txBox="1"/>
          <p:nvPr/>
        </p:nvSpPr>
        <p:spPr>
          <a:xfrm>
            <a:off x="175646" y="485282"/>
            <a:ext cx="6454140" cy="523220"/>
          </a:xfrm>
          <a:prstGeom prst="rect">
            <a:avLst/>
          </a:prstGeom>
          <a:noFill/>
        </p:spPr>
        <p:txBody>
          <a:bodyPr wrap="square" rtlCol="0">
            <a:spAutoFit/>
          </a:bodyPr>
          <a:lstStyle/>
          <a:p>
            <a:r>
              <a:rPr lang="en-NG" dirty="0"/>
              <a:t>APPR enbales seamless data integration across different data platforms and improves data quality by minimizing manual entries and data imputation errors</a:t>
            </a:r>
          </a:p>
        </p:txBody>
      </p:sp>
    </p:spTree>
    <p:extLst>
      <p:ext uri="{BB962C8B-B14F-4D97-AF65-F5344CB8AC3E}">
        <p14:creationId xmlns:p14="http://schemas.microsoft.com/office/powerpoint/2010/main" val="225954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Data Quality Assurance in APPR</a:t>
            </a:r>
          </a:p>
        </p:txBody>
      </p:sp>
      <p:pic>
        <p:nvPicPr>
          <p:cNvPr id="7" name="Picture 6" descr="System level APPR graphic">
            <a:extLst>
              <a:ext uri="{FF2B5EF4-FFF2-40B4-BE49-F238E27FC236}">
                <a16:creationId xmlns:a16="http://schemas.microsoft.com/office/drawing/2014/main" id="{20CEB039-BA40-412F-5AE8-C3B46D663035}"/>
              </a:ext>
            </a:extLst>
          </p:cNvPr>
          <p:cNvPicPr>
            <a:picLocks noChangeAspect="1"/>
          </p:cNvPicPr>
          <p:nvPr/>
        </p:nvPicPr>
        <p:blipFill>
          <a:blip r:embed="rId4"/>
          <a:stretch>
            <a:fillRect/>
          </a:stretch>
        </p:blipFill>
        <p:spPr>
          <a:xfrm>
            <a:off x="1387562" y="498858"/>
            <a:ext cx="6939209" cy="2476403"/>
          </a:xfrm>
          <a:prstGeom prst="rect">
            <a:avLst/>
          </a:prstGeom>
        </p:spPr>
      </p:pic>
      <p:grpSp>
        <p:nvGrpSpPr>
          <p:cNvPr id="8" name="Group 7">
            <a:extLst>
              <a:ext uri="{FF2B5EF4-FFF2-40B4-BE49-F238E27FC236}">
                <a16:creationId xmlns:a16="http://schemas.microsoft.com/office/drawing/2014/main" id="{1AEC9D92-FFC2-9D65-59C0-23F110821321}"/>
              </a:ext>
              <a:ext uri="{C183D7F6-B498-43B3-948B-1728B52AA6E4}">
                <adec:decorative xmlns:adec="http://schemas.microsoft.com/office/drawing/2017/decorative" val="1"/>
              </a:ext>
            </a:extLst>
          </p:cNvPr>
          <p:cNvGrpSpPr/>
          <p:nvPr/>
        </p:nvGrpSpPr>
        <p:grpSpPr>
          <a:xfrm>
            <a:off x="1569446" y="3093183"/>
            <a:ext cx="1577975" cy="1226960"/>
            <a:chOff x="7138731" y="1278339"/>
            <a:chExt cx="2103967" cy="1805390"/>
          </a:xfrm>
        </p:grpSpPr>
        <p:grpSp>
          <p:nvGrpSpPr>
            <p:cNvPr id="9" name="Group 63">
              <a:extLst>
                <a:ext uri="{FF2B5EF4-FFF2-40B4-BE49-F238E27FC236}">
                  <a16:creationId xmlns:a16="http://schemas.microsoft.com/office/drawing/2014/main" id="{38D2BBC2-85AD-2FC0-E6FD-D6688C28D100}"/>
                </a:ext>
              </a:extLst>
            </p:cNvPr>
            <p:cNvGrpSpPr/>
            <p:nvPr/>
          </p:nvGrpSpPr>
          <p:grpSpPr>
            <a:xfrm>
              <a:off x="7138731" y="2076196"/>
              <a:ext cx="2103967" cy="1007533"/>
              <a:chOff x="3247039" y="1681164"/>
              <a:chExt cx="1577975" cy="755650"/>
            </a:xfrm>
          </p:grpSpPr>
          <p:sp>
            <p:nvSpPr>
              <p:cNvPr id="13" name="Freeform 5">
                <a:extLst>
                  <a:ext uri="{FF2B5EF4-FFF2-40B4-BE49-F238E27FC236}">
                    <a16:creationId xmlns:a16="http://schemas.microsoft.com/office/drawing/2014/main" id="{590D9FF7-0D6A-76F3-2FC6-FFDD64760C8F}"/>
                  </a:ext>
                </a:extLst>
              </p:cNvPr>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dirty="0">
                  <a:solidFill>
                    <a:prstClr val="black"/>
                  </a:solidFill>
                  <a:latin typeface="+mj-lt"/>
                  <a:ea typeface="+mn-ea"/>
                  <a:cs typeface="+mn-cs"/>
                </a:endParaRPr>
              </a:p>
            </p:txBody>
          </p:sp>
          <p:sp>
            <p:nvSpPr>
              <p:cNvPr id="14" name="Freeform 6">
                <a:extLst>
                  <a:ext uri="{FF2B5EF4-FFF2-40B4-BE49-F238E27FC236}">
                    <a16:creationId xmlns:a16="http://schemas.microsoft.com/office/drawing/2014/main" id="{FBFEA984-9515-04E3-7108-DF923EFFCC1B}"/>
                  </a:ext>
                </a:extLst>
              </p:cNvPr>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prstClr val="black"/>
                  </a:solidFill>
                  <a:latin typeface="+mj-lt"/>
                  <a:ea typeface="+mn-ea"/>
                  <a:cs typeface="+mn-cs"/>
                </a:endParaRPr>
              </a:p>
            </p:txBody>
          </p:sp>
          <p:sp>
            <p:nvSpPr>
              <p:cNvPr id="15" name="Freeform 7">
                <a:extLst>
                  <a:ext uri="{FF2B5EF4-FFF2-40B4-BE49-F238E27FC236}">
                    <a16:creationId xmlns:a16="http://schemas.microsoft.com/office/drawing/2014/main" id="{50AF930F-2893-9A0C-DA3F-C11AABA0882E}"/>
                  </a:ext>
                </a:extLst>
              </p:cNvPr>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dirty="0">
                  <a:solidFill>
                    <a:prstClr val="black"/>
                  </a:solidFill>
                  <a:latin typeface="+mj-lt"/>
                  <a:ea typeface="+mn-ea"/>
                  <a:cs typeface="+mn-cs"/>
                </a:endParaRPr>
              </a:p>
            </p:txBody>
          </p:sp>
        </p:grpSp>
        <p:grpSp>
          <p:nvGrpSpPr>
            <p:cNvPr id="10" name="Group 279">
              <a:extLst>
                <a:ext uri="{FF2B5EF4-FFF2-40B4-BE49-F238E27FC236}">
                  <a16:creationId xmlns:a16="http://schemas.microsoft.com/office/drawing/2014/main" id="{E7F5C65D-9862-F05C-9433-C7DC375F41C6}"/>
                </a:ext>
              </a:extLst>
            </p:cNvPr>
            <p:cNvGrpSpPr/>
            <p:nvPr/>
          </p:nvGrpSpPr>
          <p:grpSpPr>
            <a:xfrm>
              <a:off x="7669642" y="1278339"/>
              <a:ext cx="1042145" cy="1042140"/>
              <a:chOff x="846989" y="1401020"/>
              <a:chExt cx="877416" cy="877416"/>
            </a:xfrm>
            <a:effectLst/>
          </p:grpSpPr>
          <p:sp>
            <p:nvSpPr>
              <p:cNvPr id="11" name="Teardrop 10">
                <a:extLst>
                  <a:ext uri="{FF2B5EF4-FFF2-40B4-BE49-F238E27FC236}">
                    <a16:creationId xmlns:a16="http://schemas.microsoft.com/office/drawing/2014/main" id="{FA980ED3-872E-7E3B-298E-948BE5CAF98A}"/>
                  </a:ext>
                </a:extLst>
              </p:cNvPr>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75000"/>
                      <a:lumOff val="25000"/>
                    </a:prstClr>
                  </a:solidFill>
                  <a:latin typeface="+mj-lt"/>
                </a:endParaRPr>
              </a:p>
            </p:txBody>
          </p:sp>
          <p:sp>
            <p:nvSpPr>
              <p:cNvPr id="12" name="Oval 11">
                <a:extLst>
                  <a:ext uri="{FF2B5EF4-FFF2-40B4-BE49-F238E27FC236}">
                    <a16:creationId xmlns:a16="http://schemas.microsoft.com/office/drawing/2014/main" id="{9939E630-7E6C-1AD1-A144-BDD836D126F7}"/>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defRPr/>
                </a:pPr>
                <a:endParaRPr lang="en-US" sz="1200" b="1" kern="1200" dirty="0">
                  <a:solidFill>
                    <a:prstClr val="black">
                      <a:lumMod val="75000"/>
                      <a:lumOff val="25000"/>
                    </a:prstClr>
                  </a:solidFill>
                  <a:latin typeface="+mj-lt"/>
                </a:endParaRPr>
              </a:p>
            </p:txBody>
          </p:sp>
        </p:grpSp>
      </p:grpSp>
      <p:sp>
        <p:nvSpPr>
          <p:cNvPr id="16" name="Rectangle 15">
            <a:extLst>
              <a:ext uri="{FF2B5EF4-FFF2-40B4-BE49-F238E27FC236}">
                <a16:creationId xmlns:a16="http://schemas.microsoft.com/office/drawing/2014/main" id="{1A607A40-9325-B2B4-A1A4-E1D9EB6D2751}"/>
              </a:ext>
            </a:extLst>
          </p:cNvPr>
          <p:cNvSpPr/>
          <p:nvPr/>
        </p:nvSpPr>
        <p:spPr>
          <a:xfrm>
            <a:off x="1546332" y="4378802"/>
            <a:ext cx="1759274" cy="461665"/>
          </a:xfrm>
          <a:prstGeom prst="rect">
            <a:avLst/>
          </a:prstGeom>
        </p:spPr>
        <p:txBody>
          <a:bodyPr wrap="square" lIns="0" tIns="0" rIns="0" bIns="0">
            <a:spAutoFit/>
          </a:bodyPr>
          <a:lstStyle/>
          <a:p>
            <a:pPr defTabSz="685800">
              <a:buClrTx/>
              <a:defRPr/>
            </a:pPr>
            <a:r>
              <a:rPr lang="en-US" sz="1000" b="1" kern="1200" dirty="0">
                <a:solidFill>
                  <a:srgbClr val="4E4A49"/>
                </a:solidFill>
                <a:latin typeface="+mj-lt"/>
                <a:ea typeface="+mn-ea"/>
                <a:cs typeface="+mn-cs"/>
              </a:rPr>
              <a:t>Periodic data quality reviews, analysis, and feedback by TB DIAH </a:t>
            </a:r>
          </a:p>
        </p:txBody>
      </p:sp>
      <p:grpSp>
        <p:nvGrpSpPr>
          <p:cNvPr id="17" name="Group 16">
            <a:extLst>
              <a:ext uri="{FF2B5EF4-FFF2-40B4-BE49-F238E27FC236}">
                <a16:creationId xmlns:a16="http://schemas.microsoft.com/office/drawing/2014/main" id="{B51D2A94-7758-79E1-8E73-8F6EF691E913}"/>
              </a:ext>
              <a:ext uri="{C183D7F6-B498-43B3-948B-1728B52AA6E4}">
                <adec:decorative xmlns:adec="http://schemas.microsoft.com/office/drawing/2017/decorative" val="1"/>
              </a:ext>
            </a:extLst>
          </p:cNvPr>
          <p:cNvGrpSpPr/>
          <p:nvPr/>
        </p:nvGrpSpPr>
        <p:grpSpPr>
          <a:xfrm>
            <a:off x="3949713" y="3096678"/>
            <a:ext cx="1577975" cy="1188992"/>
            <a:chOff x="9316125" y="3025325"/>
            <a:chExt cx="2103967" cy="1761132"/>
          </a:xfrm>
        </p:grpSpPr>
        <p:grpSp>
          <p:nvGrpSpPr>
            <p:cNvPr id="18" name="Group 53">
              <a:extLst>
                <a:ext uri="{FF2B5EF4-FFF2-40B4-BE49-F238E27FC236}">
                  <a16:creationId xmlns:a16="http://schemas.microsoft.com/office/drawing/2014/main" id="{2B95451E-0A7D-B35C-A614-1565F361FC10}"/>
                </a:ext>
              </a:extLst>
            </p:cNvPr>
            <p:cNvGrpSpPr/>
            <p:nvPr/>
          </p:nvGrpSpPr>
          <p:grpSpPr>
            <a:xfrm>
              <a:off x="9316125" y="3778924"/>
              <a:ext cx="2103967" cy="1007533"/>
              <a:chOff x="5320891" y="1681164"/>
              <a:chExt cx="1577975" cy="755650"/>
            </a:xfrm>
          </p:grpSpPr>
          <p:sp>
            <p:nvSpPr>
              <p:cNvPr id="22" name="Freeform 5">
                <a:extLst>
                  <a:ext uri="{FF2B5EF4-FFF2-40B4-BE49-F238E27FC236}">
                    <a16:creationId xmlns:a16="http://schemas.microsoft.com/office/drawing/2014/main" id="{90BE978B-3352-1FE0-E6AA-6C551B22DA87}"/>
                  </a:ext>
                </a:extLst>
              </p:cNvPr>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schemeClr val="accent6">
                      <a:lumMod val="75000"/>
                    </a:schemeClr>
                  </a:solidFill>
                  <a:latin typeface="+mj-lt"/>
                  <a:ea typeface="+mn-ea"/>
                  <a:cs typeface="+mn-cs"/>
                </a:endParaRPr>
              </a:p>
            </p:txBody>
          </p:sp>
          <p:sp>
            <p:nvSpPr>
              <p:cNvPr id="23" name="Freeform 6">
                <a:extLst>
                  <a:ext uri="{FF2B5EF4-FFF2-40B4-BE49-F238E27FC236}">
                    <a16:creationId xmlns:a16="http://schemas.microsoft.com/office/drawing/2014/main" id="{376A844F-97BA-14A5-CB15-2913941A69B5}"/>
                  </a:ext>
                </a:extLst>
              </p:cNvPr>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schemeClr val="accent6">
                      <a:lumMod val="75000"/>
                    </a:schemeClr>
                  </a:solidFill>
                  <a:latin typeface="+mj-lt"/>
                  <a:ea typeface="+mn-ea"/>
                  <a:cs typeface="+mn-cs"/>
                </a:endParaRPr>
              </a:p>
            </p:txBody>
          </p:sp>
          <p:sp>
            <p:nvSpPr>
              <p:cNvPr id="24" name="Freeform 7">
                <a:extLst>
                  <a:ext uri="{FF2B5EF4-FFF2-40B4-BE49-F238E27FC236}">
                    <a16:creationId xmlns:a16="http://schemas.microsoft.com/office/drawing/2014/main" id="{825BE76E-99ED-71D2-9A84-8102257EE40E}"/>
                  </a:ext>
                </a:extLst>
              </p:cNvPr>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schemeClr val="accent6">
                      <a:lumMod val="75000"/>
                    </a:schemeClr>
                  </a:solidFill>
                  <a:latin typeface="+mj-lt"/>
                  <a:ea typeface="+mn-ea"/>
                  <a:cs typeface="+mn-cs"/>
                </a:endParaRPr>
              </a:p>
            </p:txBody>
          </p:sp>
        </p:grpSp>
        <p:grpSp>
          <p:nvGrpSpPr>
            <p:cNvPr id="19" name="Group 279">
              <a:extLst>
                <a:ext uri="{FF2B5EF4-FFF2-40B4-BE49-F238E27FC236}">
                  <a16:creationId xmlns:a16="http://schemas.microsoft.com/office/drawing/2014/main" id="{847E6A39-0D45-4A5D-0D85-5AC0C20D00F4}"/>
                </a:ext>
              </a:extLst>
            </p:cNvPr>
            <p:cNvGrpSpPr/>
            <p:nvPr/>
          </p:nvGrpSpPr>
          <p:grpSpPr>
            <a:xfrm>
              <a:off x="9847036" y="3025325"/>
              <a:ext cx="1042145" cy="1042140"/>
              <a:chOff x="846989" y="1401020"/>
              <a:chExt cx="877416" cy="877416"/>
            </a:xfrm>
            <a:effectLst/>
          </p:grpSpPr>
          <p:sp>
            <p:nvSpPr>
              <p:cNvPr id="20" name="Teardrop 19">
                <a:extLst>
                  <a:ext uri="{FF2B5EF4-FFF2-40B4-BE49-F238E27FC236}">
                    <a16:creationId xmlns:a16="http://schemas.microsoft.com/office/drawing/2014/main" id="{7FDD4690-34FD-9FBD-CF50-6B4BC9A2DDFA}"/>
                  </a:ext>
                </a:extLst>
              </p:cNvPr>
              <p:cNvSpPr/>
              <p:nvPr/>
            </p:nvSpPr>
            <p:spPr>
              <a:xfrm rot="8100000">
                <a:off x="846989" y="1401020"/>
                <a:ext cx="877416" cy="877416"/>
              </a:xfrm>
              <a:prstGeom prst="teardrop">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schemeClr val="accent6">
                      <a:lumMod val="75000"/>
                    </a:schemeClr>
                  </a:solidFill>
                  <a:latin typeface="+mj-lt"/>
                </a:endParaRPr>
              </a:p>
            </p:txBody>
          </p:sp>
          <p:sp>
            <p:nvSpPr>
              <p:cNvPr id="21" name="Oval 20">
                <a:extLst>
                  <a:ext uri="{FF2B5EF4-FFF2-40B4-BE49-F238E27FC236}">
                    <a16:creationId xmlns:a16="http://schemas.microsoft.com/office/drawing/2014/main" id="{39FB17C9-0ADF-7852-8E96-365851C70D0C}"/>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defRPr/>
                </a:pPr>
                <a:endParaRPr lang="en-US" sz="1200" b="1" kern="1200" dirty="0">
                  <a:solidFill>
                    <a:schemeClr val="accent6">
                      <a:lumMod val="75000"/>
                    </a:schemeClr>
                  </a:solidFill>
                  <a:latin typeface="+mj-lt"/>
                </a:endParaRPr>
              </a:p>
            </p:txBody>
          </p:sp>
        </p:grpSp>
      </p:grpSp>
      <p:sp>
        <p:nvSpPr>
          <p:cNvPr id="25" name="Rectangle 24">
            <a:extLst>
              <a:ext uri="{FF2B5EF4-FFF2-40B4-BE49-F238E27FC236}">
                <a16:creationId xmlns:a16="http://schemas.microsoft.com/office/drawing/2014/main" id="{73E34AB9-8640-A2F8-1B88-1056F84DDD3B}"/>
              </a:ext>
            </a:extLst>
          </p:cNvPr>
          <p:cNvSpPr/>
          <p:nvPr/>
        </p:nvSpPr>
        <p:spPr>
          <a:xfrm>
            <a:off x="3670452" y="4332124"/>
            <a:ext cx="2349241" cy="615553"/>
          </a:xfrm>
          <a:prstGeom prst="rect">
            <a:avLst/>
          </a:prstGeom>
        </p:spPr>
        <p:txBody>
          <a:bodyPr wrap="square" lIns="0" tIns="0" rIns="0" bIns="0">
            <a:spAutoFit/>
          </a:bodyPr>
          <a:lstStyle/>
          <a:p>
            <a:pPr marL="171450" indent="-171450" defTabSz="685800">
              <a:buClr>
                <a:schemeClr val="tx2"/>
              </a:buClr>
              <a:buFont typeface="Wingdings" panose="05000000000000000000" pitchFamily="2" charset="2"/>
              <a:buChar char="§"/>
              <a:defRPr/>
            </a:pPr>
            <a:r>
              <a:rPr lang="en-US" sz="1000" b="1" kern="1200" dirty="0">
                <a:solidFill>
                  <a:srgbClr val="4E4A49"/>
                </a:solidFill>
                <a:latin typeface="+mj-lt"/>
                <a:ea typeface="+mn-ea"/>
                <a:cs typeface="+mn-cs"/>
              </a:rPr>
              <a:t>Support to IPs through ongoing capacity building and mentorship</a:t>
            </a:r>
          </a:p>
          <a:p>
            <a:pPr marL="171450" indent="-171450" defTabSz="685800">
              <a:buClr>
                <a:schemeClr val="tx2"/>
              </a:buClr>
              <a:buFont typeface="Wingdings" panose="05000000000000000000" pitchFamily="2" charset="2"/>
              <a:buChar char="§"/>
              <a:defRPr/>
            </a:pPr>
            <a:r>
              <a:rPr lang="en-US" sz="1000" b="1" kern="1200" dirty="0">
                <a:solidFill>
                  <a:srgbClr val="4E4A49"/>
                </a:solidFill>
                <a:latin typeface="+mj-lt"/>
                <a:ea typeface="+mn-ea"/>
                <a:cs typeface="+mn-cs"/>
              </a:rPr>
              <a:t>Establish data management SOPs and CMP</a:t>
            </a:r>
          </a:p>
        </p:txBody>
      </p:sp>
      <p:grpSp>
        <p:nvGrpSpPr>
          <p:cNvPr id="26" name="Group 25">
            <a:extLst>
              <a:ext uri="{FF2B5EF4-FFF2-40B4-BE49-F238E27FC236}">
                <a16:creationId xmlns:a16="http://schemas.microsoft.com/office/drawing/2014/main" id="{4F936CF5-7415-93CC-69D7-C16B03E901FF}"/>
              </a:ext>
              <a:ext uri="{C183D7F6-B498-43B3-948B-1728B52AA6E4}">
                <adec:decorative xmlns:adec="http://schemas.microsoft.com/office/drawing/2017/decorative" val="1"/>
              </a:ext>
            </a:extLst>
          </p:cNvPr>
          <p:cNvGrpSpPr/>
          <p:nvPr/>
        </p:nvGrpSpPr>
        <p:grpSpPr>
          <a:xfrm>
            <a:off x="6438857" y="3091897"/>
            <a:ext cx="1577975" cy="1204316"/>
            <a:chOff x="4961339" y="3027379"/>
            <a:chExt cx="2103967" cy="1759078"/>
          </a:xfrm>
        </p:grpSpPr>
        <p:grpSp>
          <p:nvGrpSpPr>
            <p:cNvPr id="27" name="Group 25">
              <a:extLst>
                <a:ext uri="{FF2B5EF4-FFF2-40B4-BE49-F238E27FC236}">
                  <a16:creationId xmlns:a16="http://schemas.microsoft.com/office/drawing/2014/main" id="{442D0875-FF19-E365-5538-907DA5C9C962}"/>
                </a:ext>
              </a:extLst>
            </p:cNvPr>
            <p:cNvGrpSpPr/>
            <p:nvPr/>
          </p:nvGrpSpPr>
          <p:grpSpPr>
            <a:xfrm>
              <a:off x="4961339" y="3778924"/>
              <a:ext cx="2103967" cy="1007533"/>
              <a:chOff x="1860550" y="2282826"/>
              <a:chExt cx="1577975" cy="755650"/>
            </a:xfrm>
          </p:grpSpPr>
          <p:sp>
            <p:nvSpPr>
              <p:cNvPr id="31" name="Freeform 5">
                <a:extLst>
                  <a:ext uri="{FF2B5EF4-FFF2-40B4-BE49-F238E27FC236}">
                    <a16:creationId xmlns:a16="http://schemas.microsoft.com/office/drawing/2014/main" id="{5920AFE1-E88B-3306-42FC-2A2C02BCF350}"/>
                  </a:ext>
                </a:extLst>
              </p:cNvPr>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prstClr val="black"/>
                  </a:solidFill>
                  <a:latin typeface="+mj-lt"/>
                  <a:ea typeface="+mn-ea"/>
                  <a:cs typeface="+mn-cs"/>
                </a:endParaRPr>
              </a:p>
            </p:txBody>
          </p:sp>
          <p:sp>
            <p:nvSpPr>
              <p:cNvPr id="32" name="Freeform 6">
                <a:extLst>
                  <a:ext uri="{FF2B5EF4-FFF2-40B4-BE49-F238E27FC236}">
                    <a16:creationId xmlns:a16="http://schemas.microsoft.com/office/drawing/2014/main" id="{7C97032B-604B-4924-A969-D46820D2CE9D}"/>
                  </a:ext>
                </a:extLst>
              </p:cNvPr>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prstClr val="black"/>
                  </a:solidFill>
                  <a:latin typeface="+mj-lt"/>
                  <a:ea typeface="+mn-ea"/>
                  <a:cs typeface="+mn-cs"/>
                </a:endParaRPr>
              </a:p>
            </p:txBody>
          </p:sp>
          <p:sp>
            <p:nvSpPr>
              <p:cNvPr id="33" name="Freeform 7">
                <a:extLst>
                  <a:ext uri="{FF2B5EF4-FFF2-40B4-BE49-F238E27FC236}">
                    <a16:creationId xmlns:a16="http://schemas.microsoft.com/office/drawing/2014/main" id="{127E7F0E-80CE-8000-BEC4-64F5CF0911CC}"/>
                  </a:ext>
                </a:extLst>
              </p:cNvPr>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685800">
                  <a:buClrTx/>
                  <a:defRPr/>
                </a:pPr>
                <a:endParaRPr lang="en-US" sz="1800" kern="1200">
                  <a:solidFill>
                    <a:prstClr val="black"/>
                  </a:solidFill>
                  <a:latin typeface="+mj-lt"/>
                  <a:ea typeface="+mn-ea"/>
                  <a:cs typeface="+mn-cs"/>
                </a:endParaRPr>
              </a:p>
            </p:txBody>
          </p:sp>
        </p:grpSp>
        <p:grpSp>
          <p:nvGrpSpPr>
            <p:cNvPr id="28" name="Group 279">
              <a:extLst>
                <a:ext uri="{FF2B5EF4-FFF2-40B4-BE49-F238E27FC236}">
                  <a16:creationId xmlns:a16="http://schemas.microsoft.com/office/drawing/2014/main" id="{AECB1ADA-BB6D-AA34-AC04-01FBF08AC420}"/>
                </a:ext>
              </a:extLst>
            </p:cNvPr>
            <p:cNvGrpSpPr/>
            <p:nvPr/>
          </p:nvGrpSpPr>
          <p:grpSpPr>
            <a:xfrm>
              <a:off x="5492250" y="3027379"/>
              <a:ext cx="1042145" cy="1042140"/>
              <a:chOff x="846989" y="1401020"/>
              <a:chExt cx="877416" cy="877416"/>
            </a:xfrm>
            <a:effectLst/>
          </p:grpSpPr>
          <p:sp>
            <p:nvSpPr>
              <p:cNvPr id="29" name="Teardrop 28">
                <a:extLst>
                  <a:ext uri="{FF2B5EF4-FFF2-40B4-BE49-F238E27FC236}">
                    <a16:creationId xmlns:a16="http://schemas.microsoft.com/office/drawing/2014/main" id="{5B49DC0D-E890-E46F-C6F4-338E5BF4E3F8}"/>
                  </a:ext>
                </a:extLst>
              </p:cNvPr>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75000"/>
                      <a:lumOff val="25000"/>
                    </a:prstClr>
                  </a:solidFill>
                  <a:latin typeface="+mj-lt"/>
                </a:endParaRPr>
              </a:p>
            </p:txBody>
          </p:sp>
          <p:sp>
            <p:nvSpPr>
              <p:cNvPr id="30" name="Oval 29">
                <a:extLst>
                  <a:ext uri="{FF2B5EF4-FFF2-40B4-BE49-F238E27FC236}">
                    <a16:creationId xmlns:a16="http://schemas.microsoft.com/office/drawing/2014/main" id="{CA03801F-3D12-E8F6-F054-4100EC63B751}"/>
                  </a:ext>
                </a:extLst>
              </p:cNvPr>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ClrTx/>
                  <a:defRPr/>
                </a:pPr>
                <a:endParaRPr lang="en-US" sz="1200" b="1" kern="1200" dirty="0">
                  <a:solidFill>
                    <a:prstClr val="black">
                      <a:lumMod val="75000"/>
                      <a:lumOff val="25000"/>
                    </a:prstClr>
                  </a:solidFill>
                  <a:latin typeface="+mj-lt"/>
                </a:endParaRPr>
              </a:p>
            </p:txBody>
          </p:sp>
        </p:grpSp>
      </p:grpSp>
      <p:sp>
        <p:nvSpPr>
          <p:cNvPr id="34" name="Rectangle 33">
            <a:extLst>
              <a:ext uri="{FF2B5EF4-FFF2-40B4-BE49-F238E27FC236}">
                <a16:creationId xmlns:a16="http://schemas.microsoft.com/office/drawing/2014/main" id="{B1D4718D-A8AB-A0F0-C909-65FFAC423965}"/>
              </a:ext>
            </a:extLst>
          </p:cNvPr>
          <p:cNvSpPr/>
          <p:nvPr/>
        </p:nvSpPr>
        <p:spPr>
          <a:xfrm>
            <a:off x="6174616" y="4296213"/>
            <a:ext cx="2740784" cy="615553"/>
          </a:xfrm>
          <a:prstGeom prst="rect">
            <a:avLst/>
          </a:prstGeom>
        </p:spPr>
        <p:txBody>
          <a:bodyPr wrap="square" lIns="0" tIns="0" rIns="0" bIns="0">
            <a:spAutoFit/>
          </a:bodyPr>
          <a:lstStyle/>
          <a:p>
            <a:pPr marL="171450" indent="-171450" defTabSz="685800">
              <a:buClr>
                <a:schemeClr val="tx2"/>
              </a:buClr>
              <a:buFont typeface="Wingdings" panose="05000000000000000000" pitchFamily="2" charset="2"/>
              <a:buChar char="§"/>
              <a:defRPr/>
            </a:pPr>
            <a:r>
              <a:rPr lang="en-US" sz="1000" b="1" kern="1200" dirty="0">
                <a:solidFill>
                  <a:srgbClr val="4E4A49"/>
                </a:solidFill>
                <a:latin typeface="+mj-lt"/>
                <a:ea typeface="+mn-ea"/>
                <a:cs typeface="+mn-cs"/>
              </a:rPr>
              <a:t>Collaboration with partners to promote information use at data collection points</a:t>
            </a:r>
          </a:p>
          <a:p>
            <a:pPr marL="171450" indent="-171450" defTabSz="685800">
              <a:buClr>
                <a:schemeClr val="tx2"/>
              </a:buClr>
              <a:buFont typeface="Wingdings" panose="05000000000000000000" pitchFamily="2" charset="2"/>
              <a:buChar char="§"/>
              <a:defRPr/>
            </a:pPr>
            <a:r>
              <a:rPr lang="en-US" sz="1000" b="1" kern="1200" dirty="0">
                <a:solidFill>
                  <a:srgbClr val="4E4A49"/>
                </a:solidFill>
                <a:latin typeface="+mj-lt"/>
                <a:ea typeface="+mn-ea"/>
                <a:cs typeface="+mn-cs"/>
              </a:rPr>
              <a:t>Promoting data harmonization at subnational levels </a:t>
            </a:r>
          </a:p>
        </p:txBody>
      </p:sp>
      <p:cxnSp>
        <p:nvCxnSpPr>
          <p:cNvPr id="35" name="Straight Arrow Connector 34">
            <a:extLst>
              <a:ext uri="{FF2B5EF4-FFF2-40B4-BE49-F238E27FC236}">
                <a16:creationId xmlns:a16="http://schemas.microsoft.com/office/drawing/2014/main" id="{4B4EC400-4F8F-3E9F-4CE5-DB50CEC11779}"/>
              </a:ext>
              <a:ext uri="{C183D7F6-B498-43B3-948B-1728B52AA6E4}">
                <adec:decorative xmlns:adec="http://schemas.microsoft.com/office/drawing/2017/decorative" val="1"/>
              </a:ext>
            </a:extLst>
          </p:cNvPr>
          <p:cNvCxnSpPr/>
          <p:nvPr/>
        </p:nvCxnSpPr>
        <p:spPr>
          <a:xfrm flipV="1">
            <a:off x="1546332" y="3005394"/>
            <a:ext cx="6939209" cy="13576"/>
          </a:xfrm>
          <a:prstGeom prst="straightConnector1">
            <a:avLst/>
          </a:prstGeom>
          <a:ln w="19050" cap="flat" cmpd="sng" algn="ctr">
            <a:solidFill>
              <a:srgbClr val="002060"/>
            </a:solidFill>
            <a:prstDash val="solid"/>
            <a:round/>
            <a:headEnd type="arrow" w="med" len="med"/>
            <a:tailEnd type="arrow" w="med" len="med"/>
          </a:ln>
          <a:effectLst>
            <a:glow rad="228600">
              <a:srgbClr val="002060">
                <a:alpha val="40000"/>
              </a:srgbClr>
            </a:glow>
          </a:effectLst>
        </p:spPr>
        <p:style>
          <a:lnRef idx="0">
            <a:scrgbClr r="0" g="0" b="0"/>
          </a:lnRef>
          <a:fillRef idx="0">
            <a:scrgbClr r="0" g="0" b="0"/>
          </a:fillRef>
          <a:effectRef idx="0">
            <a:scrgbClr r="0" g="0" b="0"/>
          </a:effectRef>
          <a:fontRef idx="minor">
            <a:schemeClr val="tx1"/>
          </a:fontRef>
        </p:style>
      </p:cxnSp>
      <p:sp>
        <p:nvSpPr>
          <p:cNvPr id="36" name="Rectangle 35">
            <a:extLst>
              <a:ext uri="{FF2B5EF4-FFF2-40B4-BE49-F238E27FC236}">
                <a16:creationId xmlns:a16="http://schemas.microsoft.com/office/drawing/2014/main" id="{6BBA45D7-636C-EAED-9CD5-947EF527CE12}"/>
              </a:ext>
            </a:extLst>
          </p:cNvPr>
          <p:cNvSpPr/>
          <p:nvPr/>
        </p:nvSpPr>
        <p:spPr>
          <a:xfrm>
            <a:off x="527072" y="1416161"/>
            <a:ext cx="446567" cy="13317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050" dirty="0">
                <a:latin typeface="+mj-lt"/>
              </a:rPr>
              <a:t>System Level </a:t>
            </a:r>
            <a:endParaRPr lang="en-NG" sz="1050" dirty="0">
              <a:latin typeface="+mj-lt"/>
            </a:endParaRPr>
          </a:p>
        </p:txBody>
      </p:sp>
      <p:sp>
        <p:nvSpPr>
          <p:cNvPr id="37" name="Rectangle 36">
            <a:extLst>
              <a:ext uri="{FF2B5EF4-FFF2-40B4-BE49-F238E27FC236}">
                <a16:creationId xmlns:a16="http://schemas.microsoft.com/office/drawing/2014/main" id="{60A73518-4C22-D0D3-F3FD-1FD386831216}"/>
              </a:ext>
            </a:extLst>
          </p:cNvPr>
          <p:cNvSpPr/>
          <p:nvPr/>
        </p:nvSpPr>
        <p:spPr>
          <a:xfrm>
            <a:off x="528264" y="3313361"/>
            <a:ext cx="446567" cy="13317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050" dirty="0">
                <a:latin typeface="+mj-lt"/>
              </a:rPr>
              <a:t>Program Level </a:t>
            </a:r>
            <a:endParaRPr lang="en-NG" sz="1050" dirty="0">
              <a:latin typeface="+mj-lt"/>
            </a:endParaRPr>
          </a:p>
        </p:txBody>
      </p:sp>
    </p:spTree>
    <p:custDataLst>
      <p:tags r:id="rId1"/>
    </p:custDataLst>
    <p:extLst>
      <p:ext uri="{BB962C8B-B14F-4D97-AF65-F5344CB8AC3E}">
        <p14:creationId xmlns:p14="http://schemas.microsoft.com/office/powerpoint/2010/main" val="211957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34" grpId="0"/>
      <p:bldP spid="36" grpId="0" animBg="1"/>
      <p:bldP spid="37" grpId="0" animBg="1"/>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A7FE03-3BAB-30B8-4CF2-63A743662FD3}"/>
              </a:ext>
              <a:ext uri="{C183D7F6-B498-43B3-948B-1728B52AA6E4}">
                <adec:decorative xmlns:adec="http://schemas.microsoft.com/office/drawing/2017/decorative" val="1"/>
              </a:ext>
            </a:extLst>
          </p:cNvPr>
          <p:cNvSpPr/>
          <p:nvPr/>
        </p:nvSpPr>
        <p:spPr>
          <a:xfrm>
            <a:off x="4886325" y="1"/>
            <a:ext cx="4257675" cy="5107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6" name="Content Placeholder 5">
            <a:extLst>
              <a:ext uri="{FF2B5EF4-FFF2-40B4-BE49-F238E27FC236}">
                <a16:creationId xmlns:a16="http://schemas.microsoft.com/office/drawing/2014/main" id="{4AD258CE-1BB3-45E8-9397-31066A75178B}"/>
              </a:ext>
            </a:extLst>
          </p:cNvPr>
          <p:cNvSpPr>
            <a:spLocks noGrp="1"/>
          </p:cNvSpPr>
          <p:nvPr>
            <p:ph type="title" idx="4294967295"/>
          </p:nvPr>
        </p:nvSpPr>
        <p:spPr>
          <a:xfrm>
            <a:off x="315913" y="1395413"/>
            <a:ext cx="4300537" cy="3328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Part of the Global Accelerator to End TB</a:t>
            </a:r>
            <a:endParaRPr kumimoji="0" lang="en-US" sz="1800" b="0" i="0" u="none" strike="noStrike" kern="1200" cap="none" spc="0" normalizeH="0" baseline="0" noProof="0" dirty="0">
              <a:ln>
                <a:noFill/>
              </a:ln>
              <a:solidFill>
                <a:srgbClr val="4E4A49"/>
              </a:solidFill>
              <a:effectLst/>
              <a:uLnTx/>
              <a:uFillTx/>
              <a:latin typeface="+mn-lt"/>
              <a:ea typeface="+mn-ea"/>
              <a:cs typeface="Gill Sans MT"/>
            </a:endParaRP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Global, five-year (2018-2023) associate award, $36M cooperative agreement</a:t>
            </a:r>
            <a:endParaRPr kumimoji="0" lang="en-US" sz="1800" b="0" i="0" u="none" strike="noStrike" kern="1200" cap="none" spc="0" normalizeH="0" baseline="0" noProof="0" dirty="0">
              <a:ln>
                <a:noFill/>
              </a:ln>
              <a:solidFill>
                <a:srgbClr val="4E4A49"/>
              </a:solidFill>
              <a:effectLst/>
              <a:uLnTx/>
              <a:uFillTx/>
              <a:latin typeface="+mn-lt"/>
              <a:ea typeface="+mn-ea"/>
              <a:cs typeface="Gill Sans MT"/>
            </a:endParaRP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Small team of M&amp;E and TB experts working to clarify TB data in way that helps USAID monitor its TB investments in its TB priority countries </a:t>
            </a:r>
          </a:p>
          <a:p>
            <a:pPr marL="230188" marR="0" lvl="0" indent="-230188" algn="l" defTabSz="457200" rtl="0" eaLnBrk="1" fontAlgn="auto" latinLnBrk="0" hangingPunct="1">
              <a:lnSpc>
                <a:spcPct val="100000"/>
              </a:lnSpc>
              <a:spcBef>
                <a:spcPts val="0"/>
              </a:spcBef>
              <a:spcAft>
                <a:spcPts val="1200"/>
              </a:spcAft>
              <a:buClr>
                <a:schemeClr val="tx2"/>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4E4A49"/>
                </a:solidFill>
                <a:effectLst/>
                <a:uLnTx/>
                <a:uFillTx/>
                <a:latin typeface="+mn-lt"/>
                <a:ea typeface="+mn-ea"/>
                <a:cs typeface="Gill Sans MT"/>
                <a:sym typeface="Century Gothic"/>
              </a:rPr>
              <a:t>Helps countries use data to share their story</a:t>
            </a:r>
          </a:p>
        </p:txBody>
      </p:sp>
      <p:pic>
        <p:nvPicPr>
          <p:cNvPr id="31" name="Picture 30">
            <a:extLst>
              <a:ext uri="{FF2B5EF4-FFF2-40B4-BE49-F238E27FC236}">
                <a16:creationId xmlns:a16="http://schemas.microsoft.com/office/drawing/2014/main" id="{0773738D-AB17-4973-7AAA-23424349736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1377" y="55910"/>
            <a:ext cx="3144283" cy="1097280"/>
          </a:xfrm>
          <a:prstGeom prst="rect">
            <a:avLst/>
          </a:prstGeom>
        </p:spPr>
      </p:pic>
      <p:pic>
        <p:nvPicPr>
          <p:cNvPr id="2" name="Picture 1" descr="Photo by TB DIAH, Ghana 2022; D2AC discussion by 4 men at a flipboard">
            <a:extLst>
              <a:ext uri="{FF2B5EF4-FFF2-40B4-BE49-F238E27FC236}">
                <a16:creationId xmlns:a16="http://schemas.microsoft.com/office/drawing/2014/main" id="{C03E21D5-2CBD-1B17-9877-28237F77626F}"/>
              </a:ext>
            </a:extLst>
          </p:cNvPr>
          <p:cNvPicPr>
            <a:picLocks noChangeAspect="1"/>
          </p:cNvPicPr>
          <p:nvPr/>
        </p:nvPicPr>
        <p:blipFill rotWithShape="1">
          <a:blip r:embed="rId5"/>
          <a:srcRect l="1275"/>
          <a:stretch/>
        </p:blipFill>
        <p:spPr>
          <a:xfrm>
            <a:off x="4886169" y="1620928"/>
            <a:ext cx="3064946" cy="1942918"/>
          </a:xfrm>
          <a:prstGeom prst="rect">
            <a:avLst/>
          </a:prstGeom>
          <a:ln w="38100">
            <a:solidFill>
              <a:schemeClr val="bg1"/>
            </a:solidFill>
          </a:ln>
        </p:spPr>
      </p:pic>
      <p:sp>
        <p:nvSpPr>
          <p:cNvPr id="13" name="Rectangle 12">
            <a:extLst>
              <a:ext uri="{FF2B5EF4-FFF2-40B4-BE49-F238E27FC236}">
                <a16:creationId xmlns:a16="http://schemas.microsoft.com/office/drawing/2014/main" id="{2D54E55F-0117-B001-7512-F081CD5E499A}"/>
              </a:ext>
              <a:ext uri="{C183D7F6-B498-43B3-948B-1728B52AA6E4}">
                <adec:decorative xmlns:adec="http://schemas.microsoft.com/office/drawing/2017/decorative" val="1"/>
              </a:ext>
            </a:extLst>
          </p:cNvPr>
          <p:cNvSpPr/>
          <p:nvPr/>
        </p:nvSpPr>
        <p:spPr>
          <a:xfrm>
            <a:off x="4886168" y="3612504"/>
            <a:ext cx="1774103" cy="148743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sp>
        <p:nvSpPr>
          <p:cNvPr id="4" name="Rectangle 3">
            <a:extLst>
              <a:ext uri="{FF2B5EF4-FFF2-40B4-BE49-F238E27FC236}">
                <a16:creationId xmlns:a16="http://schemas.microsoft.com/office/drawing/2014/main" id="{81F83ABD-6233-AFB8-DB98-75A896AE1A35}"/>
              </a:ext>
              <a:ext uri="{C183D7F6-B498-43B3-948B-1728B52AA6E4}">
                <adec:decorative xmlns:adec="http://schemas.microsoft.com/office/drawing/2017/decorative" val="1"/>
              </a:ext>
            </a:extLst>
          </p:cNvPr>
          <p:cNvSpPr/>
          <p:nvPr/>
        </p:nvSpPr>
        <p:spPr>
          <a:xfrm>
            <a:off x="8003523" y="1620928"/>
            <a:ext cx="1090013" cy="19429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pic>
        <p:nvPicPr>
          <p:cNvPr id="10" name="Picture 9" descr="Photo by TB DIAH, Vietnam 2023; a man and 2 women discussing some TB data">
            <a:extLst>
              <a:ext uri="{FF2B5EF4-FFF2-40B4-BE49-F238E27FC236}">
                <a16:creationId xmlns:a16="http://schemas.microsoft.com/office/drawing/2014/main" id="{CEF0B4CD-62F3-F1E2-FC3C-482B1F60F2D6}"/>
              </a:ext>
            </a:extLst>
          </p:cNvPr>
          <p:cNvPicPr>
            <a:picLocks noChangeAspect="1"/>
          </p:cNvPicPr>
          <p:nvPr/>
        </p:nvPicPr>
        <p:blipFill rotWithShape="1">
          <a:blip r:embed="rId6"/>
          <a:srcRect l="23842" t="24904" r="25325" b="30900"/>
          <a:stretch/>
        </p:blipFill>
        <p:spPr>
          <a:xfrm>
            <a:off x="4886169" y="0"/>
            <a:ext cx="2411144" cy="1572269"/>
          </a:xfrm>
          <a:prstGeom prst="rect">
            <a:avLst/>
          </a:prstGeom>
        </p:spPr>
      </p:pic>
      <p:pic>
        <p:nvPicPr>
          <p:cNvPr id="12" name="Picture 11" descr="Photo by TB DIAH, Vietnam 2023; 2 TB researchers wearing masks">
            <a:extLst>
              <a:ext uri="{FF2B5EF4-FFF2-40B4-BE49-F238E27FC236}">
                <a16:creationId xmlns:a16="http://schemas.microsoft.com/office/drawing/2014/main" id="{3CD5D559-639F-62C0-2E62-24132EBDFADF}"/>
              </a:ext>
            </a:extLst>
          </p:cNvPr>
          <p:cNvPicPr>
            <a:picLocks noChangeAspect="1"/>
          </p:cNvPicPr>
          <p:nvPr/>
        </p:nvPicPr>
        <p:blipFill rotWithShape="1">
          <a:blip r:embed="rId7"/>
          <a:srcRect l="922" r="20353"/>
          <a:stretch/>
        </p:blipFill>
        <p:spPr>
          <a:xfrm>
            <a:off x="6710736" y="3612504"/>
            <a:ext cx="2382800" cy="1487436"/>
          </a:xfrm>
          <a:prstGeom prst="rect">
            <a:avLst/>
          </a:prstGeom>
          <a:ln w="38100">
            <a:noFill/>
          </a:ln>
        </p:spPr>
      </p:pic>
      <p:sp>
        <p:nvSpPr>
          <p:cNvPr id="5" name="Rectangle 4">
            <a:extLst>
              <a:ext uri="{FF2B5EF4-FFF2-40B4-BE49-F238E27FC236}">
                <a16:creationId xmlns:a16="http://schemas.microsoft.com/office/drawing/2014/main" id="{0B0A8976-F06D-9F1A-3619-B5669907B27C}"/>
              </a:ext>
              <a:ext uri="{C183D7F6-B498-43B3-948B-1728B52AA6E4}">
                <adec:decorative xmlns:adec="http://schemas.microsoft.com/office/drawing/2017/decorative" val="1"/>
              </a:ext>
            </a:extLst>
          </p:cNvPr>
          <p:cNvSpPr/>
          <p:nvPr/>
        </p:nvSpPr>
        <p:spPr>
          <a:xfrm>
            <a:off x="7350101" y="0"/>
            <a:ext cx="1743435" cy="15722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292452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218829" cy="3789355"/>
          </a:xfrm>
        </p:spPr>
        <p:txBody>
          <a:bodyPr/>
          <a:lstStyle/>
          <a:p>
            <a:r>
              <a:rPr lang="en-US" dirty="0"/>
              <a:t>Improves data management support for the Mission and IPs by establishing a database and facilitating data analysis and use.</a:t>
            </a:r>
          </a:p>
          <a:p>
            <a:r>
              <a:rPr lang="en-US" dirty="0"/>
              <a:t>Facilitates alignment with PBMEF guidance through standardizing reporting requirements and timelines across IPs, thus improving data quality.</a:t>
            </a:r>
          </a:p>
          <a:p>
            <a:r>
              <a:rPr lang="en-US" dirty="0"/>
              <a:t>Reduces the data entry workload and improves data analytics and visualization.</a:t>
            </a:r>
          </a:p>
          <a:p>
            <a:r>
              <a:rPr lang="en-US" dirty="0"/>
              <a:t>Facilitates IPs’ transition from an Excel-based data system to DHIS 2 and interoperability and data exchange among data platforms.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Benefits of APPR</a:t>
            </a:r>
          </a:p>
        </p:txBody>
      </p:sp>
    </p:spTree>
    <p:custDataLst>
      <p:tags r:id="rId1"/>
    </p:custDataLst>
    <p:extLst>
      <p:ext uri="{BB962C8B-B14F-4D97-AF65-F5344CB8AC3E}">
        <p14:creationId xmlns:p14="http://schemas.microsoft.com/office/powerpoint/2010/main" val="246439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218829" cy="3789355"/>
          </a:xfrm>
        </p:spPr>
        <p:txBody>
          <a:bodyPr>
            <a:normAutofit/>
          </a:bodyPr>
          <a:lstStyle/>
          <a:p>
            <a:pPr marL="0" indent="0">
              <a:buNone/>
            </a:pPr>
            <a:r>
              <a:rPr lang="en-US" sz="3000" dirty="0">
                <a:hlinkClick r:id="rId3"/>
              </a:rPr>
              <a:t>https://tb.hatappr.org/dhis-web-dashboard/#/</a:t>
            </a:r>
            <a:r>
              <a:rPr lang="en-US" sz="3000" dirty="0"/>
              <a:t>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TB APPR Web </a:t>
            </a:r>
            <a:r>
              <a:rPr lang="en-US" dirty="0"/>
              <a:t>A</a:t>
            </a:r>
            <a:r>
              <a:rPr lang="en-US" dirty="0">
                <a:solidFill>
                  <a:schemeClr val="tx2"/>
                </a:solidFill>
              </a:rPr>
              <a:t>ddress:</a:t>
            </a:r>
          </a:p>
        </p:txBody>
      </p:sp>
    </p:spTree>
    <p:custDataLst>
      <p:tags r:id="rId1"/>
    </p:custDataLst>
    <p:extLst>
      <p:ext uri="{BB962C8B-B14F-4D97-AF65-F5344CB8AC3E}">
        <p14:creationId xmlns:p14="http://schemas.microsoft.com/office/powerpoint/2010/main" val="42476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22D43-4807-4334-BCAE-773473176D19}"/>
              </a:ext>
            </a:extLst>
          </p:cNvPr>
          <p:cNvSpPr>
            <a:spLocks noGrp="1"/>
          </p:cNvSpPr>
          <p:nvPr>
            <p:ph idx="1"/>
          </p:nvPr>
        </p:nvSpPr>
        <p:spPr>
          <a:xfrm>
            <a:off x="345507" y="793890"/>
            <a:ext cx="7772400" cy="3789355"/>
          </a:xfrm>
        </p:spPr>
        <p:txBody>
          <a:bodyPr>
            <a:normAutofit/>
          </a:bodyPr>
          <a:lstStyle/>
          <a:p>
            <a:pPr marL="0" indent="0">
              <a:buNone/>
            </a:pPr>
            <a:r>
              <a:rPr lang="en-US" sz="2000" dirty="0" err="1">
                <a:solidFill>
                  <a:schemeClr val="tx1">
                    <a:lumMod val="65000"/>
                    <a:lumOff val="35000"/>
                  </a:schemeClr>
                </a:solidFill>
              </a:rPr>
              <a:t>TBDIAH.org</a:t>
            </a:r>
            <a:endParaRPr lang="en-US" sz="2000" dirty="0">
              <a:solidFill>
                <a:schemeClr val="tx1">
                  <a:lumMod val="65000"/>
                  <a:lumOff val="35000"/>
                </a:schemeClr>
              </a:solidFill>
            </a:endParaRPr>
          </a:p>
        </p:txBody>
      </p:sp>
      <p:sp>
        <p:nvSpPr>
          <p:cNvPr id="6" name="Title 5">
            <a:extLst>
              <a:ext uri="{FF2B5EF4-FFF2-40B4-BE49-F238E27FC236}">
                <a16:creationId xmlns:a16="http://schemas.microsoft.com/office/drawing/2014/main" id="{B7A893B8-44F5-47ED-8845-3777D75CAA9E}"/>
              </a:ext>
            </a:extLst>
          </p:cNvPr>
          <p:cNvSpPr>
            <a:spLocks noGrp="1"/>
          </p:cNvSpPr>
          <p:nvPr>
            <p:ph type="title"/>
          </p:nvPr>
        </p:nvSpPr>
        <p:spPr/>
        <p:txBody>
          <a:bodyPr/>
          <a:lstStyle/>
          <a:p>
            <a:r>
              <a:rPr lang="en-US"/>
              <a:t>Live Links</a:t>
            </a:r>
          </a:p>
        </p:txBody>
      </p:sp>
      <p:sp>
        <p:nvSpPr>
          <p:cNvPr id="8" name="TextBox 7">
            <a:extLst>
              <a:ext uri="{FF2B5EF4-FFF2-40B4-BE49-F238E27FC236}">
                <a16:creationId xmlns:a16="http://schemas.microsoft.com/office/drawing/2014/main" id="{735F0540-0586-4526-99B7-1CF8BDF643C3}"/>
              </a:ext>
            </a:extLst>
          </p:cNvPr>
          <p:cNvSpPr txBox="1"/>
          <p:nvPr/>
        </p:nvSpPr>
        <p:spPr>
          <a:xfrm>
            <a:off x="3123340" y="826491"/>
            <a:ext cx="4572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56A"/>
                </a:solidFill>
                <a:effectLst/>
                <a:uLnTx/>
                <a:uFillTx/>
                <a:latin typeface="Gill Sans MT"/>
                <a:ea typeface="+mn-ea"/>
                <a:cs typeface="+mn-cs"/>
                <a:hlinkClick r:id="rId3">
                  <a:extLst>
                    <a:ext uri="{A12FA001-AC4F-418D-AE19-62706E023703}">
                      <ahyp:hlinkClr xmlns:ahyp="http://schemas.microsoft.com/office/drawing/2018/hyperlinkcolor" val="tx"/>
                    </a:ext>
                  </a:extLst>
                </a:hlinkClick>
              </a:rPr>
              <a:t>http://www.tbdiah.org</a:t>
            </a:r>
            <a:endParaRPr kumimoji="0" lang="en-US" sz="1600" b="0" i="0" u="none" strike="noStrike" kern="1200" cap="none" spc="0" normalizeH="0" baseline="0" noProof="0" dirty="0">
              <a:ln>
                <a:noFill/>
              </a:ln>
              <a:solidFill>
                <a:srgbClr val="0E256A"/>
              </a:solidFill>
              <a:effectLst/>
              <a:uLnTx/>
              <a:uFillTx/>
              <a:latin typeface="Gill Sans MT"/>
              <a:ea typeface="+mn-ea"/>
              <a:cs typeface="+mn-cs"/>
            </a:endParaRPr>
          </a:p>
        </p:txBody>
      </p:sp>
      <p:sp>
        <p:nvSpPr>
          <p:cNvPr id="10" name="TextBox 9">
            <a:extLst>
              <a:ext uri="{FF2B5EF4-FFF2-40B4-BE49-F238E27FC236}">
                <a16:creationId xmlns:a16="http://schemas.microsoft.com/office/drawing/2014/main" id="{2CF1B5CB-D2F5-4D87-9C7C-0A7EC8C1AE69}"/>
              </a:ext>
            </a:extLst>
          </p:cNvPr>
          <p:cNvSpPr txBox="1"/>
          <p:nvPr/>
        </p:nvSpPr>
        <p:spPr>
          <a:xfrm>
            <a:off x="3123340" y="1460959"/>
            <a:ext cx="567515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56A"/>
                </a:solidFill>
                <a:effectLst/>
                <a:uLnTx/>
                <a:uFillTx/>
                <a:latin typeface="Gill Sans MT"/>
                <a:ea typeface="+mn-ea"/>
                <a:cs typeface="+mn-cs"/>
                <a:hlinkClick r:id="rId4">
                  <a:extLst>
                    <a:ext uri="{A12FA001-AC4F-418D-AE19-62706E023703}">
                      <ahyp:hlinkClr xmlns:ahyp="http://schemas.microsoft.com/office/drawing/2018/hyperlinkcolor" val="tx"/>
                    </a:ext>
                  </a:extLst>
                </a:hlinkClick>
              </a:rPr>
              <a:t>https://www.tbdiah.org/resources/publications/navigating-tuberculosis-indicators-a-guide-for-tb-programs/</a:t>
            </a:r>
            <a:endParaRPr kumimoji="0" lang="en-US" sz="1600" b="0" i="0" u="none" strike="noStrike" kern="1200" cap="none" spc="0" normalizeH="0" baseline="0" noProof="0">
              <a:ln>
                <a:noFill/>
              </a:ln>
              <a:solidFill>
                <a:srgbClr val="0E256A"/>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8FFF9B89-8C97-4BA4-B354-B9E9D17767BD}"/>
              </a:ext>
            </a:extLst>
          </p:cNvPr>
          <p:cNvSpPr txBox="1"/>
          <p:nvPr/>
        </p:nvSpPr>
        <p:spPr>
          <a:xfrm>
            <a:off x="3123340" y="2304646"/>
            <a:ext cx="550376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E256A"/>
                </a:solidFill>
                <a:effectLst/>
                <a:uLnTx/>
                <a:uFillTx/>
                <a:latin typeface="Gill Sans MT"/>
                <a:ea typeface="+mn-ea"/>
                <a:cs typeface="+mn-cs"/>
                <a:hlinkClick r:id="rId5">
                  <a:extLst>
                    <a:ext uri="{A12FA001-AC4F-418D-AE19-62706E023703}">
                      <ahyp:hlinkClr xmlns:ahyp="http://schemas.microsoft.com/office/drawing/2018/hyperlinkcolor" val="tx"/>
                    </a:ext>
                  </a:extLst>
                </a:hlinkClick>
              </a:rPr>
              <a:t>https://www.tbdiah.org/assessments/quality-of-tuberculosis-services-assessments/</a:t>
            </a:r>
            <a:endParaRPr kumimoji="0" lang="en-US" sz="1600" b="0" i="0" u="none" strike="noStrike" kern="1200" cap="none" spc="0" normalizeH="0" baseline="0" noProof="0" dirty="0">
              <a:ln>
                <a:noFill/>
              </a:ln>
              <a:solidFill>
                <a:srgbClr val="0E256A"/>
              </a:solidFill>
              <a:effectLst/>
              <a:uLnTx/>
              <a:uFillTx/>
              <a:latin typeface="Gill Sans MT"/>
              <a:ea typeface="+mn-ea"/>
              <a:cs typeface="+mn-cs"/>
            </a:endParaRPr>
          </a:p>
        </p:txBody>
      </p:sp>
      <p:sp>
        <p:nvSpPr>
          <p:cNvPr id="14" name="TextBox 13">
            <a:extLst>
              <a:ext uri="{FF2B5EF4-FFF2-40B4-BE49-F238E27FC236}">
                <a16:creationId xmlns:a16="http://schemas.microsoft.com/office/drawing/2014/main" id="{FD8DDC52-C6BC-4D99-B537-CE8E6BFE3C9A}"/>
              </a:ext>
            </a:extLst>
          </p:cNvPr>
          <p:cNvSpPr txBox="1"/>
          <p:nvPr/>
        </p:nvSpPr>
        <p:spPr>
          <a:xfrm>
            <a:off x="3123340" y="3810985"/>
            <a:ext cx="2228935"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E256A"/>
                </a:solidFill>
                <a:effectLst/>
                <a:uLnTx/>
                <a:uFillTx/>
                <a:latin typeface="Gill Sans MT"/>
                <a:ea typeface="+mn-ea"/>
                <a:cs typeface="+mn-cs"/>
                <a:hlinkClick r:id="rId6">
                  <a:extLst>
                    <a:ext uri="{A12FA001-AC4F-418D-AE19-62706E023703}">
                      <ahyp:hlinkClr xmlns:ahyp="http://schemas.microsoft.com/office/drawing/2018/hyperlinkcolor" val="tx"/>
                    </a:ext>
                  </a:extLst>
                </a:hlinkClick>
              </a:rPr>
              <a:t>http://hub.tbdiah.org</a:t>
            </a:r>
            <a:endParaRPr kumimoji="0" lang="en-US" sz="1600" b="0" i="0" u="none" strike="noStrike" kern="1200" cap="none" spc="0" normalizeH="0" baseline="0" noProof="0">
              <a:ln>
                <a:noFill/>
              </a:ln>
              <a:solidFill>
                <a:srgbClr val="0E256A"/>
              </a:solidFill>
              <a:effectLst/>
              <a:uLnTx/>
              <a:uFillTx/>
              <a:latin typeface="Gill Sans MT"/>
              <a:ea typeface="+mn-ea"/>
              <a:cs typeface="+mn-cs"/>
            </a:endParaRPr>
          </a:p>
        </p:txBody>
      </p:sp>
      <p:sp>
        <p:nvSpPr>
          <p:cNvPr id="16" name="TextBox 15">
            <a:extLst>
              <a:ext uri="{FF2B5EF4-FFF2-40B4-BE49-F238E27FC236}">
                <a16:creationId xmlns:a16="http://schemas.microsoft.com/office/drawing/2014/main" id="{31A90A60-F03A-47CE-9414-1B54DEAE8839}"/>
              </a:ext>
            </a:extLst>
          </p:cNvPr>
          <p:cNvSpPr txBox="1"/>
          <p:nvPr/>
        </p:nvSpPr>
        <p:spPr>
          <a:xfrm>
            <a:off x="345507" y="1546833"/>
            <a:ext cx="173765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PBMEF</a:t>
            </a:r>
          </a:p>
        </p:txBody>
      </p:sp>
      <p:sp>
        <p:nvSpPr>
          <p:cNvPr id="19" name="TextBox 18">
            <a:extLst>
              <a:ext uri="{FF2B5EF4-FFF2-40B4-BE49-F238E27FC236}">
                <a16:creationId xmlns:a16="http://schemas.microsoft.com/office/drawing/2014/main" id="{D1BCF59A-C338-4356-BBB9-61A991CF7D35}"/>
              </a:ext>
            </a:extLst>
          </p:cNvPr>
          <p:cNvSpPr txBox="1"/>
          <p:nvPr/>
        </p:nvSpPr>
        <p:spPr>
          <a:xfrm>
            <a:off x="345508" y="2390461"/>
            <a:ext cx="183699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QTSA</a:t>
            </a:r>
          </a:p>
        </p:txBody>
      </p:sp>
      <p:sp>
        <p:nvSpPr>
          <p:cNvPr id="20" name="TextBox 19">
            <a:extLst>
              <a:ext uri="{FF2B5EF4-FFF2-40B4-BE49-F238E27FC236}">
                <a16:creationId xmlns:a16="http://schemas.microsoft.com/office/drawing/2014/main" id="{1E3B0DFB-4A26-47A9-8FE2-48890B6693AF}"/>
              </a:ext>
            </a:extLst>
          </p:cNvPr>
          <p:cNvSpPr txBox="1"/>
          <p:nvPr/>
        </p:nvSpPr>
        <p:spPr>
          <a:xfrm>
            <a:off x="345506" y="3695992"/>
            <a:ext cx="208403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Data Analysis &amp; Visualizations</a:t>
            </a:r>
          </a:p>
        </p:txBody>
      </p:sp>
      <p:pic>
        <p:nvPicPr>
          <p:cNvPr id="3" name="Graphic 2" descr="Internet with solid fill">
            <a:extLst>
              <a:ext uri="{FF2B5EF4-FFF2-40B4-BE49-F238E27FC236}">
                <a16:creationId xmlns:a16="http://schemas.microsoft.com/office/drawing/2014/main" id="{E80329D5-6275-4E55-87B0-9EFA936E97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820365"/>
            <a:ext cx="398487" cy="398487"/>
          </a:xfrm>
          <a:prstGeom prst="rect">
            <a:avLst/>
          </a:prstGeom>
        </p:spPr>
      </p:pic>
      <p:pic>
        <p:nvPicPr>
          <p:cNvPr id="13" name="Graphic 12" descr="Internet with solid fill">
            <a:extLst>
              <a:ext uri="{FF2B5EF4-FFF2-40B4-BE49-F238E27FC236}">
                <a16:creationId xmlns:a16="http://schemas.microsoft.com/office/drawing/2014/main" id="{51797BFF-ACEE-4BE4-BC75-63195372C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5" y="1460959"/>
            <a:ext cx="398487" cy="398487"/>
          </a:xfrm>
          <a:prstGeom prst="rect">
            <a:avLst/>
          </a:prstGeom>
        </p:spPr>
      </p:pic>
      <p:pic>
        <p:nvPicPr>
          <p:cNvPr id="15" name="Graphic 14" descr="Internet with solid fill">
            <a:extLst>
              <a:ext uri="{FF2B5EF4-FFF2-40B4-BE49-F238E27FC236}">
                <a16:creationId xmlns:a16="http://schemas.microsoft.com/office/drawing/2014/main" id="{6E1EB04A-C33C-4BE6-8497-5B1DE8F58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2304646"/>
            <a:ext cx="398487" cy="398487"/>
          </a:xfrm>
          <a:prstGeom prst="rect">
            <a:avLst/>
          </a:prstGeom>
        </p:spPr>
      </p:pic>
      <p:pic>
        <p:nvPicPr>
          <p:cNvPr id="17" name="Graphic 16" descr="Internet with solid fill">
            <a:extLst>
              <a:ext uri="{FF2B5EF4-FFF2-40B4-BE49-F238E27FC236}">
                <a16:creationId xmlns:a16="http://schemas.microsoft.com/office/drawing/2014/main" id="{E3A61F0F-61F0-487F-9AD2-A207CFD48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5996" y="3790520"/>
            <a:ext cx="398487" cy="398487"/>
          </a:xfrm>
          <a:prstGeom prst="rect">
            <a:avLst/>
          </a:prstGeom>
        </p:spPr>
      </p:pic>
      <p:sp>
        <p:nvSpPr>
          <p:cNvPr id="18" name="TextBox 17">
            <a:extLst>
              <a:ext uri="{FF2B5EF4-FFF2-40B4-BE49-F238E27FC236}">
                <a16:creationId xmlns:a16="http://schemas.microsoft.com/office/drawing/2014/main" id="{F1C7AEA4-6A96-BBEA-6153-5C58AFE0825A}"/>
              </a:ext>
            </a:extLst>
          </p:cNvPr>
          <p:cNvSpPr txBox="1"/>
          <p:nvPr/>
        </p:nvSpPr>
        <p:spPr>
          <a:xfrm>
            <a:off x="340096" y="3081177"/>
            <a:ext cx="183699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lumMod val="65000"/>
                    <a:lumOff val="35000"/>
                  </a:srgbClr>
                </a:solidFill>
                <a:effectLst/>
                <a:uLnTx/>
                <a:uFillTx/>
                <a:latin typeface="Gill Sans MT"/>
                <a:ea typeface="+mn-ea"/>
                <a:cs typeface="+mn-cs"/>
              </a:rPr>
              <a:t>D2AC</a:t>
            </a:r>
          </a:p>
        </p:txBody>
      </p:sp>
      <p:pic>
        <p:nvPicPr>
          <p:cNvPr id="21" name="Graphic 20" descr="Internet with solid fill">
            <a:extLst>
              <a:ext uri="{FF2B5EF4-FFF2-40B4-BE49-F238E27FC236}">
                <a16:creationId xmlns:a16="http://schemas.microsoft.com/office/drawing/2014/main" id="{C4C74331-41EE-C786-5178-AD95BF18745B}"/>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2697099" y="3081989"/>
            <a:ext cx="398487" cy="398487"/>
          </a:xfrm>
          <a:prstGeom prst="rect">
            <a:avLst/>
          </a:prstGeom>
        </p:spPr>
      </p:pic>
      <p:sp>
        <p:nvSpPr>
          <p:cNvPr id="22" name="TextBox 21">
            <a:extLst>
              <a:ext uri="{FF2B5EF4-FFF2-40B4-BE49-F238E27FC236}">
                <a16:creationId xmlns:a16="http://schemas.microsoft.com/office/drawing/2014/main" id="{C0944B31-719D-D2DD-193F-144AE78A79C0}"/>
              </a:ext>
            </a:extLst>
          </p:cNvPr>
          <p:cNvSpPr txBox="1"/>
          <p:nvPr/>
        </p:nvSpPr>
        <p:spPr>
          <a:xfrm>
            <a:off x="3123340" y="3085048"/>
            <a:ext cx="39414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2F69"/>
                </a:solidFill>
                <a:effectLst/>
                <a:uLnTx/>
                <a:uFillTx/>
                <a:latin typeface="Gill Sans MT"/>
                <a:ea typeface="+mn-ea"/>
                <a:cs typeface="+mn-cs"/>
                <a:hlinkClick r:id="rId10">
                  <a:extLst>
                    <a:ext uri="{A12FA001-AC4F-418D-AE19-62706E023703}">
                      <ahyp:hlinkClr xmlns:ahyp="http://schemas.microsoft.com/office/drawing/2018/hyperlinkcolor" val="tx"/>
                    </a:ext>
                  </a:extLst>
                </a:hlinkClick>
              </a:rPr>
              <a:t>https://www.tbdiah.org/assessments/d2ac/</a:t>
            </a:r>
            <a:endParaRPr kumimoji="0" lang="en-US" sz="1600" b="0" i="0" u="none" strike="noStrike" kern="1200" cap="none" spc="0" normalizeH="0" baseline="0" noProof="0" dirty="0">
              <a:ln>
                <a:noFill/>
              </a:ln>
              <a:solidFill>
                <a:srgbClr val="132F69"/>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28295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85BDF66-B389-4813-B347-24FF3B47CE09}"/>
              </a:ext>
            </a:extLst>
          </p:cNvPr>
          <p:cNvSpPr txBox="1">
            <a:spLocks/>
          </p:cNvSpPr>
          <p:nvPr/>
        </p:nvSpPr>
        <p:spPr>
          <a:xfrm>
            <a:off x="600794" y="813566"/>
            <a:ext cx="5325356" cy="1229635"/>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accent3"/>
              </a:buClr>
              <a:buSzPct val="90000"/>
              <a:buFont typeface="Wingdings" panose="05000000000000000000" pitchFamily="2" charset="2"/>
              <a:buChar char="§"/>
              <a:defRPr sz="1600" b="0" i="0" kern="1200">
                <a:solidFill>
                  <a:srgbClr val="6C6463"/>
                </a:solidFill>
                <a:latin typeface="+mn-lt"/>
                <a:ea typeface="+mn-ea"/>
                <a:cs typeface="Gill Sans MT"/>
              </a:defRPr>
            </a:lvl1pPr>
            <a:lvl2pPr marL="684213" indent="-230188" algn="l" defTabSz="457200" rtl="0" eaLnBrk="1" latinLnBrk="0" hangingPunct="1">
              <a:spcBef>
                <a:spcPts val="0"/>
              </a:spcBef>
              <a:spcAft>
                <a:spcPts val="800"/>
              </a:spcAft>
              <a:buClr>
                <a:schemeClr val="accent3"/>
              </a:buClr>
              <a:buSzPct val="90000"/>
              <a:buFont typeface="Wingdings" panose="05000000000000000000" pitchFamily="2" charset="2"/>
              <a:buChar char="ü"/>
              <a:defRPr sz="1600" b="0" i="0" kern="1200">
                <a:solidFill>
                  <a:srgbClr val="6C6463"/>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800"/>
              </a:spcAft>
              <a:buClr>
                <a:srgbClr val="879499"/>
              </a:buClr>
              <a:buSzPct val="90000"/>
              <a:buFont typeface="Wingdings" panose="05000000000000000000" pitchFamily="2" charset="2"/>
              <a:buNone/>
              <a:tabLst/>
              <a:defRPr/>
            </a:pPr>
            <a:r>
              <a:rPr kumimoji="0" lang="en-US" sz="2000" b="0" i="0" u="none" strike="noStrike" kern="1200" cap="none" spc="0" normalizeH="0" baseline="0" noProof="0" dirty="0" err="1">
                <a:ln>
                  <a:noFill/>
                </a:ln>
                <a:solidFill>
                  <a:srgbClr val="6C6463"/>
                </a:solidFill>
                <a:effectLst/>
                <a:uLnTx/>
                <a:uFillTx/>
                <a:latin typeface="Gill Sans MT"/>
                <a:ea typeface="+mn-ea"/>
              </a:rPr>
              <a:t>Sevim</a:t>
            </a:r>
            <a:r>
              <a:rPr kumimoji="0" lang="en-US" sz="2000" b="0" i="0" u="none" strike="noStrike" kern="1200" cap="none" spc="0" normalizeH="0" baseline="0" noProof="0" dirty="0">
                <a:ln>
                  <a:noFill/>
                </a:ln>
                <a:solidFill>
                  <a:srgbClr val="6C6463"/>
                </a:solidFill>
                <a:effectLst/>
                <a:uLnTx/>
                <a:uFillTx/>
                <a:latin typeface="Gill Sans MT"/>
                <a:ea typeface="+mn-ea"/>
              </a:rPr>
              <a:t> </a:t>
            </a:r>
            <a:r>
              <a:rPr kumimoji="0" lang="en-US" sz="2000" b="0" i="0" u="none" strike="noStrike" kern="1200" cap="none" spc="0" normalizeH="0" baseline="0" noProof="0" dirty="0" err="1">
                <a:ln>
                  <a:noFill/>
                </a:ln>
                <a:solidFill>
                  <a:srgbClr val="6C6463"/>
                </a:solidFill>
                <a:effectLst/>
                <a:uLnTx/>
                <a:uFillTx/>
                <a:latin typeface="Gill Sans MT"/>
                <a:ea typeface="+mn-ea"/>
              </a:rPr>
              <a:t>Ahmedov</a:t>
            </a:r>
            <a:br>
              <a:rPr kumimoji="0" lang="en-US" sz="2000" b="0" i="0" u="none" strike="noStrike" kern="1200" cap="none" spc="0" normalizeH="0" baseline="0" noProof="0" dirty="0">
                <a:ln>
                  <a:noFill/>
                </a:ln>
                <a:solidFill>
                  <a:srgbClr val="6C6463"/>
                </a:solidFill>
                <a:effectLst/>
                <a:uLnTx/>
                <a:uFillTx/>
                <a:latin typeface="Gill Sans MT"/>
                <a:ea typeface="+mn-ea"/>
              </a:rPr>
            </a:br>
            <a:r>
              <a:rPr kumimoji="0" lang="en-US" sz="2000" b="0" i="0" u="none" strike="noStrike" kern="1200" cap="none" spc="0" normalizeH="0" baseline="0" noProof="0" dirty="0">
                <a:ln>
                  <a:noFill/>
                </a:ln>
                <a:solidFill>
                  <a:srgbClr val="6C6463"/>
                </a:solidFill>
                <a:effectLst/>
                <a:uLnTx/>
                <a:uFillTx/>
                <a:latin typeface="Gill Sans MT"/>
                <a:ea typeface="+mn-ea"/>
              </a:rPr>
              <a:t>TB/HIV, Prevention and M&amp;E Team Lead</a:t>
            </a:r>
            <a:br>
              <a:rPr kumimoji="0" lang="en-US" sz="2000" b="0" i="0" u="none" strike="noStrike" kern="1200" cap="none" spc="0" normalizeH="0" baseline="0" noProof="0" dirty="0">
                <a:ln>
                  <a:noFill/>
                </a:ln>
                <a:solidFill>
                  <a:srgbClr val="6C6463"/>
                </a:solidFill>
                <a:effectLst/>
                <a:uLnTx/>
                <a:uFillTx/>
                <a:latin typeface="Gill Sans MT"/>
                <a:ea typeface="+mn-ea"/>
              </a:rPr>
            </a:br>
            <a:r>
              <a:rPr kumimoji="0" lang="en-US" sz="2000" b="0" i="0" u="none" strike="noStrike" kern="1200" cap="none" spc="0" normalizeH="0" baseline="0" noProof="0" dirty="0">
                <a:ln>
                  <a:noFill/>
                </a:ln>
                <a:solidFill>
                  <a:srgbClr val="6C6463"/>
                </a:solidFill>
                <a:effectLst/>
                <a:uLnTx/>
                <a:uFillTx/>
                <a:latin typeface="Gill Sans MT"/>
                <a:ea typeface="+mn-ea"/>
              </a:rPr>
              <a:t>AOR TB DIAH</a:t>
            </a:r>
          </a:p>
        </p:txBody>
      </p:sp>
      <p:sp>
        <p:nvSpPr>
          <p:cNvPr id="3" name="Slide Number Placeholder 2">
            <a:extLst>
              <a:ext uri="{FF2B5EF4-FFF2-40B4-BE49-F238E27FC236}">
                <a16:creationId xmlns:a16="http://schemas.microsoft.com/office/drawing/2014/main" id="{20A4C136-8EAA-470F-A284-4418FC96C19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8" name="Title 17">
            <a:extLst>
              <a:ext uri="{FF2B5EF4-FFF2-40B4-BE49-F238E27FC236}">
                <a16:creationId xmlns:a16="http://schemas.microsoft.com/office/drawing/2014/main" id="{F354B462-4FC9-477D-BA4C-642428D3D496}"/>
              </a:ext>
            </a:extLst>
          </p:cNvPr>
          <p:cNvSpPr>
            <a:spLocks noGrp="1"/>
          </p:cNvSpPr>
          <p:nvPr>
            <p:ph type="title"/>
          </p:nvPr>
        </p:nvSpPr>
        <p:spPr/>
        <p:txBody>
          <a:bodyPr/>
          <a:lstStyle/>
          <a:p>
            <a:r>
              <a:rPr lang="en-US"/>
              <a:t>For more information</a:t>
            </a:r>
          </a:p>
        </p:txBody>
      </p:sp>
      <p:pic>
        <p:nvPicPr>
          <p:cNvPr id="8" name="Graphic 7" descr="Address Book with solid fill">
            <a:extLst>
              <a:ext uri="{FF2B5EF4-FFF2-40B4-BE49-F238E27FC236}">
                <a16:creationId xmlns:a16="http://schemas.microsoft.com/office/drawing/2014/main" id="{616CD07B-7292-4969-8421-22D5F2EAA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794" y="2149306"/>
            <a:ext cx="510577" cy="510577"/>
          </a:xfrm>
          <a:prstGeom prst="rect">
            <a:avLst/>
          </a:prstGeom>
        </p:spPr>
      </p:pic>
      <p:sp>
        <p:nvSpPr>
          <p:cNvPr id="11" name="TextBox 10">
            <a:extLst>
              <a:ext uri="{FF2B5EF4-FFF2-40B4-BE49-F238E27FC236}">
                <a16:creationId xmlns:a16="http://schemas.microsoft.com/office/drawing/2014/main" id="{FA8136A3-046E-288F-51CD-78B4349DF10F}"/>
              </a:ext>
            </a:extLst>
          </p:cNvPr>
          <p:cNvSpPr txBox="1"/>
          <p:nvPr/>
        </p:nvSpPr>
        <p:spPr>
          <a:xfrm>
            <a:off x="1111371" y="2184446"/>
            <a:ext cx="4572000" cy="369332"/>
          </a:xfrm>
          <a:prstGeom prst="rect">
            <a:avLst/>
          </a:prstGeom>
          <a:noFill/>
        </p:spPr>
        <p:txBody>
          <a:bodyPr wrap="square">
            <a:spAutoFit/>
          </a:bodyPr>
          <a:lstStyle/>
          <a:p>
            <a:pPr marL="0" marR="0" lvl="0" indent="-3175"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256A"/>
                </a:solidFill>
                <a:effectLst/>
                <a:uLnTx/>
                <a:uFillTx/>
                <a:latin typeface="Gill Sans MT"/>
                <a:ea typeface="+mn-ea"/>
                <a:cs typeface="+mn-cs"/>
                <a:hlinkClick r:id="rId5">
                  <a:extLst>
                    <a:ext uri="{A12FA001-AC4F-418D-AE19-62706E023703}">
                      <ahyp:hlinkClr xmlns:ahyp="http://schemas.microsoft.com/office/drawing/2018/hyperlinkcolor" val="tx"/>
                    </a:ext>
                  </a:extLst>
                </a:hlinkClick>
              </a:rPr>
              <a:t>sahmedov@usaid.gov</a:t>
            </a:r>
            <a:endParaRPr kumimoji="0" lang="en-US" sz="1800" b="0" i="0" u="none" strike="noStrike" kern="1200" cap="none" spc="0" normalizeH="0" baseline="0" noProof="0" dirty="0">
              <a:ln>
                <a:noFill/>
              </a:ln>
              <a:solidFill>
                <a:srgbClr val="0E256A"/>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1251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E158A-B66A-75CE-2BAC-B377365D98CC}"/>
              </a:ext>
            </a:extLst>
          </p:cNvPr>
          <p:cNvSpPr>
            <a:spLocks noGrp="1"/>
          </p:cNvSpPr>
          <p:nvPr>
            <p:ph type="title" idx="4294967295"/>
          </p:nvPr>
        </p:nvSpPr>
        <p:spPr>
          <a:xfrm>
            <a:off x="345507" y="-461665"/>
            <a:ext cx="7772400" cy="461665"/>
          </a:xfrm>
        </p:spPr>
        <p:txBody>
          <a:bodyPr vert="horz" lIns="91440" tIns="45720" rIns="91440" bIns="45720" rtlCol="0" anchor="b" anchorCtr="0">
            <a:spAutoFit/>
          </a:bodyPr>
          <a:lstStyle/>
          <a:p>
            <a:r>
              <a:rPr lang="en-US" dirty="0"/>
              <a:t>Boilerplate</a:t>
            </a:r>
          </a:p>
        </p:txBody>
      </p:sp>
    </p:spTree>
    <p:custDataLst>
      <p:tags r:id="rId1"/>
    </p:custDataLst>
    <p:extLst>
      <p:ext uri="{BB962C8B-B14F-4D97-AF65-F5344CB8AC3E}">
        <p14:creationId xmlns:p14="http://schemas.microsoft.com/office/powerpoint/2010/main" val="3683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65759F-E581-B338-B856-21801A95D5F8}"/>
              </a:ext>
              <a:ext uri="{C183D7F6-B498-43B3-948B-1728B52AA6E4}">
                <adec:decorative xmlns:adec="http://schemas.microsoft.com/office/drawing/2017/decorative" val="1"/>
              </a:ext>
            </a:extLst>
          </p:cNvPr>
          <p:cNvSpPr/>
          <p:nvPr/>
        </p:nvSpPr>
        <p:spPr>
          <a:xfrm>
            <a:off x="0" y="486137"/>
            <a:ext cx="9143999" cy="46986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grpSp>
        <p:nvGrpSpPr>
          <p:cNvPr id="120" name="Group 119">
            <a:extLst>
              <a:ext uri="{FF2B5EF4-FFF2-40B4-BE49-F238E27FC236}">
                <a16:creationId xmlns:a16="http://schemas.microsoft.com/office/drawing/2014/main" id="{56F11ABB-ED7B-4F50-9B46-1F396FB55875}"/>
              </a:ext>
              <a:ext uri="{C183D7F6-B498-43B3-948B-1728B52AA6E4}">
                <adec:decorative xmlns:adec="http://schemas.microsoft.com/office/drawing/2017/decorative" val="1"/>
              </a:ext>
            </a:extLst>
          </p:cNvPr>
          <p:cNvGrpSpPr/>
          <p:nvPr/>
        </p:nvGrpSpPr>
        <p:grpSpPr>
          <a:xfrm>
            <a:off x="573595" y="1367172"/>
            <a:ext cx="2743200" cy="2743200"/>
            <a:chOff x="573595" y="1367172"/>
            <a:chExt cx="2743200" cy="2743200"/>
          </a:xfrm>
        </p:grpSpPr>
        <p:sp>
          <p:nvSpPr>
            <p:cNvPr id="130" name="Arc 129">
              <a:extLst>
                <a:ext uri="{FF2B5EF4-FFF2-40B4-BE49-F238E27FC236}">
                  <a16:creationId xmlns:a16="http://schemas.microsoft.com/office/drawing/2014/main" id="{651C1473-9605-422A-ADEE-A8AF679A5258}"/>
                </a:ext>
              </a:extLst>
            </p:cNvPr>
            <p:cNvSpPr/>
            <p:nvPr/>
          </p:nvSpPr>
          <p:spPr>
            <a:xfrm flipV="1">
              <a:off x="573595" y="1367172"/>
              <a:ext cx="2743200" cy="2743200"/>
            </a:xfrm>
            <a:prstGeom prst="arc">
              <a:avLst>
                <a:gd name="adj1" fmla="val 1443324"/>
                <a:gd name="adj2" fmla="val 21316562"/>
              </a:avLst>
            </a:prstGeom>
            <a:noFill/>
            <a:ln w="19050">
              <a:solidFill>
                <a:schemeClr val="accent3"/>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31" name="Arc 130">
              <a:extLst>
                <a:ext uri="{FF2B5EF4-FFF2-40B4-BE49-F238E27FC236}">
                  <a16:creationId xmlns:a16="http://schemas.microsoft.com/office/drawing/2014/main" id="{78A9C234-C20B-4317-B48C-5E7A4B065FFC}"/>
                </a:ext>
              </a:extLst>
            </p:cNvPr>
            <p:cNvSpPr/>
            <p:nvPr/>
          </p:nvSpPr>
          <p:spPr>
            <a:xfrm>
              <a:off x="573595" y="1367172"/>
              <a:ext cx="2743200" cy="2743200"/>
            </a:xfrm>
            <a:prstGeom prst="arc">
              <a:avLst>
                <a:gd name="adj1" fmla="val 10440847"/>
                <a:gd name="adj2" fmla="val 20632758"/>
              </a:avLst>
            </a:prstGeom>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sp>
        <p:nvSpPr>
          <p:cNvPr id="122" name="Google Shape;219;p5">
            <a:extLst>
              <a:ext uri="{FF2B5EF4-FFF2-40B4-BE49-F238E27FC236}">
                <a16:creationId xmlns:a16="http://schemas.microsoft.com/office/drawing/2014/main" id="{E1FD330F-F8A2-4D06-8F20-4A7F08244FBE}"/>
              </a:ext>
            </a:extLst>
          </p:cNvPr>
          <p:cNvSpPr txBox="1"/>
          <p:nvPr/>
        </p:nvSpPr>
        <p:spPr>
          <a:xfrm>
            <a:off x="883712" y="2498989"/>
            <a:ext cx="2050124" cy="589267"/>
          </a:xfrm>
          <a:prstGeom prst="rect">
            <a:avLst/>
          </a:prstGeom>
          <a:noFill/>
          <a:ln>
            <a:noFill/>
          </a:ln>
        </p:spPr>
        <p:txBody>
          <a:bodyPr spcFirstLastPara="1" wrap="square" lIns="80669" tIns="40324" rIns="80669" bIns="40324"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1</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Strengthen the collection, analysis, and use of routine and surveillance TB data </a:t>
            </a:r>
            <a:endParaRPr kumimoji="0" sz="1100" b="0" i="0" u="none" strike="noStrike" kern="1200" cap="none" spc="0" normalizeH="0" baseline="0" noProof="0">
              <a:ln>
                <a:noFill/>
              </a:ln>
              <a:solidFill>
                <a:prstClr val="white"/>
              </a:solidFill>
              <a:effectLst/>
              <a:uLnTx/>
              <a:uFillTx/>
              <a:latin typeface="Gill Sans MT"/>
              <a:ea typeface="+mn-ea"/>
              <a:cs typeface="+mn-cs"/>
            </a:endParaRPr>
          </a:p>
        </p:txBody>
      </p:sp>
      <p:sp>
        <p:nvSpPr>
          <p:cNvPr id="123" name="TextBox 122">
            <a:extLst>
              <a:ext uri="{FF2B5EF4-FFF2-40B4-BE49-F238E27FC236}">
                <a16:creationId xmlns:a16="http://schemas.microsoft.com/office/drawing/2014/main" id="{9580127F-34D8-4CAA-9373-001038343BEF}"/>
              </a:ext>
            </a:extLst>
          </p:cNvPr>
          <p:cNvSpPr txBox="1"/>
          <p:nvPr/>
        </p:nvSpPr>
        <p:spPr>
          <a:xfrm>
            <a:off x="929561" y="1822228"/>
            <a:ext cx="2087375"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Surveillance </a:t>
            </a:r>
            <a:b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b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(Data)</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4" name="Oval 123">
            <a:extLst>
              <a:ext uri="{FF2B5EF4-FFF2-40B4-BE49-F238E27FC236}">
                <a16:creationId xmlns:a16="http://schemas.microsoft.com/office/drawing/2014/main" id="{47D031B4-01E9-46A0-82B6-CAB12176F997}"/>
              </a:ext>
            </a:extLst>
          </p:cNvPr>
          <p:cNvSpPr/>
          <p:nvPr/>
        </p:nvSpPr>
        <p:spPr>
          <a:xfrm>
            <a:off x="421573"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Arial" panose="020B0604020202020204" pitchFamily="34" charset="0"/>
                <a:ea typeface="+mn-ea"/>
                <a:cs typeface="Arial" panose="020B0604020202020204" pitchFamily="34" charset="0"/>
              </a:rPr>
              <a:t>1</a:t>
            </a:r>
          </a:p>
        </p:txBody>
      </p:sp>
      <p:grpSp>
        <p:nvGrpSpPr>
          <p:cNvPr id="6" name="Group 5">
            <a:extLst>
              <a:ext uri="{FF2B5EF4-FFF2-40B4-BE49-F238E27FC236}">
                <a16:creationId xmlns:a16="http://schemas.microsoft.com/office/drawing/2014/main" id="{C433D5D7-A010-4EEB-8E00-AA76FFCB155F}"/>
              </a:ext>
              <a:ext uri="{C183D7F6-B498-43B3-948B-1728B52AA6E4}">
                <adec:decorative xmlns:adec="http://schemas.microsoft.com/office/drawing/2017/decorative" val="1"/>
              </a:ext>
            </a:extLst>
          </p:cNvPr>
          <p:cNvGrpSpPr/>
          <p:nvPr/>
        </p:nvGrpSpPr>
        <p:grpSpPr>
          <a:xfrm>
            <a:off x="5865343" y="1407726"/>
            <a:ext cx="2906160" cy="3261101"/>
            <a:chOff x="5865343" y="1407726"/>
            <a:chExt cx="2906160" cy="3261101"/>
          </a:xfrm>
        </p:grpSpPr>
        <p:sp>
          <p:nvSpPr>
            <p:cNvPr id="152" name="Arc 151">
              <a:extLst>
                <a:ext uri="{FF2B5EF4-FFF2-40B4-BE49-F238E27FC236}">
                  <a16:creationId xmlns:a16="http://schemas.microsoft.com/office/drawing/2014/main" id="{8995BFEE-7A98-4677-976B-8EA5CF5DDDD2}"/>
                </a:ext>
              </a:extLst>
            </p:cNvPr>
            <p:cNvSpPr/>
            <p:nvPr/>
          </p:nvSpPr>
          <p:spPr>
            <a:xfrm flipV="1">
              <a:off x="6028303" y="1407726"/>
              <a:ext cx="2743200" cy="2743200"/>
            </a:xfrm>
            <a:prstGeom prst="arc">
              <a:avLst>
                <a:gd name="adj1" fmla="val 10807984"/>
                <a:gd name="adj2" fmla="val 1583035"/>
              </a:avLst>
            </a:prstGeom>
            <a:noFill/>
            <a:ln w="19050">
              <a:solidFill>
                <a:schemeClr val="bg1">
                  <a:lumMod val="95000"/>
                </a:schemeClr>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4" name="Google Shape;221;p5">
              <a:extLst>
                <a:ext uri="{FF2B5EF4-FFF2-40B4-BE49-F238E27FC236}">
                  <a16:creationId xmlns:a16="http://schemas.microsoft.com/office/drawing/2014/main" id="{461522C8-5A55-4C31-8202-F4D1C64F0571}"/>
                </a:ext>
              </a:extLst>
            </p:cNvPr>
            <p:cNvSpPr txBox="1"/>
            <p:nvPr/>
          </p:nvSpPr>
          <p:spPr>
            <a:xfrm>
              <a:off x="6627777" y="2498989"/>
              <a:ext cx="1942628" cy="927821"/>
            </a:xfrm>
            <a:prstGeom prst="rect">
              <a:avLst/>
            </a:prstGeom>
            <a:noFill/>
            <a:ln>
              <a:noFill/>
            </a:ln>
          </p:spPr>
          <p:txBody>
            <a:bodyPr spcFirstLastPara="1" wrap="square" lIns="80669" tIns="40324" rIns="80669" bIns="40324"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3</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Strengthen reporting and communication to address knowledge gaps and share methods, tools, and approaches</a:t>
              </a:r>
              <a:endParaRPr kumimoji="0" sz="1100" b="0" i="0" u="none" strike="noStrike" kern="1200" cap="none" spc="0" normalizeH="0" baseline="0" noProof="0">
                <a:ln>
                  <a:noFill/>
                </a:ln>
                <a:solidFill>
                  <a:prstClr val="white"/>
                </a:solidFill>
                <a:effectLst/>
                <a:uLnTx/>
                <a:uFillTx/>
                <a:latin typeface="Gill Sans MT"/>
                <a:ea typeface="Calibri"/>
                <a:cs typeface="Calibri"/>
                <a:sym typeface="Calibri"/>
              </a:endParaRPr>
            </a:p>
          </p:txBody>
        </p:sp>
        <p:sp>
          <p:nvSpPr>
            <p:cNvPr id="155" name="Arc 154">
              <a:extLst>
                <a:ext uri="{FF2B5EF4-FFF2-40B4-BE49-F238E27FC236}">
                  <a16:creationId xmlns:a16="http://schemas.microsoft.com/office/drawing/2014/main" id="{C6F3E77E-B05D-44D9-94C0-E9780D39C1DA}"/>
                </a:ext>
              </a:extLst>
            </p:cNvPr>
            <p:cNvSpPr/>
            <p:nvPr/>
          </p:nvSpPr>
          <p:spPr>
            <a:xfrm>
              <a:off x="6028303" y="1407726"/>
              <a:ext cx="2743200" cy="2743200"/>
            </a:xfrm>
            <a:prstGeom prst="arc">
              <a:avLst>
                <a:gd name="adj1" fmla="val 10758379"/>
                <a:gd name="adj2" fmla="val 970757"/>
              </a:avLst>
            </a:prstGeom>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7" name="Oval 156">
              <a:extLst>
                <a:ext uri="{FF2B5EF4-FFF2-40B4-BE49-F238E27FC236}">
                  <a16:creationId xmlns:a16="http://schemas.microsoft.com/office/drawing/2014/main" id="{4EAF8E54-1114-4460-90B8-27106521DE8F}"/>
                </a:ext>
              </a:extLst>
            </p:cNvPr>
            <p:cNvSpPr/>
            <p:nvPr/>
          </p:nvSpPr>
          <p:spPr>
            <a:xfrm>
              <a:off x="5865343"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Gill Sans MT"/>
                  <a:ea typeface="+mn-ea"/>
                  <a:cs typeface="+mn-cs"/>
                </a:rPr>
                <a:t>3</a:t>
              </a:r>
            </a:p>
          </p:txBody>
        </p:sp>
        <p:sp>
          <p:nvSpPr>
            <p:cNvPr id="178" name="TextBox 177">
              <a:extLst>
                <a:ext uri="{FF2B5EF4-FFF2-40B4-BE49-F238E27FC236}">
                  <a16:creationId xmlns:a16="http://schemas.microsoft.com/office/drawing/2014/main" id="{848B3990-6BCC-45C0-9896-5286475908C4}"/>
                </a:ext>
              </a:extLst>
            </p:cNvPr>
            <p:cNvSpPr txBox="1"/>
            <p:nvPr/>
          </p:nvSpPr>
          <p:spPr>
            <a:xfrm>
              <a:off x="6312066" y="1822228"/>
              <a:ext cx="2191639"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Communications (Knowledge)</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80" name="Group 179">
              <a:extLst>
                <a:ext uri="{FF2B5EF4-FFF2-40B4-BE49-F238E27FC236}">
                  <a16:creationId xmlns:a16="http://schemas.microsoft.com/office/drawing/2014/main" id="{0ED5D78B-890A-45BD-BAD9-5AFAE9E6A60C}"/>
                </a:ext>
              </a:extLst>
            </p:cNvPr>
            <p:cNvGrpSpPr/>
            <p:nvPr/>
          </p:nvGrpSpPr>
          <p:grpSpPr>
            <a:xfrm>
              <a:off x="6904455" y="3705917"/>
              <a:ext cx="990896" cy="962910"/>
              <a:chOff x="4057458" y="3724421"/>
              <a:chExt cx="990896" cy="962910"/>
            </a:xfrm>
            <a:effectLst/>
          </p:grpSpPr>
          <p:sp>
            <p:nvSpPr>
              <p:cNvPr id="182" name="Rectangle: Rounded Corners 181">
                <a:extLst>
                  <a:ext uri="{FF2B5EF4-FFF2-40B4-BE49-F238E27FC236}">
                    <a16:creationId xmlns:a16="http://schemas.microsoft.com/office/drawing/2014/main" id="{517AFF07-BA8E-4CCB-8B99-BE9E17234962}"/>
                  </a:ext>
                </a:extLst>
              </p:cNvPr>
              <p:cNvSpPr/>
              <p:nvPr/>
            </p:nvSpPr>
            <p:spPr>
              <a:xfrm>
                <a:off x="4057458" y="3724421"/>
                <a:ext cx="990896" cy="962910"/>
              </a:xfrm>
              <a:prstGeom prst="roundRect">
                <a:avLst>
                  <a:gd name="adj" fmla="val 126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83" name="Graphic 5">
                <a:extLst>
                  <a:ext uri="{FF2B5EF4-FFF2-40B4-BE49-F238E27FC236}">
                    <a16:creationId xmlns:a16="http://schemas.microsoft.com/office/drawing/2014/main" id="{3975191F-A126-46C4-8C1F-1CF3F4F121B8}"/>
                  </a:ext>
                </a:extLst>
              </p:cNvPr>
              <p:cNvGrpSpPr/>
              <p:nvPr/>
            </p:nvGrpSpPr>
            <p:grpSpPr>
              <a:xfrm>
                <a:off x="4231707" y="3804548"/>
                <a:ext cx="688621" cy="734965"/>
                <a:chOff x="5715576" y="4183418"/>
                <a:chExt cx="848711" cy="905830"/>
              </a:xfrm>
              <a:solidFill>
                <a:schemeClr val="bg1"/>
              </a:solidFill>
            </p:grpSpPr>
            <p:sp>
              <p:nvSpPr>
                <p:cNvPr id="184" name="Freeform: Shape 183">
                  <a:extLst>
                    <a:ext uri="{FF2B5EF4-FFF2-40B4-BE49-F238E27FC236}">
                      <a16:creationId xmlns:a16="http://schemas.microsoft.com/office/drawing/2014/main" id="{D68FCDE2-0E84-475A-8444-87AEE317B014}"/>
                    </a:ext>
                  </a:extLst>
                </p:cNvPr>
                <p:cNvSpPr/>
                <p:nvPr/>
              </p:nvSpPr>
              <p:spPr>
                <a:xfrm>
                  <a:off x="6309936" y="4348079"/>
                  <a:ext cx="95371" cy="95371"/>
                </a:xfrm>
                <a:custGeom>
                  <a:avLst/>
                  <a:gdLst>
                    <a:gd name="connsiteX0" fmla="*/ 10478 w 95371"/>
                    <a:gd name="connsiteY0" fmla="*/ 95371 h 95371"/>
                    <a:gd name="connsiteX1" fmla="*/ 84773 w 95371"/>
                    <a:gd name="connsiteY1" fmla="*/ 95371 h 95371"/>
                    <a:gd name="connsiteX2" fmla="*/ 95250 w 95371"/>
                    <a:gd name="connsiteY2" fmla="*/ 83941 h 95371"/>
                    <a:gd name="connsiteX3" fmla="*/ 11430 w 95371"/>
                    <a:gd name="connsiteY3" fmla="*/ 121 h 95371"/>
                    <a:gd name="connsiteX4" fmla="*/ 0 w 95371"/>
                    <a:gd name="connsiteY4" fmla="*/ 10599 h 95371"/>
                    <a:gd name="connsiteX5" fmla="*/ 0 w 95371"/>
                    <a:gd name="connsiteY5" fmla="*/ 84894 h 95371"/>
                    <a:gd name="connsiteX6" fmla="*/ 10478 w 95371"/>
                    <a:gd name="connsiteY6" fmla="*/ 95371 h 9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71" h="95371">
                      <a:moveTo>
                        <a:pt x="10478" y="95371"/>
                      </a:moveTo>
                      <a:lnTo>
                        <a:pt x="84773" y="95371"/>
                      </a:lnTo>
                      <a:cubicBezTo>
                        <a:pt x="91440" y="95371"/>
                        <a:pt x="96203" y="89656"/>
                        <a:pt x="95250" y="83941"/>
                      </a:cubicBezTo>
                      <a:cubicBezTo>
                        <a:pt x="89535" y="40126"/>
                        <a:pt x="55245" y="5836"/>
                        <a:pt x="11430" y="121"/>
                      </a:cubicBezTo>
                      <a:cubicBezTo>
                        <a:pt x="4763" y="-831"/>
                        <a:pt x="0" y="3931"/>
                        <a:pt x="0" y="10599"/>
                      </a:cubicBezTo>
                      <a:lnTo>
                        <a:pt x="0" y="84894"/>
                      </a:lnTo>
                      <a:cubicBezTo>
                        <a:pt x="0" y="90609"/>
                        <a:pt x="4763" y="95371"/>
                        <a:pt x="10478" y="9537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5" name="Freeform: Shape 184">
                  <a:extLst>
                    <a:ext uri="{FF2B5EF4-FFF2-40B4-BE49-F238E27FC236}">
                      <a16:creationId xmlns:a16="http://schemas.microsoft.com/office/drawing/2014/main" id="{58110553-0003-489B-829B-A37E28B6C0DF}"/>
                    </a:ext>
                  </a:extLst>
                </p:cNvPr>
                <p:cNvSpPr/>
                <p:nvPr/>
              </p:nvSpPr>
              <p:spPr>
                <a:xfrm>
                  <a:off x="6204190" y="4375823"/>
                  <a:ext cx="173373" cy="173373"/>
                </a:xfrm>
                <a:custGeom>
                  <a:avLst/>
                  <a:gdLst>
                    <a:gd name="connsiteX0" fmla="*/ 84791 w 173373"/>
                    <a:gd name="connsiteY0" fmla="*/ 173355 h 173373"/>
                    <a:gd name="connsiteX1" fmla="*/ 173373 w 173373"/>
                    <a:gd name="connsiteY1" fmla="*/ 91440 h 173373"/>
                    <a:gd name="connsiteX2" fmla="*/ 168611 w 173373"/>
                    <a:gd name="connsiteY2" fmla="*/ 86677 h 173373"/>
                    <a:gd name="connsiteX3" fmla="*/ 96221 w 173373"/>
                    <a:gd name="connsiteY3" fmla="*/ 86677 h 173373"/>
                    <a:gd name="connsiteX4" fmla="*/ 86696 w 173373"/>
                    <a:gd name="connsiteY4" fmla="*/ 77152 h 173373"/>
                    <a:gd name="connsiteX5" fmla="*/ 86696 w 173373"/>
                    <a:gd name="connsiteY5" fmla="*/ 4763 h 173373"/>
                    <a:gd name="connsiteX6" fmla="*/ 81933 w 173373"/>
                    <a:gd name="connsiteY6" fmla="*/ 0 h 173373"/>
                    <a:gd name="connsiteX7" fmla="*/ 18 w 173373"/>
                    <a:gd name="connsiteY7" fmla="*/ 88582 h 173373"/>
                    <a:gd name="connsiteX8" fmla="*/ 84791 w 173373"/>
                    <a:gd name="connsiteY8" fmla="*/ 173355 h 17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73" h="173373">
                      <a:moveTo>
                        <a:pt x="84791" y="173355"/>
                      </a:moveTo>
                      <a:cubicBezTo>
                        <a:pt x="132416" y="174308"/>
                        <a:pt x="171468" y="138113"/>
                        <a:pt x="173373" y="91440"/>
                      </a:cubicBezTo>
                      <a:cubicBezTo>
                        <a:pt x="173373" y="88582"/>
                        <a:pt x="171468" y="86677"/>
                        <a:pt x="168611" y="86677"/>
                      </a:cubicBezTo>
                      <a:cubicBezTo>
                        <a:pt x="154323" y="86677"/>
                        <a:pt x="114318" y="86677"/>
                        <a:pt x="96221" y="86677"/>
                      </a:cubicBezTo>
                      <a:cubicBezTo>
                        <a:pt x="91458" y="86677"/>
                        <a:pt x="86696" y="82867"/>
                        <a:pt x="86696" y="77152"/>
                      </a:cubicBezTo>
                      <a:lnTo>
                        <a:pt x="86696" y="4763"/>
                      </a:lnTo>
                      <a:cubicBezTo>
                        <a:pt x="86696" y="1905"/>
                        <a:pt x="84791" y="0"/>
                        <a:pt x="81933" y="0"/>
                      </a:cubicBezTo>
                      <a:cubicBezTo>
                        <a:pt x="35261" y="2857"/>
                        <a:pt x="-934" y="41910"/>
                        <a:pt x="18" y="88582"/>
                      </a:cubicBezTo>
                      <a:cubicBezTo>
                        <a:pt x="1923" y="134302"/>
                        <a:pt x="40023" y="171450"/>
                        <a:pt x="84791" y="17335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6" name="Freeform: Shape 185">
                  <a:extLst>
                    <a:ext uri="{FF2B5EF4-FFF2-40B4-BE49-F238E27FC236}">
                      <a16:creationId xmlns:a16="http://schemas.microsoft.com/office/drawing/2014/main" id="{A8FFF7D4-D456-4E8D-82CE-29B5D59A360B}"/>
                    </a:ext>
                  </a:extLst>
                </p:cNvPr>
                <p:cNvSpPr/>
                <p:nvPr/>
              </p:nvSpPr>
              <p:spPr>
                <a:xfrm>
                  <a:off x="5877501" y="4473931"/>
                  <a:ext cx="69532" cy="75247"/>
                </a:xfrm>
                <a:custGeom>
                  <a:avLst/>
                  <a:gdLst>
                    <a:gd name="connsiteX0" fmla="*/ 11430 w 69532"/>
                    <a:gd name="connsiteY0" fmla="*/ 75248 h 75247"/>
                    <a:gd name="connsiteX1" fmla="*/ 58103 w 69532"/>
                    <a:gd name="connsiteY1" fmla="*/ 75248 h 75247"/>
                    <a:gd name="connsiteX2" fmla="*/ 69533 w 69532"/>
                    <a:gd name="connsiteY2" fmla="*/ 63818 h 75247"/>
                    <a:gd name="connsiteX3" fmla="*/ 69533 w 69532"/>
                    <a:gd name="connsiteY3" fmla="*/ 11430 h 75247"/>
                    <a:gd name="connsiteX4" fmla="*/ 58103 w 69532"/>
                    <a:gd name="connsiteY4" fmla="*/ 0 h 75247"/>
                    <a:gd name="connsiteX5" fmla="*/ 11430 w 69532"/>
                    <a:gd name="connsiteY5" fmla="*/ 0 h 75247"/>
                    <a:gd name="connsiteX6" fmla="*/ 0 w 69532"/>
                    <a:gd name="connsiteY6" fmla="*/ 11430 h 75247"/>
                    <a:gd name="connsiteX7" fmla="*/ 0 w 69532"/>
                    <a:gd name="connsiteY7" fmla="*/ 63818 h 75247"/>
                    <a:gd name="connsiteX8" fmla="*/ 11430 w 69532"/>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75247">
                      <a:moveTo>
                        <a:pt x="11430" y="75248"/>
                      </a:moveTo>
                      <a:lnTo>
                        <a:pt x="58103" y="75248"/>
                      </a:lnTo>
                      <a:cubicBezTo>
                        <a:pt x="64770" y="75248"/>
                        <a:pt x="69533" y="69532"/>
                        <a:pt x="69533" y="63818"/>
                      </a:cubicBezTo>
                      <a:lnTo>
                        <a:pt x="69533" y="11430"/>
                      </a:lnTo>
                      <a:cubicBezTo>
                        <a:pt x="69533" y="4763"/>
                        <a:pt x="63818" y="0"/>
                        <a:pt x="58103" y="0"/>
                      </a:cubicBezTo>
                      <a:lnTo>
                        <a:pt x="11430" y="0"/>
                      </a:lnTo>
                      <a:cubicBezTo>
                        <a:pt x="4763" y="0"/>
                        <a:pt x="0" y="5715"/>
                        <a:pt x="0" y="11430"/>
                      </a:cubicBezTo>
                      <a:lnTo>
                        <a:pt x="0" y="63818"/>
                      </a:lnTo>
                      <a:cubicBezTo>
                        <a:pt x="0" y="69532"/>
                        <a:pt x="4763" y="75248"/>
                        <a:pt x="11430" y="7524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7" name="Freeform: Shape 186">
                  <a:extLst>
                    <a:ext uri="{FF2B5EF4-FFF2-40B4-BE49-F238E27FC236}">
                      <a16:creationId xmlns:a16="http://schemas.microsoft.com/office/drawing/2014/main" id="{446E1F91-6220-4B68-BDDD-85BE479621BF}"/>
                    </a:ext>
                  </a:extLst>
                </p:cNvPr>
                <p:cNvSpPr/>
                <p:nvPr/>
              </p:nvSpPr>
              <p:spPr>
                <a:xfrm>
                  <a:off x="5980371" y="4443450"/>
                  <a:ext cx="69532" cy="104775"/>
                </a:xfrm>
                <a:custGeom>
                  <a:avLst/>
                  <a:gdLst>
                    <a:gd name="connsiteX0" fmla="*/ 58103 w 69532"/>
                    <a:gd name="connsiteY0" fmla="*/ 0 h 104775"/>
                    <a:gd name="connsiteX1" fmla="*/ 11430 w 69532"/>
                    <a:gd name="connsiteY1" fmla="*/ 0 h 104775"/>
                    <a:gd name="connsiteX2" fmla="*/ 0 w 69532"/>
                    <a:gd name="connsiteY2" fmla="*/ 11430 h 104775"/>
                    <a:gd name="connsiteX3" fmla="*/ 0 w 69532"/>
                    <a:gd name="connsiteY3" fmla="*/ 93345 h 104775"/>
                    <a:gd name="connsiteX4" fmla="*/ 11430 w 69532"/>
                    <a:gd name="connsiteY4" fmla="*/ 104775 h 104775"/>
                    <a:gd name="connsiteX5" fmla="*/ 58103 w 69532"/>
                    <a:gd name="connsiteY5" fmla="*/ 104775 h 104775"/>
                    <a:gd name="connsiteX6" fmla="*/ 69533 w 69532"/>
                    <a:gd name="connsiteY6" fmla="*/ 93345 h 104775"/>
                    <a:gd name="connsiteX7" fmla="*/ 69533 w 69532"/>
                    <a:gd name="connsiteY7" fmla="*/ 11430 h 104775"/>
                    <a:gd name="connsiteX8" fmla="*/ 58103 w 69532"/>
                    <a:gd name="connsiteY8"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104775">
                      <a:moveTo>
                        <a:pt x="58103" y="0"/>
                      </a:moveTo>
                      <a:lnTo>
                        <a:pt x="11430" y="0"/>
                      </a:lnTo>
                      <a:cubicBezTo>
                        <a:pt x="4763" y="0"/>
                        <a:pt x="0" y="5715"/>
                        <a:pt x="0" y="11430"/>
                      </a:cubicBezTo>
                      <a:lnTo>
                        <a:pt x="0" y="93345"/>
                      </a:lnTo>
                      <a:cubicBezTo>
                        <a:pt x="0" y="100013"/>
                        <a:pt x="5715" y="104775"/>
                        <a:pt x="11430" y="104775"/>
                      </a:cubicBezTo>
                      <a:lnTo>
                        <a:pt x="58103" y="104775"/>
                      </a:lnTo>
                      <a:cubicBezTo>
                        <a:pt x="64770" y="104775"/>
                        <a:pt x="69533" y="99060"/>
                        <a:pt x="69533" y="93345"/>
                      </a:cubicBezTo>
                      <a:lnTo>
                        <a:pt x="69533" y="11430"/>
                      </a:lnTo>
                      <a:cubicBezTo>
                        <a:pt x="69533" y="4763"/>
                        <a:pt x="64770" y="0"/>
                        <a:pt x="58103"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8" name="Freeform: Shape 187">
                  <a:extLst>
                    <a:ext uri="{FF2B5EF4-FFF2-40B4-BE49-F238E27FC236}">
                      <a16:creationId xmlns:a16="http://schemas.microsoft.com/office/drawing/2014/main" id="{0B78FC2F-AA0B-43C2-A4BB-553B3E522A6D}"/>
                    </a:ext>
                  </a:extLst>
                </p:cNvPr>
                <p:cNvSpPr/>
                <p:nvPr/>
              </p:nvSpPr>
              <p:spPr>
                <a:xfrm>
                  <a:off x="6082288" y="4361536"/>
                  <a:ext cx="69532" cy="187642"/>
                </a:xfrm>
                <a:custGeom>
                  <a:avLst/>
                  <a:gdLst>
                    <a:gd name="connsiteX0" fmla="*/ 11430 w 69532"/>
                    <a:gd name="connsiteY0" fmla="*/ 187643 h 187642"/>
                    <a:gd name="connsiteX1" fmla="*/ 58103 w 69532"/>
                    <a:gd name="connsiteY1" fmla="*/ 187643 h 187642"/>
                    <a:gd name="connsiteX2" fmla="*/ 69532 w 69532"/>
                    <a:gd name="connsiteY2" fmla="*/ 176213 h 187642"/>
                    <a:gd name="connsiteX3" fmla="*/ 69532 w 69532"/>
                    <a:gd name="connsiteY3" fmla="*/ 11430 h 187642"/>
                    <a:gd name="connsiteX4" fmla="*/ 58103 w 69532"/>
                    <a:gd name="connsiteY4" fmla="*/ 0 h 187642"/>
                    <a:gd name="connsiteX5" fmla="*/ 11430 w 69532"/>
                    <a:gd name="connsiteY5" fmla="*/ 0 h 187642"/>
                    <a:gd name="connsiteX6" fmla="*/ 0 w 69532"/>
                    <a:gd name="connsiteY6" fmla="*/ 11430 h 187642"/>
                    <a:gd name="connsiteX7" fmla="*/ 0 w 69532"/>
                    <a:gd name="connsiteY7" fmla="*/ 175260 h 187642"/>
                    <a:gd name="connsiteX8" fmla="*/ 11430 w 69532"/>
                    <a:gd name="connsiteY8" fmla="*/ 187643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 h="187642">
                      <a:moveTo>
                        <a:pt x="11430" y="187643"/>
                      </a:moveTo>
                      <a:lnTo>
                        <a:pt x="58103" y="187643"/>
                      </a:lnTo>
                      <a:cubicBezTo>
                        <a:pt x="64770" y="187643"/>
                        <a:pt x="69532" y="181927"/>
                        <a:pt x="69532" y="176213"/>
                      </a:cubicBezTo>
                      <a:lnTo>
                        <a:pt x="69532" y="11430"/>
                      </a:lnTo>
                      <a:cubicBezTo>
                        <a:pt x="69532" y="4763"/>
                        <a:pt x="63818" y="0"/>
                        <a:pt x="58103" y="0"/>
                      </a:cubicBezTo>
                      <a:lnTo>
                        <a:pt x="11430" y="0"/>
                      </a:lnTo>
                      <a:cubicBezTo>
                        <a:pt x="4763" y="0"/>
                        <a:pt x="0" y="5715"/>
                        <a:pt x="0" y="11430"/>
                      </a:cubicBezTo>
                      <a:lnTo>
                        <a:pt x="0" y="175260"/>
                      </a:lnTo>
                      <a:cubicBezTo>
                        <a:pt x="0" y="181927"/>
                        <a:pt x="4763" y="187643"/>
                        <a:pt x="11430" y="18764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89" name="Freeform: Shape 188">
                  <a:extLst>
                    <a:ext uri="{FF2B5EF4-FFF2-40B4-BE49-F238E27FC236}">
                      <a16:creationId xmlns:a16="http://schemas.microsoft.com/office/drawing/2014/main" id="{8C1C0A1E-72C7-491F-BF96-66CB8C6A8988}"/>
                    </a:ext>
                  </a:extLst>
                </p:cNvPr>
                <p:cNvSpPr/>
                <p:nvPr/>
              </p:nvSpPr>
              <p:spPr>
                <a:xfrm>
                  <a:off x="5896075" y="4284383"/>
                  <a:ext cx="156686" cy="156686"/>
                </a:xfrm>
                <a:custGeom>
                  <a:avLst/>
                  <a:gdLst>
                    <a:gd name="connsiteX0" fmla="*/ 25241 w 156686"/>
                    <a:gd name="connsiteY0" fmla="*/ 152400 h 156686"/>
                    <a:gd name="connsiteX1" fmla="*/ 61436 w 156686"/>
                    <a:gd name="connsiteY1" fmla="*/ 116205 h 156686"/>
                    <a:gd name="connsiteX2" fmla="*/ 93821 w 156686"/>
                    <a:gd name="connsiteY2" fmla="*/ 125730 h 156686"/>
                    <a:gd name="connsiteX3" fmla="*/ 156686 w 156686"/>
                    <a:gd name="connsiteY3" fmla="*/ 62865 h 156686"/>
                    <a:gd name="connsiteX4" fmla="*/ 93821 w 156686"/>
                    <a:gd name="connsiteY4" fmla="*/ 0 h 156686"/>
                    <a:gd name="connsiteX5" fmla="*/ 30956 w 156686"/>
                    <a:gd name="connsiteY5" fmla="*/ 62865 h 156686"/>
                    <a:gd name="connsiteX6" fmla="*/ 40481 w 156686"/>
                    <a:gd name="connsiteY6" fmla="*/ 95250 h 156686"/>
                    <a:gd name="connsiteX7" fmla="*/ 4286 w 156686"/>
                    <a:gd name="connsiteY7" fmla="*/ 131445 h 156686"/>
                    <a:gd name="connsiteX8" fmla="*/ 4286 w 156686"/>
                    <a:gd name="connsiteY8" fmla="*/ 152400 h 156686"/>
                    <a:gd name="connsiteX9" fmla="*/ 25241 w 156686"/>
                    <a:gd name="connsiteY9" fmla="*/ 152400 h 156686"/>
                    <a:gd name="connsiteX10" fmla="*/ 92869 w 156686"/>
                    <a:gd name="connsiteY10" fmla="*/ 30480 h 156686"/>
                    <a:gd name="connsiteX11" fmla="*/ 125254 w 156686"/>
                    <a:gd name="connsiteY11" fmla="*/ 62865 h 156686"/>
                    <a:gd name="connsiteX12" fmla="*/ 92869 w 156686"/>
                    <a:gd name="connsiteY12" fmla="*/ 95250 h 156686"/>
                    <a:gd name="connsiteX13" fmla="*/ 60484 w 156686"/>
                    <a:gd name="connsiteY13" fmla="*/ 62865 h 156686"/>
                    <a:gd name="connsiteX14" fmla="*/ 92869 w 156686"/>
                    <a:gd name="connsiteY14" fmla="*/ 30480 h 1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686" h="156686">
                      <a:moveTo>
                        <a:pt x="25241" y="152400"/>
                      </a:moveTo>
                      <a:lnTo>
                        <a:pt x="61436" y="116205"/>
                      </a:lnTo>
                      <a:cubicBezTo>
                        <a:pt x="70961" y="121920"/>
                        <a:pt x="81439" y="125730"/>
                        <a:pt x="93821" y="125730"/>
                      </a:cubicBezTo>
                      <a:cubicBezTo>
                        <a:pt x="128111" y="125730"/>
                        <a:pt x="156686" y="98107"/>
                        <a:pt x="156686" y="62865"/>
                      </a:cubicBezTo>
                      <a:cubicBezTo>
                        <a:pt x="156686" y="28575"/>
                        <a:pt x="129064" y="0"/>
                        <a:pt x="93821" y="0"/>
                      </a:cubicBezTo>
                      <a:cubicBezTo>
                        <a:pt x="59531" y="0"/>
                        <a:pt x="30956" y="27622"/>
                        <a:pt x="30956" y="62865"/>
                      </a:cubicBezTo>
                      <a:cubicBezTo>
                        <a:pt x="30956" y="74295"/>
                        <a:pt x="34766" y="85725"/>
                        <a:pt x="40481" y="95250"/>
                      </a:cubicBezTo>
                      <a:lnTo>
                        <a:pt x="4286" y="131445"/>
                      </a:lnTo>
                      <a:cubicBezTo>
                        <a:pt x="-1429" y="137160"/>
                        <a:pt x="-1429" y="146685"/>
                        <a:pt x="4286" y="152400"/>
                      </a:cubicBezTo>
                      <a:cubicBezTo>
                        <a:pt x="10001" y="158115"/>
                        <a:pt x="18574" y="158115"/>
                        <a:pt x="25241" y="152400"/>
                      </a:cubicBezTo>
                      <a:close/>
                      <a:moveTo>
                        <a:pt x="92869" y="30480"/>
                      </a:moveTo>
                      <a:cubicBezTo>
                        <a:pt x="110966" y="30480"/>
                        <a:pt x="125254" y="44767"/>
                        <a:pt x="125254" y="62865"/>
                      </a:cubicBezTo>
                      <a:cubicBezTo>
                        <a:pt x="125254" y="80963"/>
                        <a:pt x="110966" y="95250"/>
                        <a:pt x="92869" y="95250"/>
                      </a:cubicBezTo>
                      <a:cubicBezTo>
                        <a:pt x="74771" y="95250"/>
                        <a:pt x="60484" y="80963"/>
                        <a:pt x="60484" y="62865"/>
                      </a:cubicBezTo>
                      <a:cubicBezTo>
                        <a:pt x="60484" y="44767"/>
                        <a:pt x="75724" y="30480"/>
                        <a:pt x="92869" y="3048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0" name="Freeform: Shape 189">
                  <a:extLst>
                    <a:ext uri="{FF2B5EF4-FFF2-40B4-BE49-F238E27FC236}">
                      <a16:creationId xmlns:a16="http://schemas.microsoft.com/office/drawing/2014/main" id="{1633507F-CAAB-48A7-8718-557C7865F679}"/>
                    </a:ext>
                  </a:extLst>
                </p:cNvPr>
                <p:cNvSpPr/>
                <p:nvPr/>
              </p:nvSpPr>
              <p:spPr>
                <a:xfrm>
                  <a:off x="5771773" y="4183418"/>
                  <a:ext cx="739140" cy="550581"/>
                </a:xfrm>
                <a:custGeom>
                  <a:avLst/>
                  <a:gdLst>
                    <a:gd name="connsiteX0" fmla="*/ 39053 w 739140"/>
                    <a:gd name="connsiteY0" fmla="*/ 476250 h 550581"/>
                    <a:gd name="connsiteX1" fmla="*/ 64770 w 739140"/>
                    <a:gd name="connsiteY1" fmla="*/ 476250 h 550581"/>
                    <a:gd name="connsiteX2" fmla="*/ 64770 w 739140"/>
                    <a:gd name="connsiteY2" fmla="*/ 513398 h 550581"/>
                    <a:gd name="connsiteX3" fmla="*/ 87630 w 739140"/>
                    <a:gd name="connsiteY3" fmla="*/ 547688 h 550581"/>
                    <a:gd name="connsiteX4" fmla="*/ 101918 w 739140"/>
                    <a:gd name="connsiteY4" fmla="*/ 550545 h 550581"/>
                    <a:gd name="connsiteX5" fmla="*/ 127635 w 739140"/>
                    <a:gd name="connsiteY5" fmla="*/ 540068 h 550581"/>
                    <a:gd name="connsiteX6" fmla="*/ 190500 w 739140"/>
                    <a:gd name="connsiteY6" fmla="*/ 477203 h 550581"/>
                    <a:gd name="connsiteX7" fmla="*/ 315278 w 739140"/>
                    <a:gd name="connsiteY7" fmla="*/ 477203 h 550581"/>
                    <a:gd name="connsiteX8" fmla="*/ 337185 w 739140"/>
                    <a:gd name="connsiteY8" fmla="*/ 528638 h 550581"/>
                    <a:gd name="connsiteX9" fmla="*/ 369570 w 739140"/>
                    <a:gd name="connsiteY9" fmla="*/ 549593 h 550581"/>
                    <a:gd name="connsiteX10" fmla="*/ 369570 w 739140"/>
                    <a:gd name="connsiteY10" fmla="*/ 549593 h 550581"/>
                    <a:gd name="connsiteX11" fmla="*/ 401955 w 739140"/>
                    <a:gd name="connsiteY11" fmla="*/ 528638 h 550581"/>
                    <a:gd name="connsiteX12" fmla="*/ 423863 w 739140"/>
                    <a:gd name="connsiteY12" fmla="*/ 477203 h 550581"/>
                    <a:gd name="connsiteX13" fmla="*/ 548640 w 739140"/>
                    <a:gd name="connsiteY13" fmla="*/ 477203 h 550581"/>
                    <a:gd name="connsiteX14" fmla="*/ 611505 w 739140"/>
                    <a:gd name="connsiteY14" fmla="*/ 540068 h 550581"/>
                    <a:gd name="connsiteX15" fmla="*/ 651510 w 739140"/>
                    <a:gd name="connsiteY15" fmla="*/ 547688 h 550581"/>
                    <a:gd name="connsiteX16" fmla="*/ 674370 w 739140"/>
                    <a:gd name="connsiteY16" fmla="*/ 513398 h 550581"/>
                    <a:gd name="connsiteX17" fmla="*/ 674370 w 739140"/>
                    <a:gd name="connsiteY17" fmla="*/ 476250 h 550581"/>
                    <a:gd name="connsiteX18" fmla="*/ 700088 w 739140"/>
                    <a:gd name="connsiteY18" fmla="*/ 476250 h 550581"/>
                    <a:gd name="connsiteX19" fmla="*/ 739140 w 739140"/>
                    <a:gd name="connsiteY19" fmla="*/ 437198 h 550581"/>
                    <a:gd name="connsiteX20" fmla="*/ 739140 w 739140"/>
                    <a:gd name="connsiteY20" fmla="*/ 39053 h 550581"/>
                    <a:gd name="connsiteX21" fmla="*/ 700088 w 739140"/>
                    <a:gd name="connsiteY21" fmla="*/ 0 h 550581"/>
                    <a:gd name="connsiteX22" fmla="*/ 39053 w 739140"/>
                    <a:gd name="connsiteY22" fmla="*/ 0 h 550581"/>
                    <a:gd name="connsiteX23" fmla="*/ 0 w 739140"/>
                    <a:gd name="connsiteY23" fmla="*/ 39053 h 550581"/>
                    <a:gd name="connsiteX24" fmla="*/ 0 w 739140"/>
                    <a:gd name="connsiteY24" fmla="*/ 438150 h 550581"/>
                    <a:gd name="connsiteX25" fmla="*/ 39053 w 739140"/>
                    <a:gd name="connsiteY25" fmla="*/ 476250 h 550581"/>
                    <a:gd name="connsiteX26" fmla="*/ 36195 w 739140"/>
                    <a:gd name="connsiteY26" fmla="*/ 39053 h 550581"/>
                    <a:gd name="connsiteX27" fmla="*/ 39053 w 739140"/>
                    <a:gd name="connsiteY27" fmla="*/ 36195 h 550581"/>
                    <a:gd name="connsiteX28" fmla="*/ 700088 w 739140"/>
                    <a:gd name="connsiteY28" fmla="*/ 36195 h 550581"/>
                    <a:gd name="connsiteX29" fmla="*/ 702945 w 739140"/>
                    <a:gd name="connsiteY29" fmla="*/ 39053 h 550581"/>
                    <a:gd name="connsiteX30" fmla="*/ 702945 w 739140"/>
                    <a:gd name="connsiteY30" fmla="*/ 438150 h 550581"/>
                    <a:gd name="connsiteX31" fmla="*/ 700088 w 739140"/>
                    <a:gd name="connsiteY31" fmla="*/ 441008 h 550581"/>
                    <a:gd name="connsiteX32" fmla="*/ 656273 w 739140"/>
                    <a:gd name="connsiteY32" fmla="*/ 441008 h 550581"/>
                    <a:gd name="connsiteX33" fmla="*/ 638175 w 739140"/>
                    <a:gd name="connsiteY33" fmla="*/ 459105 h 550581"/>
                    <a:gd name="connsiteX34" fmla="*/ 637223 w 739140"/>
                    <a:gd name="connsiteY34" fmla="*/ 514350 h 550581"/>
                    <a:gd name="connsiteX35" fmla="*/ 569595 w 739140"/>
                    <a:gd name="connsiteY35" fmla="*/ 445770 h 550581"/>
                    <a:gd name="connsiteX36" fmla="*/ 557213 w 739140"/>
                    <a:gd name="connsiteY36" fmla="*/ 440055 h 550581"/>
                    <a:gd name="connsiteX37" fmla="*/ 412433 w 739140"/>
                    <a:gd name="connsiteY37" fmla="*/ 440055 h 550581"/>
                    <a:gd name="connsiteX38" fmla="*/ 396240 w 739140"/>
                    <a:gd name="connsiteY38" fmla="*/ 450533 h 550581"/>
                    <a:gd name="connsiteX39" fmla="*/ 370523 w 739140"/>
                    <a:gd name="connsiteY39" fmla="*/ 512445 h 550581"/>
                    <a:gd name="connsiteX40" fmla="*/ 343853 w 739140"/>
                    <a:gd name="connsiteY40" fmla="*/ 450533 h 550581"/>
                    <a:gd name="connsiteX41" fmla="*/ 327660 w 739140"/>
                    <a:gd name="connsiteY41" fmla="*/ 440055 h 550581"/>
                    <a:gd name="connsiteX42" fmla="*/ 182880 w 739140"/>
                    <a:gd name="connsiteY42" fmla="*/ 440055 h 550581"/>
                    <a:gd name="connsiteX43" fmla="*/ 170498 w 739140"/>
                    <a:gd name="connsiteY43" fmla="*/ 445770 h 550581"/>
                    <a:gd name="connsiteX44" fmla="*/ 101918 w 739140"/>
                    <a:gd name="connsiteY44" fmla="*/ 513398 h 550581"/>
                    <a:gd name="connsiteX45" fmla="*/ 101918 w 739140"/>
                    <a:gd name="connsiteY45" fmla="*/ 458153 h 550581"/>
                    <a:gd name="connsiteX46" fmla="*/ 83820 w 739140"/>
                    <a:gd name="connsiteY46" fmla="*/ 440055 h 550581"/>
                    <a:gd name="connsiteX47" fmla="*/ 40005 w 739140"/>
                    <a:gd name="connsiteY47" fmla="*/ 440055 h 550581"/>
                    <a:gd name="connsiteX48" fmla="*/ 37148 w 739140"/>
                    <a:gd name="connsiteY48" fmla="*/ 437198 h 550581"/>
                    <a:gd name="connsiteX49" fmla="*/ 37148 w 739140"/>
                    <a:gd name="connsiteY49" fmla="*/ 39053 h 5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9140" h="550581">
                      <a:moveTo>
                        <a:pt x="39053" y="476250"/>
                      </a:moveTo>
                      <a:lnTo>
                        <a:pt x="64770" y="476250"/>
                      </a:lnTo>
                      <a:lnTo>
                        <a:pt x="64770" y="513398"/>
                      </a:lnTo>
                      <a:cubicBezTo>
                        <a:pt x="64770" y="528638"/>
                        <a:pt x="73343" y="541973"/>
                        <a:pt x="87630" y="547688"/>
                      </a:cubicBezTo>
                      <a:cubicBezTo>
                        <a:pt x="92393" y="549593"/>
                        <a:pt x="97155" y="550545"/>
                        <a:pt x="101918" y="550545"/>
                      </a:cubicBezTo>
                      <a:cubicBezTo>
                        <a:pt x="111443" y="550545"/>
                        <a:pt x="120968" y="546735"/>
                        <a:pt x="127635" y="540068"/>
                      </a:cubicBezTo>
                      <a:lnTo>
                        <a:pt x="190500" y="477203"/>
                      </a:lnTo>
                      <a:lnTo>
                        <a:pt x="315278" y="477203"/>
                      </a:lnTo>
                      <a:lnTo>
                        <a:pt x="337185" y="528638"/>
                      </a:lnTo>
                      <a:cubicBezTo>
                        <a:pt x="342900" y="541973"/>
                        <a:pt x="355283" y="549593"/>
                        <a:pt x="369570" y="549593"/>
                      </a:cubicBezTo>
                      <a:lnTo>
                        <a:pt x="369570" y="549593"/>
                      </a:lnTo>
                      <a:cubicBezTo>
                        <a:pt x="383858" y="549593"/>
                        <a:pt x="396240" y="541020"/>
                        <a:pt x="401955" y="528638"/>
                      </a:cubicBezTo>
                      <a:lnTo>
                        <a:pt x="423863" y="477203"/>
                      </a:lnTo>
                      <a:lnTo>
                        <a:pt x="548640" y="477203"/>
                      </a:lnTo>
                      <a:lnTo>
                        <a:pt x="611505" y="540068"/>
                      </a:lnTo>
                      <a:cubicBezTo>
                        <a:pt x="621983" y="550545"/>
                        <a:pt x="638175" y="553403"/>
                        <a:pt x="651510" y="547688"/>
                      </a:cubicBezTo>
                      <a:cubicBezTo>
                        <a:pt x="664845" y="541973"/>
                        <a:pt x="674370" y="528638"/>
                        <a:pt x="674370" y="513398"/>
                      </a:cubicBezTo>
                      <a:lnTo>
                        <a:pt x="674370" y="476250"/>
                      </a:lnTo>
                      <a:lnTo>
                        <a:pt x="700088" y="476250"/>
                      </a:lnTo>
                      <a:cubicBezTo>
                        <a:pt x="721043" y="476250"/>
                        <a:pt x="739140" y="459105"/>
                        <a:pt x="739140" y="437198"/>
                      </a:cubicBezTo>
                      <a:lnTo>
                        <a:pt x="739140" y="39053"/>
                      </a:lnTo>
                      <a:cubicBezTo>
                        <a:pt x="739140" y="18098"/>
                        <a:pt x="721995" y="0"/>
                        <a:pt x="700088" y="0"/>
                      </a:cubicBezTo>
                      <a:lnTo>
                        <a:pt x="39053" y="0"/>
                      </a:lnTo>
                      <a:cubicBezTo>
                        <a:pt x="18098" y="0"/>
                        <a:pt x="0" y="17145"/>
                        <a:pt x="0" y="39053"/>
                      </a:cubicBezTo>
                      <a:lnTo>
                        <a:pt x="0" y="438150"/>
                      </a:lnTo>
                      <a:cubicBezTo>
                        <a:pt x="0" y="459105"/>
                        <a:pt x="18098" y="476250"/>
                        <a:pt x="39053" y="476250"/>
                      </a:cubicBezTo>
                      <a:close/>
                      <a:moveTo>
                        <a:pt x="36195" y="39053"/>
                      </a:moveTo>
                      <a:cubicBezTo>
                        <a:pt x="36195" y="37148"/>
                        <a:pt x="37148" y="36195"/>
                        <a:pt x="39053" y="36195"/>
                      </a:cubicBezTo>
                      <a:lnTo>
                        <a:pt x="700088" y="36195"/>
                      </a:lnTo>
                      <a:cubicBezTo>
                        <a:pt x="701993" y="36195"/>
                        <a:pt x="702945" y="37148"/>
                        <a:pt x="702945" y="39053"/>
                      </a:cubicBezTo>
                      <a:lnTo>
                        <a:pt x="702945" y="438150"/>
                      </a:lnTo>
                      <a:cubicBezTo>
                        <a:pt x="702945" y="440055"/>
                        <a:pt x="701993" y="441008"/>
                        <a:pt x="700088" y="441008"/>
                      </a:cubicBezTo>
                      <a:lnTo>
                        <a:pt x="656273" y="441008"/>
                      </a:lnTo>
                      <a:cubicBezTo>
                        <a:pt x="646748" y="441008"/>
                        <a:pt x="638175" y="448628"/>
                        <a:pt x="638175" y="459105"/>
                      </a:cubicBezTo>
                      <a:lnTo>
                        <a:pt x="637223" y="514350"/>
                      </a:lnTo>
                      <a:lnTo>
                        <a:pt x="569595" y="445770"/>
                      </a:lnTo>
                      <a:cubicBezTo>
                        <a:pt x="565785" y="441960"/>
                        <a:pt x="561975" y="440055"/>
                        <a:pt x="557213" y="440055"/>
                      </a:cubicBezTo>
                      <a:lnTo>
                        <a:pt x="412433" y="440055"/>
                      </a:lnTo>
                      <a:cubicBezTo>
                        <a:pt x="404813" y="440055"/>
                        <a:pt x="399098" y="443865"/>
                        <a:pt x="396240" y="450533"/>
                      </a:cubicBezTo>
                      <a:lnTo>
                        <a:pt x="370523" y="512445"/>
                      </a:lnTo>
                      <a:lnTo>
                        <a:pt x="343853" y="450533"/>
                      </a:lnTo>
                      <a:cubicBezTo>
                        <a:pt x="340995" y="443865"/>
                        <a:pt x="334328" y="440055"/>
                        <a:pt x="327660" y="440055"/>
                      </a:cubicBezTo>
                      <a:lnTo>
                        <a:pt x="182880" y="440055"/>
                      </a:lnTo>
                      <a:cubicBezTo>
                        <a:pt x="178118" y="440055"/>
                        <a:pt x="173355" y="441960"/>
                        <a:pt x="170498" y="445770"/>
                      </a:cubicBezTo>
                      <a:lnTo>
                        <a:pt x="101918" y="513398"/>
                      </a:lnTo>
                      <a:lnTo>
                        <a:pt x="101918" y="458153"/>
                      </a:lnTo>
                      <a:cubicBezTo>
                        <a:pt x="101918" y="448628"/>
                        <a:pt x="94298" y="440055"/>
                        <a:pt x="83820" y="440055"/>
                      </a:cubicBezTo>
                      <a:lnTo>
                        <a:pt x="40005" y="440055"/>
                      </a:lnTo>
                      <a:cubicBezTo>
                        <a:pt x="38100" y="440055"/>
                        <a:pt x="37148" y="439103"/>
                        <a:pt x="37148" y="437198"/>
                      </a:cubicBezTo>
                      <a:lnTo>
                        <a:pt x="37148" y="39053"/>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1" name="Freeform: Shape 190">
                  <a:extLst>
                    <a:ext uri="{FF2B5EF4-FFF2-40B4-BE49-F238E27FC236}">
                      <a16:creationId xmlns:a16="http://schemas.microsoft.com/office/drawing/2014/main" id="{5913CE12-B445-4687-B056-DA7E4FEC357D}"/>
                    </a:ext>
                  </a:extLst>
                </p:cNvPr>
                <p:cNvSpPr/>
                <p:nvPr/>
              </p:nvSpPr>
              <p:spPr>
                <a:xfrm>
                  <a:off x="5715576" y="4760633"/>
                  <a:ext cx="251494" cy="328612"/>
                </a:xfrm>
                <a:custGeom>
                  <a:avLst/>
                  <a:gdLst>
                    <a:gd name="connsiteX0" fmla="*/ 199073 w 251494"/>
                    <a:gd name="connsiteY0" fmla="*/ 137160 h 328612"/>
                    <a:gd name="connsiteX1" fmla="*/ 214312 w 251494"/>
                    <a:gd name="connsiteY1" fmla="*/ 87630 h 328612"/>
                    <a:gd name="connsiteX2" fmla="*/ 126683 w 251494"/>
                    <a:gd name="connsiteY2" fmla="*/ 0 h 328612"/>
                    <a:gd name="connsiteX3" fmla="*/ 39052 w 251494"/>
                    <a:gd name="connsiteY3" fmla="*/ 87630 h 328612"/>
                    <a:gd name="connsiteX4" fmla="*/ 54293 w 251494"/>
                    <a:gd name="connsiteY4" fmla="*/ 137160 h 328612"/>
                    <a:gd name="connsiteX5" fmla="*/ 0 w 251494"/>
                    <a:gd name="connsiteY5" fmla="*/ 278130 h 328612"/>
                    <a:gd name="connsiteX6" fmla="*/ 46672 w 251494"/>
                    <a:gd name="connsiteY6" fmla="*/ 320040 h 328612"/>
                    <a:gd name="connsiteX7" fmla="*/ 125730 w 251494"/>
                    <a:gd name="connsiteY7" fmla="*/ 328613 h 328612"/>
                    <a:gd name="connsiteX8" fmla="*/ 251460 w 251494"/>
                    <a:gd name="connsiteY8" fmla="*/ 278130 h 328612"/>
                    <a:gd name="connsiteX9" fmla="*/ 199073 w 251494"/>
                    <a:gd name="connsiteY9" fmla="*/ 137160 h 328612"/>
                    <a:gd name="connsiteX10" fmla="*/ 127635 w 251494"/>
                    <a:gd name="connsiteY10" fmla="*/ 36195 h 328612"/>
                    <a:gd name="connsiteX11" fmla="*/ 179070 w 251494"/>
                    <a:gd name="connsiteY11" fmla="*/ 87630 h 328612"/>
                    <a:gd name="connsiteX12" fmla="*/ 127635 w 251494"/>
                    <a:gd name="connsiteY12" fmla="*/ 139065 h 328612"/>
                    <a:gd name="connsiteX13" fmla="*/ 76200 w 251494"/>
                    <a:gd name="connsiteY13" fmla="*/ 87630 h 328612"/>
                    <a:gd name="connsiteX14" fmla="*/ 127635 w 251494"/>
                    <a:gd name="connsiteY14" fmla="*/ 36195 h 328612"/>
                    <a:gd name="connsiteX15" fmla="*/ 127635 w 251494"/>
                    <a:gd name="connsiteY15" fmla="*/ 291465 h 328612"/>
                    <a:gd name="connsiteX16" fmla="*/ 38100 w 251494"/>
                    <a:gd name="connsiteY16" fmla="*/ 277178 h 328612"/>
                    <a:gd name="connsiteX17" fmla="*/ 81915 w 251494"/>
                    <a:gd name="connsiteY17" fmla="*/ 160973 h 328612"/>
                    <a:gd name="connsiteX18" fmla="*/ 127635 w 251494"/>
                    <a:gd name="connsiteY18" fmla="*/ 174308 h 328612"/>
                    <a:gd name="connsiteX19" fmla="*/ 173355 w 251494"/>
                    <a:gd name="connsiteY19" fmla="*/ 160973 h 328612"/>
                    <a:gd name="connsiteX20" fmla="*/ 218123 w 251494"/>
                    <a:gd name="connsiteY20" fmla="*/ 274320 h 328612"/>
                    <a:gd name="connsiteX21" fmla="*/ 127635 w 25149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494" h="328612">
                      <a:moveTo>
                        <a:pt x="199073" y="137160"/>
                      </a:moveTo>
                      <a:cubicBezTo>
                        <a:pt x="208598" y="122873"/>
                        <a:pt x="214312" y="105727"/>
                        <a:pt x="214312" y="87630"/>
                      </a:cubicBezTo>
                      <a:cubicBezTo>
                        <a:pt x="214312" y="40005"/>
                        <a:pt x="175260" y="0"/>
                        <a:pt x="126683" y="0"/>
                      </a:cubicBezTo>
                      <a:cubicBezTo>
                        <a:pt x="78105" y="0"/>
                        <a:pt x="39052" y="39052"/>
                        <a:pt x="39052" y="87630"/>
                      </a:cubicBezTo>
                      <a:cubicBezTo>
                        <a:pt x="39052" y="105727"/>
                        <a:pt x="44768" y="122873"/>
                        <a:pt x="54293" y="137160"/>
                      </a:cubicBezTo>
                      <a:cubicBezTo>
                        <a:pt x="20003" y="172402"/>
                        <a:pt x="0" y="222885"/>
                        <a:pt x="0" y="278130"/>
                      </a:cubicBezTo>
                      <a:cubicBezTo>
                        <a:pt x="0" y="297180"/>
                        <a:pt x="16192" y="311468"/>
                        <a:pt x="46672" y="320040"/>
                      </a:cubicBezTo>
                      <a:cubicBezTo>
                        <a:pt x="67627" y="325755"/>
                        <a:pt x="95250" y="328613"/>
                        <a:pt x="125730" y="328613"/>
                      </a:cubicBezTo>
                      <a:cubicBezTo>
                        <a:pt x="163830" y="328613"/>
                        <a:pt x="251460" y="323850"/>
                        <a:pt x="251460" y="278130"/>
                      </a:cubicBezTo>
                      <a:cubicBezTo>
                        <a:pt x="252412" y="222885"/>
                        <a:pt x="233362" y="172402"/>
                        <a:pt x="199073" y="137160"/>
                      </a:cubicBezTo>
                      <a:close/>
                      <a:moveTo>
                        <a:pt x="127635" y="36195"/>
                      </a:moveTo>
                      <a:cubicBezTo>
                        <a:pt x="156210" y="36195"/>
                        <a:pt x="179070" y="59055"/>
                        <a:pt x="179070" y="87630"/>
                      </a:cubicBezTo>
                      <a:cubicBezTo>
                        <a:pt x="179070" y="116205"/>
                        <a:pt x="156210" y="139065"/>
                        <a:pt x="127635" y="139065"/>
                      </a:cubicBezTo>
                      <a:cubicBezTo>
                        <a:pt x="99060" y="139065"/>
                        <a:pt x="76200" y="116205"/>
                        <a:pt x="76200" y="87630"/>
                      </a:cubicBezTo>
                      <a:cubicBezTo>
                        <a:pt x="76200" y="59055"/>
                        <a:pt x="99060" y="36195"/>
                        <a:pt x="127635" y="36195"/>
                      </a:cubicBezTo>
                      <a:close/>
                      <a:moveTo>
                        <a:pt x="127635" y="291465"/>
                      </a:moveTo>
                      <a:cubicBezTo>
                        <a:pt x="72390" y="291465"/>
                        <a:pt x="41910" y="280988"/>
                        <a:pt x="38100" y="277178"/>
                      </a:cubicBezTo>
                      <a:cubicBezTo>
                        <a:pt x="37147" y="217170"/>
                        <a:pt x="63818" y="180023"/>
                        <a:pt x="81915" y="160973"/>
                      </a:cubicBezTo>
                      <a:cubicBezTo>
                        <a:pt x="95250" y="169545"/>
                        <a:pt x="110490" y="174308"/>
                        <a:pt x="127635" y="174308"/>
                      </a:cubicBezTo>
                      <a:cubicBezTo>
                        <a:pt x="144780" y="174308"/>
                        <a:pt x="160020" y="169545"/>
                        <a:pt x="173355" y="160973"/>
                      </a:cubicBezTo>
                      <a:cubicBezTo>
                        <a:pt x="191453" y="180023"/>
                        <a:pt x="218123" y="216218"/>
                        <a:pt x="218123" y="274320"/>
                      </a:cubicBezTo>
                      <a:cubicBezTo>
                        <a:pt x="213360" y="280988"/>
                        <a:pt x="182880" y="291465"/>
                        <a:pt x="127635"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2" name="Freeform: Shape 191">
                  <a:extLst>
                    <a:ext uri="{FF2B5EF4-FFF2-40B4-BE49-F238E27FC236}">
                      <a16:creationId xmlns:a16="http://schemas.microsoft.com/office/drawing/2014/main" id="{5D7FFD3E-9C4C-42E7-B8D0-9C982DE40F36}"/>
                    </a:ext>
                  </a:extLst>
                </p:cNvPr>
                <p:cNvSpPr/>
                <p:nvPr/>
              </p:nvSpPr>
              <p:spPr>
                <a:xfrm>
                  <a:off x="6013708" y="4760633"/>
                  <a:ext cx="251584" cy="328612"/>
                </a:xfrm>
                <a:custGeom>
                  <a:avLst/>
                  <a:gdLst>
                    <a:gd name="connsiteX0" fmla="*/ 199073 w 251584"/>
                    <a:gd name="connsiteY0" fmla="*/ 137160 h 328612"/>
                    <a:gd name="connsiteX1" fmla="*/ 214313 w 251584"/>
                    <a:gd name="connsiteY1" fmla="*/ 87630 h 328612"/>
                    <a:gd name="connsiteX2" fmla="*/ 126683 w 251584"/>
                    <a:gd name="connsiteY2" fmla="*/ 0 h 328612"/>
                    <a:gd name="connsiteX3" fmla="*/ 39053 w 251584"/>
                    <a:gd name="connsiteY3" fmla="*/ 87630 h 328612"/>
                    <a:gd name="connsiteX4" fmla="*/ 54293 w 251584"/>
                    <a:gd name="connsiteY4" fmla="*/ 137160 h 328612"/>
                    <a:gd name="connsiteX5" fmla="*/ 0 w 251584"/>
                    <a:gd name="connsiteY5" fmla="*/ 278130 h 328612"/>
                    <a:gd name="connsiteX6" fmla="*/ 46673 w 251584"/>
                    <a:gd name="connsiteY6" fmla="*/ 320040 h 328612"/>
                    <a:gd name="connsiteX7" fmla="*/ 125730 w 251584"/>
                    <a:gd name="connsiteY7" fmla="*/ 328613 h 328612"/>
                    <a:gd name="connsiteX8" fmla="*/ 251460 w 251584"/>
                    <a:gd name="connsiteY8" fmla="*/ 278130 h 328612"/>
                    <a:gd name="connsiteX9" fmla="*/ 199073 w 251584"/>
                    <a:gd name="connsiteY9" fmla="*/ 137160 h 328612"/>
                    <a:gd name="connsiteX10" fmla="*/ 127635 w 251584"/>
                    <a:gd name="connsiteY10" fmla="*/ 36195 h 328612"/>
                    <a:gd name="connsiteX11" fmla="*/ 179070 w 251584"/>
                    <a:gd name="connsiteY11" fmla="*/ 87630 h 328612"/>
                    <a:gd name="connsiteX12" fmla="*/ 127635 w 251584"/>
                    <a:gd name="connsiteY12" fmla="*/ 139065 h 328612"/>
                    <a:gd name="connsiteX13" fmla="*/ 76200 w 251584"/>
                    <a:gd name="connsiteY13" fmla="*/ 87630 h 328612"/>
                    <a:gd name="connsiteX14" fmla="*/ 127635 w 251584"/>
                    <a:gd name="connsiteY14" fmla="*/ 36195 h 328612"/>
                    <a:gd name="connsiteX15" fmla="*/ 127635 w 251584"/>
                    <a:gd name="connsiteY15" fmla="*/ 291465 h 328612"/>
                    <a:gd name="connsiteX16" fmla="*/ 38100 w 251584"/>
                    <a:gd name="connsiteY16" fmla="*/ 277178 h 328612"/>
                    <a:gd name="connsiteX17" fmla="*/ 81915 w 251584"/>
                    <a:gd name="connsiteY17" fmla="*/ 160973 h 328612"/>
                    <a:gd name="connsiteX18" fmla="*/ 127635 w 251584"/>
                    <a:gd name="connsiteY18" fmla="*/ 174308 h 328612"/>
                    <a:gd name="connsiteX19" fmla="*/ 173355 w 251584"/>
                    <a:gd name="connsiteY19" fmla="*/ 160973 h 328612"/>
                    <a:gd name="connsiteX20" fmla="*/ 218123 w 251584"/>
                    <a:gd name="connsiteY20" fmla="*/ 274320 h 328612"/>
                    <a:gd name="connsiteX21" fmla="*/ 127635 w 25158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584" h="328612">
                      <a:moveTo>
                        <a:pt x="199073" y="137160"/>
                      </a:moveTo>
                      <a:cubicBezTo>
                        <a:pt x="208598" y="122873"/>
                        <a:pt x="214313" y="105727"/>
                        <a:pt x="214313" y="87630"/>
                      </a:cubicBezTo>
                      <a:cubicBezTo>
                        <a:pt x="214313" y="40005"/>
                        <a:pt x="175260" y="0"/>
                        <a:pt x="126683" y="0"/>
                      </a:cubicBezTo>
                      <a:cubicBezTo>
                        <a:pt x="78105" y="0"/>
                        <a:pt x="39053" y="39052"/>
                        <a:pt x="39053" y="87630"/>
                      </a:cubicBezTo>
                      <a:cubicBezTo>
                        <a:pt x="39053" y="105727"/>
                        <a:pt x="44768" y="122873"/>
                        <a:pt x="54293" y="137160"/>
                      </a:cubicBezTo>
                      <a:cubicBezTo>
                        <a:pt x="20003" y="172402"/>
                        <a:pt x="0" y="222885"/>
                        <a:pt x="0" y="278130"/>
                      </a:cubicBezTo>
                      <a:cubicBezTo>
                        <a:pt x="0" y="297180"/>
                        <a:pt x="16193" y="311468"/>
                        <a:pt x="46673" y="320040"/>
                      </a:cubicBezTo>
                      <a:cubicBezTo>
                        <a:pt x="67628" y="325755"/>
                        <a:pt x="95250" y="328613"/>
                        <a:pt x="125730" y="328613"/>
                      </a:cubicBezTo>
                      <a:cubicBezTo>
                        <a:pt x="163830" y="328613"/>
                        <a:pt x="251460" y="323850"/>
                        <a:pt x="251460" y="278130"/>
                      </a:cubicBezTo>
                      <a:cubicBezTo>
                        <a:pt x="253365" y="222885"/>
                        <a:pt x="233363" y="172402"/>
                        <a:pt x="199073" y="137160"/>
                      </a:cubicBezTo>
                      <a:close/>
                      <a:moveTo>
                        <a:pt x="127635" y="36195"/>
                      </a:moveTo>
                      <a:cubicBezTo>
                        <a:pt x="156210" y="36195"/>
                        <a:pt x="179070" y="59055"/>
                        <a:pt x="179070" y="87630"/>
                      </a:cubicBezTo>
                      <a:cubicBezTo>
                        <a:pt x="179070" y="116205"/>
                        <a:pt x="156210" y="139065"/>
                        <a:pt x="127635" y="139065"/>
                      </a:cubicBezTo>
                      <a:cubicBezTo>
                        <a:pt x="99060" y="139065"/>
                        <a:pt x="76200" y="116205"/>
                        <a:pt x="76200" y="87630"/>
                      </a:cubicBezTo>
                      <a:cubicBezTo>
                        <a:pt x="76200" y="59055"/>
                        <a:pt x="99060" y="36195"/>
                        <a:pt x="127635" y="36195"/>
                      </a:cubicBezTo>
                      <a:close/>
                      <a:moveTo>
                        <a:pt x="127635" y="291465"/>
                      </a:moveTo>
                      <a:cubicBezTo>
                        <a:pt x="72390" y="291465"/>
                        <a:pt x="41910" y="280988"/>
                        <a:pt x="38100" y="277178"/>
                      </a:cubicBezTo>
                      <a:cubicBezTo>
                        <a:pt x="38100" y="217170"/>
                        <a:pt x="64770" y="180023"/>
                        <a:pt x="81915" y="160973"/>
                      </a:cubicBezTo>
                      <a:cubicBezTo>
                        <a:pt x="95250" y="169545"/>
                        <a:pt x="110490" y="174308"/>
                        <a:pt x="127635" y="174308"/>
                      </a:cubicBezTo>
                      <a:cubicBezTo>
                        <a:pt x="144780" y="174308"/>
                        <a:pt x="160020" y="169545"/>
                        <a:pt x="173355" y="160973"/>
                      </a:cubicBezTo>
                      <a:cubicBezTo>
                        <a:pt x="191453" y="180023"/>
                        <a:pt x="218123" y="216218"/>
                        <a:pt x="218123" y="274320"/>
                      </a:cubicBezTo>
                      <a:cubicBezTo>
                        <a:pt x="213360" y="280988"/>
                        <a:pt x="182880" y="291465"/>
                        <a:pt x="127635"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93" name="Freeform: Shape 192">
                  <a:extLst>
                    <a:ext uri="{FF2B5EF4-FFF2-40B4-BE49-F238E27FC236}">
                      <a16:creationId xmlns:a16="http://schemas.microsoft.com/office/drawing/2014/main" id="{D2FD4A96-0EAD-46D6-B943-867E09A05BC1}"/>
                    </a:ext>
                  </a:extLst>
                </p:cNvPr>
                <p:cNvSpPr/>
                <p:nvPr/>
              </p:nvSpPr>
              <p:spPr>
                <a:xfrm>
                  <a:off x="6312793" y="4760635"/>
                  <a:ext cx="251494" cy="328613"/>
                </a:xfrm>
                <a:custGeom>
                  <a:avLst/>
                  <a:gdLst>
                    <a:gd name="connsiteX0" fmla="*/ 199073 w 251494"/>
                    <a:gd name="connsiteY0" fmla="*/ 137160 h 328612"/>
                    <a:gd name="connsiteX1" fmla="*/ 214313 w 251494"/>
                    <a:gd name="connsiteY1" fmla="*/ 87630 h 328612"/>
                    <a:gd name="connsiteX2" fmla="*/ 126683 w 251494"/>
                    <a:gd name="connsiteY2" fmla="*/ 0 h 328612"/>
                    <a:gd name="connsiteX3" fmla="*/ 39052 w 251494"/>
                    <a:gd name="connsiteY3" fmla="*/ 87630 h 328612"/>
                    <a:gd name="connsiteX4" fmla="*/ 54292 w 251494"/>
                    <a:gd name="connsiteY4" fmla="*/ 137160 h 328612"/>
                    <a:gd name="connsiteX5" fmla="*/ 0 w 251494"/>
                    <a:gd name="connsiteY5" fmla="*/ 278130 h 328612"/>
                    <a:gd name="connsiteX6" fmla="*/ 46673 w 251494"/>
                    <a:gd name="connsiteY6" fmla="*/ 320040 h 328612"/>
                    <a:gd name="connsiteX7" fmla="*/ 125730 w 251494"/>
                    <a:gd name="connsiteY7" fmla="*/ 328613 h 328612"/>
                    <a:gd name="connsiteX8" fmla="*/ 251460 w 251494"/>
                    <a:gd name="connsiteY8" fmla="*/ 278130 h 328612"/>
                    <a:gd name="connsiteX9" fmla="*/ 199073 w 251494"/>
                    <a:gd name="connsiteY9" fmla="*/ 137160 h 328612"/>
                    <a:gd name="connsiteX10" fmla="*/ 126683 w 251494"/>
                    <a:gd name="connsiteY10" fmla="*/ 36195 h 328612"/>
                    <a:gd name="connsiteX11" fmla="*/ 178117 w 251494"/>
                    <a:gd name="connsiteY11" fmla="*/ 87630 h 328612"/>
                    <a:gd name="connsiteX12" fmla="*/ 126683 w 251494"/>
                    <a:gd name="connsiteY12" fmla="*/ 139065 h 328612"/>
                    <a:gd name="connsiteX13" fmla="*/ 75248 w 251494"/>
                    <a:gd name="connsiteY13" fmla="*/ 87630 h 328612"/>
                    <a:gd name="connsiteX14" fmla="*/ 126683 w 251494"/>
                    <a:gd name="connsiteY14" fmla="*/ 36195 h 328612"/>
                    <a:gd name="connsiteX15" fmla="*/ 126683 w 251494"/>
                    <a:gd name="connsiteY15" fmla="*/ 291465 h 328612"/>
                    <a:gd name="connsiteX16" fmla="*/ 37148 w 251494"/>
                    <a:gd name="connsiteY16" fmla="*/ 277178 h 328612"/>
                    <a:gd name="connsiteX17" fmla="*/ 80963 w 251494"/>
                    <a:gd name="connsiteY17" fmla="*/ 160973 h 328612"/>
                    <a:gd name="connsiteX18" fmla="*/ 126683 w 251494"/>
                    <a:gd name="connsiteY18" fmla="*/ 174308 h 328612"/>
                    <a:gd name="connsiteX19" fmla="*/ 172402 w 251494"/>
                    <a:gd name="connsiteY19" fmla="*/ 160973 h 328612"/>
                    <a:gd name="connsiteX20" fmla="*/ 217170 w 251494"/>
                    <a:gd name="connsiteY20" fmla="*/ 274320 h 328612"/>
                    <a:gd name="connsiteX21" fmla="*/ 126683 w 251494"/>
                    <a:gd name="connsiteY21" fmla="*/ 291465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494" h="328612">
                      <a:moveTo>
                        <a:pt x="199073" y="137160"/>
                      </a:moveTo>
                      <a:cubicBezTo>
                        <a:pt x="208598" y="122873"/>
                        <a:pt x="214313" y="105727"/>
                        <a:pt x="214313" y="87630"/>
                      </a:cubicBezTo>
                      <a:cubicBezTo>
                        <a:pt x="214313" y="40005"/>
                        <a:pt x="175260" y="0"/>
                        <a:pt x="126683" y="0"/>
                      </a:cubicBezTo>
                      <a:cubicBezTo>
                        <a:pt x="78105" y="0"/>
                        <a:pt x="39052" y="39052"/>
                        <a:pt x="39052" y="87630"/>
                      </a:cubicBezTo>
                      <a:cubicBezTo>
                        <a:pt x="39052" y="105727"/>
                        <a:pt x="44767" y="122873"/>
                        <a:pt x="54292" y="137160"/>
                      </a:cubicBezTo>
                      <a:cubicBezTo>
                        <a:pt x="20002" y="172402"/>
                        <a:pt x="0" y="222885"/>
                        <a:pt x="0" y="278130"/>
                      </a:cubicBezTo>
                      <a:cubicBezTo>
                        <a:pt x="0" y="297180"/>
                        <a:pt x="16192" y="311468"/>
                        <a:pt x="46673" y="320040"/>
                      </a:cubicBezTo>
                      <a:cubicBezTo>
                        <a:pt x="67627" y="325755"/>
                        <a:pt x="95250" y="328613"/>
                        <a:pt x="125730" y="328613"/>
                      </a:cubicBezTo>
                      <a:cubicBezTo>
                        <a:pt x="163830" y="328613"/>
                        <a:pt x="251460" y="323850"/>
                        <a:pt x="251460" y="278130"/>
                      </a:cubicBezTo>
                      <a:cubicBezTo>
                        <a:pt x="252413" y="222885"/>
                        <a:pt x="233363" y="172402"/>
                        <a:pt x="199073" y="137160"/>
                      </a:cubicBezTo>
                      <a:close/>
                      <a:moveTo>
                        <a:pt x="126683" y="36195"/>
                      </a:moveTo>
                      <a:cubicBezTo>
                        <a:pt x="155258" y="36195"/>
                        <a:pt x="178117" y="59055"/>
                        <a:pt x="178117" y="87630"/>
                      </a:cubicBezTo>
                      <a:cubicBezTo>
                        <a:pt x="178117" y="116205"/>
                        <a:pt x="155258" y="139065"/>
                        <a:pt x="126683" y="139065"/>
                      </a:cubicBezTo>
                      <a:cubicBezTo>
                        <a:pt x="98108" y="139065"/>
                        <a:pt x="75248" y="116205"/>
                        <a:pt x="75248" y="87630"/>
                      </a:cubicBezTo>
                      <a:cubicBezTo>
                        <a:pt x="76200" y="59055"/>
                        <a:pt x="99060" y="36195"/>
                        <a:pt x="126683" y="36195"/>
                      </a:cubicBezTo>
                      <a:close/>
                      <a:moveTo>
                        <a:pt x="126683" y="291465"/>
                      </a:moveTo>
                      <a:cubicBezTo>
                        <a:pt x="71438" y="291465"/>
                        <a:pt x="40958" y="280988"/>
                        <a:pt x="37148" y="277178"/>
                      </a:cubicBezTo>
                      <a:cubicBezTo>
                        <a:pt x="37148" y="217170"/>
                        <a:pt x="62865" y="180023"/>
                        <a:pt x="80963" y="160973"/>
                      </a:cubicBezTo>
                      <a:cubicBezTo>
                        <a:pt x="94298" y="169545"/>
                        <a:pt x="109538" y="174308"/>
                        <a:pt x="126683" y="174308"/>
                      </a:cubicBezTo>
                      <a:cubicBezTo>
                        <a:pt x="143827" y="174308"/>
                        <a:pt x="159067" y="169545"/>
                        <a:pt x="172402" y="160973"/>
                      </a:cubicBezTo>
                      <a:cubicBezTo>
                        <a:pt x="190500" y="180023"/>
                        <a:pt x="217170" y="216218"/>
                        <a:pt x="217170" y="274320"/>
                      </a:cubicBezTo>
                      <a:cubicBezTo>
                        <a:pt x="213360" y="280988"/>
                        <a:pt x="181927" y="291465"/>
                        <a:pt x="126683" y="2914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7" name="Group 6">
            <a:extLst>
              <a:ext uri="{FF2B5EF4-FFF2-40B4-BE49-F238E27FC236}">
                <a16:creationId xmlns:a16="http://schemas.microsoft.com/office/drawing/2014/main" id="{22F697CE-6C23-4F17-81E6-1FE4972677AD}"/>
              </a:ext>
              <a:ext uri="{C183D7F6-B498-43B3-948B-1728B52AA6E4}">
                <adec:decorative xmlns:adec="http://schemas.microsoft.com/office/drawing/2017/decorative" val="1"/>
              </a:ext>
            </a:extLst>
          </p:cNvPr>
          <p:cNvGrpSpPr/>
          <p:nvPr/>
        </p:nvGrpSpPr>
        <p:grpSpPr>
          <a:xfrm>
            <a:off x="3135117" y="1324026"/>
            <a:ext cx="2892817" cy="3350655"/>
            <a:chOff x="3135117" y="1324026"/>
            <a:chExt cx="2892817" cy="3350655"/>
          </a:xfrm>
        </p:grpSpPr>
        <p:sp>
          <p:nvSpPr>
            <p:cNvPr id="179" name="Arc 178">
              <a:extLst>
                <a:ext uri="{FF2B5EF4-FFF2-40B4-BE49-F238E27FC236}">
                  <a16:creationId xmlns:a16="http://schemas.microsoft.com/office/drawing/2014/main" id="{5B07EDD0-F57B-4D77-A35B-316B09FB2285}"/>
                </a:ext>
              </a:extLst>
            </p:cNvPr>
            <p:cNvSpPr/>
            <p:nvPr/>
          </p:nvSpPr>
          <p:spPr>
            <a:xfrm flipV="1">
              <a:off x="3265865" y="1324026"/>
              <a:ext cx="2743200" cy="2743200"/>
            </a:xfrm>
            <a:prstGeom prst="arc">
              <a:avLst>
                <a:gd name="adj1" fmla="val 261135"/>
                <a:gd name="adj2" fmla="val 20545403"/>
              </a:avLst>
            </a:prstGeom>
            <a:noFill/>
            <a:ln w="19050">
              <a:solidFill>
                <a:schemeClr val="bg1">
                  <a:lumMod val="95000"/>
                </a:schemeClr>
              </a:solidFill>
              <a:prstDash val="sysDash"/>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75" name="Arc 174">
              <a:extLst>
                <a:ext uri="{FF2B5EF4-FFF2-40B4-BE49-F238E27FC236}">
                  <a16:creationId xmlns:a16="http://schemas.microsoft.com/office/drawing/2014/main" id="{27EF39CC-936A-40A3-9172-277F9AF91943}"/>
                </a:ext>
              </a:extLst>
            </p:cNvPr>
            <p:cNvSpPr/>
            <p:nvPr/>
          </p:nvSpPr>
          <p:spPr>
            <a:xfrm flipV="1">
              <a:off x="3284734" y="1336340"/>
              <a:ext cx="2743200" cy="2743200"/>
            </a:xfrm>
            <a:prstGeom prst="arc">
              <a:avLst>
                <a:gd name="adj1" fmla="val 10807984"/>
                <a:gd name="adj2" fmla="val 20867911"/>
              </a:avLst>
            </a:prstGeom>
            <a:noFill/>
            <a:ln w="76200">
              <a:solidFill>
                <a:schemeClr val="accent3"/>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56" name="TextBox 155">
              <a:extLst>
                <a:ext uri="{FF2B5EF4-FFF2-40B4-BE49-F238E27FC236}">
                  <a16:creationId xmlns:a16="http://schemas.microsoft.com/office/drawing/2014/main" id="{36131ECD-CC83-4C44-9A28-F3EA31BD0775}"/>
                </a:ext>
              </a:extLst>
            </p:cNvPr>
            <p:cNvSpPr txBox="1"/>
            <p:nvPr/>
          </p:nvSpPr>
          <p:spPr>
            <a:xfrm>
              <a:off x="3529265" y="1822228"/>
              <a:ext cx="2267262"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Reporting </a:t>
              </a:r>
              <a:b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br>
              <a:r>
                <a:rPr kumimoji="0" lang="en-US" sz="18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(Information)</a:t>
              </a: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7" name="Google Shape;220;p5">
              <a:extLst>
                <a:ext uri="{FF2B5EF4-FFF2-40B4-BE49-F238E27FC236}">
                  <a16:creationId xmlns:a16="http://schemas.microsoft.com/office/drawing/2014/main" id="{579291A0-4785-4C86-9CE8-CBBF4FD09CEF}"/>
                </a:ext>
              </a:extLst>
            </p:cNvPr>
            <p:cNvSpPr txBox="1"/>
            <p:nvPr/>
          </p:nvSpPr>
          <p:spPr>
            <a:xfrm>
              <a:off x="3721695" y="2498989"/>
              <a:ext cx="2110288" cy="927821"/>
            </a:xfrm>
            <a:prstGeom prst="rect">
              <a:avLst/>
            </a:prstGeom>
            <a:noFill/>
            <a:ln>
              <a:noFill/>
            </a:ln>
          </p:spPr>
          <p:txBody>
            <a:bodyPr spcFirstLastPara="1" wrap="square" lIns="80669" tIns="40324" rIns="80669" bIns="40324" anchor="t" anchorCtr="0">
              <a:spAutoFit/>
            </a:bodyPr>
            <a:lstStyle/>
            <a:p>
              <a:pPr marL="11206"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Gill Sans MT"/>
                  <a:ea typeface="Calibri"/>
                  <a:cs typeface="Calibri"/>
                  <a:sym typeface="Calibri"/>
                </a:rPr>
                <a:t>Result 2:</a:t>
              </a:r>
              <a:r>
                <a:rPr kumimoji="0" lang="en-US" sz="1100" b="0" i="0" u="none" strike="noStrike" kern="1200" cap="none" spc="0" normalizeH="0" baseline="0" noProof="0">
                  <a:ln>
                    <a:noFill/>
                  </a:ln>
                  <a:solidFill>
                    <a:prstClr val="white"/>
                  </a:solidFill>
                  <a:effectLst/>
                  <a:uLnTx/>
                  <a:uFillTx/>
                  <a:latin typeface="Gill Sans MT"/>
                  <a:ea typeface="Calibri"/>
                  <a:cs typeface="Calibri"/>
                  <a:sym typeface="Calibri"/>
                </a:rPr>
                <a:t> Improve performance-based (M&amp;E) frameworks and information gathering processes: tools, methods, and technical guidance to meet user needs</a:t>
              </a:r>
              <a:endParaRPr kumimoji="0" sz="1100" b="0" i="0" u="none" strike="noStrike" kern="1200" cap="none" spc="0" normalizeH="0" baseline="0" noProof="0">
                <a:ln>
                  <a:noFill/>
                </a:ln>
                <a:solidFill>
                  <a:prstClr val="white"/>
                </a:solidFill>
                <a:effectLst/>
                <a:uLnTx/>
                <a:uFillTx/>
                <a:latin typeface="Gill Sans MT"/>
                <a:ea typeface="Calibri"/>
                <a:cs typeface="Calibri"/>
                <a:sym typeface="Calibri"/>
              </a:endParaRPr>
            </a:p>
          </p:txBody>
        </p:sp>
        <p:sp>
          <p:nvSpPr>
            <p:cNvPr id="181" name="Oval 180">
              <a:extLst>
                <a:ext uri="{FF2B5EF4-FFF2-40B4-BE49-F238E27FC236}">
                  <a16:creationId xmlns:a16="http://schemas.microsoft.com/office/drawing/2014/main" id="{EC442EFB-A709-42C9-8F5D-DD39F149DFC1}"/>
                </a:ext>
              </a:extLst>
            </p:cNvPr>
            <p:cNvSpPr/>
            <p:nvPr/>
          </p:nvSpPr>
          <p:spPr>
            <a:xfrm>
              <a:off x="3135117" y="2573701"/>
              <a:ext cx="341871" cy="3418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9499"/>
                  </a:solidFill>
                  <a:effectLst/>
                  <a:uLnTx/>
                  <a:uFillTx/>
                  <a:latin typeface="Gill Sans MT"/>
                  <a:ea typeface="+mn-ea"/>
                  <a:cs typeface="+mn-cs"/>
                </a:rPr>
                <a:t>2</a:t>
              </a:r>
            </a:p>
          </p:txBody>
        </p:sp>
        <p:grpSp>
          <p:nvGrpSpPr>
            <p:cNvPr id="57" name="Group 56">
              <a:extLst>
                <a:ext uri="{FF2B5EF4-FFF2-40B4-BE49-F238E27FC236}">
                  <a16:creationId xmlns:a16="http://schemas.microsoft.com/office/drawing/2014/main" id="{30BD620A-4CAA-4054-A9E7-185B92137A77}"/>
                </a:ext>
              </a:extLst>
            </p:cNvPr>
            <p:cNvGrpSpPr/>
            <p:nvPr/>
          </p:nvGrpSpPr>
          <p:grpSpPr>
            <a:xfrm>
              <a:off x="4157369" y="3711771"/>
              <a:ext cx="960192" cy="962910"/>
              <a:chOff x="7024871" y="3671260"/>
              <a:chExt cx="960192" cy="962910"/>
            </a:xfrm>
          </p:grpSpPr>
          <p:sp>
            <p:nvSpPr>
              <p:cNvPr id="58" name="Rectangle: Rounded Corners 57">
                <a:extLst>
                  <a:ext uri="{FF2B5EF4-FFF2-40B4-BE49-F238E27FC236}">
                    <a16:creationId xmlns:a16="http://schemas.microsoft.com/office/drawing/2014/main" id="{97DD306E-2E4F-4951-99AA-90AED54388B3}"/>
                  </a:ext>
                </a:extLst>
              </p:cNvPr>
              <p:cNvSpPr/>
              <p:nvPr/>
            </p:nvSpPr>
            <p:spPr>
              <a:xfrm>
                <a:off x="7024871" y="3671260"/>
                <a:ext cx="960192" cy="962910"/>
              </a:xfrm>
              <a:prstGeom prst="roundRect">
                <a:avLst>
                  <a:gd name="adj" fmla="val 126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59" name="Graphic 50">
                <a:extLst>
                  <a:ext uri="{FF2B5EF4-FFF2-40B4-BE49-F238E27FC236}">
                    <a16:creationId xmlns:a16="http://schemas.microsoft.com/office/drawing/2014/main" id="{FD40D40F-B56B-4ACB-A6E2-256479A01AAC}"/>
                  </a:ext>
                </a:extLst>
              </p:cNvPr>
              <p:cNvGrpSpPr/>
              <p:nvPr/>
            </p:nvGrpSpPr>
            <p:grpSpPr>
              <a:xfrm>
                <a:off x="7149690" y="3749600"/>
                <a:ext cx="645090" cy="771374"/>
                <a:chOff x="5893617" y="4237684"/>
                <a:chExt cx="787073" cy="941152"/>
              </a:xfrm>
              <a:solidFill>
                <a:schemeClr val="bg1"/>
              </a:solidFill>
            </p:grpSpPr>
            <p:sp>
              <p:nvSpPr>
                <p:cNvPr id="60" name="Freeform: Shape 59">
                  <a:extLst>
                    <a:ext uri="{FF2B5EF4-FFF2-40B4-BE49-F238E27FC236}">
                      <a16:creationId xmlns:a16="http://schemas.microsoft.com/office/drawing/2014/main" id="{52B06993-6818-4728-A6D8-03652C3B21A7}"/>
                    </a:ext>
                  </a:extLst>
                </p:cNvPr>
                <p:cNvSpPr/>
                <p:nvPr/>
              </p:nvSpPr>
              <p:spPr>
                <a:xfrm>
                  <a:off x="5893617" y="4237684"/>
                  <a:ext cx="787073" cy="941152"/>
                </a:xfrm>
                <a:custGeom>
                  <a:avLst/>
                  <a:gdLst>
                    <a:gd name="connsiteX0" fmla="*/ 765105 w 787073"/>
                    <a:gd name="connsiteY0" fmla="*/ 149615 h 903994"/>
                    <a:gd name="connsiteX1" fmla="*/ 611753 w 787073"/>
                    <a:gd name="connsiteY1" fmla="*/ 149615 h 903994"/>
                    <a:gd name="connsiteX2" fmla="*/ 598418 w 787073"/>
                    <a:gd name="connsiteY2" fmla="*/ 20075 h 903994"/>
                    <a:gd name="connsiteX3" fmla="*/ 573653 w 787073"/>
                    <a:gd name="connsiteY3" fmla="*/ 72 h 903994"/>
                    <a:gd name="connsiteX4" fmla="*/ 19298 w 787073"/>
                    <a:gd name="connsiteY4" fmla="*/ 56270 h 903994"/>
                    <a:gd name="connsiteX5" fmla="*/ 4058 w 787073"/>
                    <a:gd name="connsiteY5" fmla="*/ 64842 h 903994"/>
                    <a:gd name="connsiteX6" fmla="*/ 248 w 787073"/>
                    <a:gd name="connsiteY6" fmla="*/ 81035 h 903994"/>
                    <a:gd name="connsiteX7" fmla="*/ 71685 w 787073"/>
                    <a:gd name="connsiteY7" fmla="*/ 787790 h 903994"/>
                    <a:gd name="connsiteX8" fmla="*/ 93593 w 787073"/>
                    <a:gd name="connsiteY8" fmla="*/ 807792 h 903994"/>
                    <a:gd name="connsiteX9" fmla="*/ 96450 w 787073"/>
                    <a:gd name="connsiteY9" fmla="*/ 807792 h 903994"/>
                    <a:gd name="connsiteX10" fmla="*/ 185985 w 787073"/>
                    <a:gd name="connsiteY10" fmla="*/ 798267 h 903994"/>
                    <a:gd name="connsiteX11" fmla="*/ 185985 w 787073"/>
                    <a:gd name="connsiteY11" fmla="*/ 882087 h 903994"/>
                    <a:gd name="connsiteX12" fmla="*/ 207893 w 787073"/>
                    <a:gd name="connsiteY12" fmla="*/ 903995 h 903994"/>
                    <a:gd name="connsiteX13" fmla="*/ 765105 w 787073"/>
                    <a:gd name="connsiteY13" fmla="*/ 903995 h 903994"/>
                    <a:gd name="connsiteX14" fmla="*/ 787013 w 787073"/>
                    <a:gd name="connsiteY14" fmla="*/ 882087 h 903994"/>
                    <a:gd name="connsiteX15" fmla="*/ 787013 w 787073"/>
                    <a:gd name="connsiteY15" fmla="*/ 172475 h 903994"/>
                    <a:gd name="connsiteX16" fmla="*/ 765105 w 787073"/>
                    <a:gd name="connsiteY16" fmla="*/ 149615 h 903994"/>
                    <a:gd name="connsiteX17" fmla="*/ 113595 w 787073"/>
                    <a:gd name="connsiteY17" fmla="*/ 761120 h 903994"/>
                    <a:gd name="connsiteX18" fmla="*/ 45968 w 787073"/>
                    <a:gd name="connsiteY18" fmla="*/ 99132 h 903994"/>
                    <a:gd name="connsiteX19" fmla="*/ 555555 w 787073"/>
                    <a:gd name="connsiteY19" fmla="*/ 47697 h 903994"/>
                    <a:gd name="connsiteX20" fmla="*/ 566033 w 787073"/>
                    <a:gd name="connsiteY20" fmla="*/ 150567 h 903994"/>
                    <a:gd name="connsiteX21" fmla="*/ 207893 w 787073"/>
                    <a:gd name="connsiteY21" fmla="*/ 150567 h 903994"/>
                    <a:gd name="connsiteX22" fmla="*/ 185985 w 787073"/>
                    <a:gd name="connsiteY22" fmla="*/ 172475 h 903994"/>
                    <a:gd name="connsiteX23" fmla="*/ 185985 w 787073"/>
                    <a:gd name="connsiteY23" fmla="*/ 754452 h 903994"/>
                    <a:gd name="connsiteX24" fmla="*/ 113595 w 787073"/>
                    <a:gd name="connsiteY24" fmla="*/ 761120 h 903994"/>
                    <a:gd name="connsiteX25" fmla="*/ 743198 w 787073"/>
                    <a:gd name="connsiteY25" fmla="*/ 860180 h 903994"/>
                    <a:gd name="connsiteX26" fmla="*/ 230753 w 787073"/>
                    <a:gd name="connsiteY26" fmla="*/ 860180 h 903994"/>
                    <a:gd name="connsiteX27" fmla="*/ 230753 w 787073"/>
                    <a:gd name="connsiteY27" fmla="*/ 194382 h 903994"/>
                    <a:gd name="connsiteX28" fmla="*/ 743198 w 787073"/>
                    <a:gd name="connsiteY28" fmla="*/ 194382 h 903994"/>
                    <a:gd name="connsiteX29" fmla="*/ 743198 w 787073"/>
                    <a:gd name="connsiteY29" fmla="*/ 860180 h 90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073" h="903994">
                      <a:moveTo>
                        <a:pt x="765105" y="149615"/>
                      </a:moveTo>
                      <a:lnTo>
                        <a:pt x="611753" y="149615"/>
                      </a:lnTo>
                      <a:lnTo>
                        <a:pt x="598418" y="20075"/>
                      </a:lnTo>
                      <a:cubicBezTo>
                        <a:pt x="597465" y="7692"/>
                        <a:pt x="586035" y="-880"/>
                        <a:pt x="573653" y="72"/>
                      </a:cubicBezTo>
                      <a:lnTo>
                        <a:pt x="19298" y="56270"/>
                      </a:lnTo>
                      <a:cubicBezTo>
                        <a:pt x="13583" y="57222"/>
                        <a:pt x="7868" y="60080"/>
                        <a:pt x="4058" y="64842"/>
                      </a:cubicBezTo>
                      <a:cubicBezTo>
                        <a:pt x="1200" y="69605"/>
                        <a:pt x="-705" y="75320"/>
                        <a:pt x="248" y="81035"/>
                      </a:cubicBezTo>
                      <a:lnTo>
                        <a:pt x="71685" y="787790"/>
                      </a:lnTo>
                      <a:cubicBezTo>
                        <a:pt x="72638" y="799220"/>
                        <a:pt x="82163" y="807792"/>
                        <a:pt x="93593" y="807792"/>
                      </a:cubicBezTo>
                      <a:cubicBezTo>
                        <a:pt x="94545" y="807792"/>
                        <a:pt x="95498" y="807792"/>
                        <a:pt x="96450" y="807792"/>
                      </a:cubicBezTo>
                      <a:lnTo>
                        <a:pt x="185985" y="798267"/>
                      </a:lnTo>
                      <a:lnTo>
                        <a:pt x="185985" y="882087"/>
                      </a:lnTo>
                      <a:cubicBezTo>
                        <a:pt x="185985" y="894470"/>
                        <a:pt x="196463" y="903995"/>
                        <a:pt x="207893" y="903995"/>
                      </a:cubicBezTo>
                      <a:lnTo>
                        <a:pt x="765105" y="903995"/>
                      </a:lnTo>
                      <a:cubicBezTo>
                        <a:pt x="777488" y="903995"/>
                        <a:pt x="787013" y="893517"/>
                        <a:pt x="787013" y="882087"/>
                      </a:cubicBezTo>
                      <a:lnTo>
                        <a:pt x="787013" y="172475"/>
                      </a:lnTo>
                      <a:cubicBezTo>
                        <a:pt x="787965" y="160092"/>
                        <a:pt x="777488" y="149615"/>
                        <a:pt x="765105" y="149615"/>
                      </a:cubicBezTo>
                      <a:close/>
                      <a:moveTo>
                        <a:pt x="113595" y="761120"/>
                      </a:moveTo>
                      <a:lnTo>
                        <a:pt x="45968" y="99132"/>
                      </a:lnTo>
                      <a:lnTo>
                        <a:pt x="555555" y="47697"/>
                      </a:lnTo>
                      <a:lnTo>
                        <a:pt x="566033" y="150567"/>
                      </a:lnTo>
                      <a:lnTo>
                        <a:pt x="207893" y="150567"/>
                      </a:lnTo>
                      <a:cubicBezTo>
                        <a:pt x="195510" y="150567"/>
                        <a:pt x="185985" y="161045"/>
                        <a:pt x="185985" y="172475"/>
                      </a:cubicBezTo>
                      <a:lnTo>
                        <a:pt x="185985" y="754452"/>
                      </a:lnTo>
                      <a:lnTo>
                        <a:pt x="113595" y="761120"/>
                      </a:lnTo>
                      <a:close/>
                      <a:moveTo>
                        <a:pt x="743198" y="860180"/>
                      </a:moveTo>
                      <a:lnTo>
                        <a:pt x="230753" y="860180"/>
                      </a:lnTo>
                      <a:lnTo>
                        <a:pt x="230753" y="194382"/>
                      </a:lnTo>
                      <a:lnTo>
                        <a:pt x="743198" y="194382"/>
                      </a:lnTo>
                      <a:lnTo>
                        <a:pt x="743198" y="86018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1" name="Freeform: Shape 60">
                  <a:extLst>
                    <a:ext uri="{FF2B5EF4-FFF2-40B4-BE49-F238E27FC236}">
                      <a16:creationId xmlns:a16="http://schemas.microsoft.com/office/drawing/2014/main" id="{7173456A-5804-41C6-B14B-88FBB035E3CB}"/>
                    </a:ext>
                  </a:extLst>
                </p:cNvPr>
                <p:cNvSpPr/>
                <p:nvPr/>
              </p:nvSpPr>
              <p:spPr>
                <a:xfrm>
                  <a:off x="6278581" y="4855732"/>
                  <a:ext cx="234315" cy="43814"/>
                </a:xfrm>
                <a:custGeom>
                  <a:avLst/>
                  <a:gdLst>
                    <a:gd name="connsiteX0" fmla="*/ 9525 w 234315"/>
                    <a:gd name="connsiteY0" fmla="*/ 0 h 43814"/>
                    <a:gd name="connsiteX1" fmla="*/ 0 w 234315"/>
                    <a:gd name="connsiteY1" fmla="*/ 9525 h 43814"/>
                    <a:gd name="connsiteX2" fmla="*/ 0 w 234315"/>
                    <a:gd name="connsiteY2" fmla="*/ 34290 h 43814"/>
                    <a:gd name="connsiteX3" fmla="*/ 9525 w 234315"/>
                    <a:gd name="connsiteY3" fmla="*/ 43815 h 43814"/>
                    <a:gd name="connsiteX4" fmla="*/ 224790 w 234315"/>
                    <a:gd name="connsiteY4" fmla="*/ 43815 h 43814"/>
                    <a:gd name="connsiteX5" fmla="*/ 234315 w 234315"/>
                    <a:gd name="connsiteY5" fmla="*/ 34290 h 43814"/>
                    <a:gd name="connsiteX6" fmla="*/ 234315 w 234315"/>
                    <a:gd name="connsiteY6" fmla="*/ 9525 h 43814"/>
                    <a:gd name="connsiteX7" fmla="*/ 224790 w 234315"/>
                    <a:gd name="connsiteY7" fmla="*/ 0 h 43814"/>
                    <a:gd name="connsiteX8" fmla="*/ 9525 w 234315"/>
                    <a:gd name="connsiteY8" fmla="*/ 0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15" h="43814">
                      <a:moveTo>
                        <a:pt x="9525" y="0"/>
                      </a:moveTo>
                      <a:cubicBezTo>
                        <a:pt x="3810" y="0"/>
                        <a:pt x="0" y="4763"/>
                        <a:pt x="0" y="9525"/>
                      </a:cubicBezTo>
                      <a:lnTo>
                        <a:pt x="0" y="34290"/>
                      </a:lnTo>
                      <a:cubicBezTo>
                        <a:pt x="0" y="40005"/>
                        <a:pt x="4763" y="43815"/>
                        <a:pt x="9525" y="43815"/>
                      </a:cubicBezTo>
                      <a:lnTo>
                        <a:pt x="224790" y="43815"/>
                      </a:lnTo>
                      <a:cubicBezTo>
                        <a:pt x="230505" y="43815"/>
                        <a:pt x="234315" y="39052"/>
                        <a:pt x="234315" y="34290"/>
                      </a:cubicBezTo>
                      <a:lnTo>
                        <a:pt x="234315" y="9525"/>
                      </a:lnTo>
                      <a:cubicBezTo>
                        <a:pt x="234315" y="3810"/>
                        <a:pt x="229553" y="0"/>
                        <a:pt x="224790" y="0"/>
                      </a:cubicBezTo>
                      <a:lnTo>
                        <a:pt x="9525" y="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2" name="Freeform: Shape 61">
                  <a:extLst>
                    <a:ext uri="{FF2B5EF4-FFF2-40B4-BE49-F238E27FC236}">
                      <a16:creationId xmlns:a16="http://schemas.microsoft.com/office/drawing/2014/main" id="{5E705776-69F9-4B75-AC28-F3A64A6868C0}"/>
                    </a:ext>
                  </a:extLst>
                </p:cNvPr>
                <p:cNvSpPr/>
                <p:nvPr/>
              </p:nvSpPr>
              <p:spPr>
                <a:xfrm>
                  <a:off x="6278581" y="4968127"/>
                  <a:ext cx="234315" cy="43814"/>
                </a:xfrm>
                <a:custGeom>
                  <a:avLst/>
                  <a:gdLst>
                    <a:gd name="connsiteX0" fmla="*/ 224790 w 234315"/>
                    <a:gd name="connsiteY0" fmla="*/ 0 h 43814"/>
                    <a:gd name="connsiteX1" fmla="*/ 9525 w 234315"/>
                    <a:gd name="connsiteY1" fmla="*/ 0 h 43814"/>
                    <a:gd name="connsiteX2" fmla="*/ 0 w 234315"/>
                    <a:gd name="connsiteY2" fmla="*/ 9525 h 43814"/>
                    <a:gd name="connsiteX3" fmla="*/ 0 w 234315"/>
                    <a:gd name="connsiteY3" fmla="*/ 34290 h 43814"/>
                    <a:gd name="connsiteX4" fmla="*/ 9525 w 234315"/>
                    <a:gd name="connsiteY4" fmla="*/ 43815 h 43814"/>
                    <a:gd name="connsiteX5" fmla="*/ 224790 w 234315"/>
                    <a:gd name="connsiteY5" fmla="*/ 43815 h 43814"/>
                    <a:gd name="connsiteX6" fmla="*/ 234315 w 234315"/>
                    <a:gd name="connsiteY6" fmla="*/ 34290 h 43814"/>
                    <a:gd name="connsiteX7" fmla="*/ 234315 w 234315"/>
                    <a:gd name="connsiteY7" fmla="*/ 9525 h 43814"/>
                    <a:gd name="connsiteX8" fmla="*/ 224790 w 234315"/>
                    <a:gd name="connsiteY8" fmla="*/ 0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15" h="43814">
                      <a:moveTo>
                        <a:pt x="224790" y="0"/>
                      </a:moveTo>
                      <a:lnTo>
                        <a:pt x="9525" y="0"/>
                      </a:lnTo>
                      <a:cubicBezTo>
                        <a:pt x="3810" y="0"/>
                        <a:pt x="0" y="4763"/>
                        <a:pt x="0" y="9525"/>
                      </a:cubicBezTo>
                      <a:lnTo>
                        <a:pt x="0" y="34290"/>
                      </a:lnTo>
                      <a:cubicBezTo>
                        <a:pt x="0" y="40005"/>
                        <a:pt x="4763" y="43815"/>
                        <a:pt x="9525" y="43815"/>
                      </a:cubicBezTo>
                      <a:lnTo>
                        <a:pt x="224790" y="43815"/>
                      </a:lnTo>
                      <a:cubicBezTo>
                        <a:pt x="230505" y="43815"/>
                        <a:pt x="234315" y="39052"/>
                        <a:pt x="234315" y="34290"/>
                      </a:cubicBezTo>
                      <a:lnTo>
                        <a:pt x="234315" y="9525"/>
                      </a:lnTo>
                      <a:cubicBezTo>
                        <a:pt x="234315" y="4763"/>
                        <a:pt x="229553" y="0"/>
                        <a:pt x="224790"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3" name="Freeform: Shape 62">
                  <a:extLst>
                    <a:ext uri="{FF2B5EF4-FFF2-40B4-BE49-F238E27FC236}">
                      <a16:creationId xmlns:a16="http://schemas.microsoft.com/office/drawing/2014/main" id="{56A8D5AC-B64A-49B2-A3A9-D5BAFCE2E459}"/>
                    </a:ext>
                  </a:extLst>
                </p:cNvPr>
                <p:cNvSpPr/>
                <p:nvPr/>
              </p:nvSpPr>
              <p:spPr>
                <a:xfrm>
                  <a:off x="6196667" y="4856685"/>
                  <a:ext cx="48577" cy="43814"/>
                </a:xfrm>
                <a:custGeom>
                  <a:avLst/>
                  <a:gdLst>
                    <a:gd name="connsiteX0" fmla="*/ 9525 w 48577"/>
                    <a:gd name="connsiteY0" fmla="*/ 43815 h 43814"/>
                    <a:gd name="connsiteX1" fmla="*/ 39052 w 48577"/>
                    <a:gd name="connsiteY1" fmla="*/ 43815 h 43814"/>
                    <a:gd name="connsiteX2" fmla="*/ 48577 w 48577"/>
                    <a:gd name="connsiteY2" fmla="*/ 34290 h 43814"/>
                    <a:gd name="connsiteX3" fmla="*/ 48577 w 48577"/>
                    <a:gd name="connsiteY3" fmla="*/ 9525 h 43814"/>
                    <a:gd name="connsiteX4" fmla="*/ 39052 w 48577"/>
                    <a:gd name="connsiteY4" fmla="*/ 0 h 43814"/>
                    <a:gd name="connsiteX5" fmla="*/ 9525 w 48577"/>
                    <a:gd name="connsiteY5" fmla="*/ 0 h 43814"/>
                    <a:gd name="connsiteX6" fmla="*/ 0 w 48577"/>
                    <a:gd name="connsiteY6" fmla="*/ 9525 h 43814"/>
                    <a:gd name="connsiteX7" fmla="*/ 0 w 48577"/>
                    <a:gd name="connsiteY7" fmla="*/ 34290 h 43814"/>
                    <a:gd name="connsiteX8" fmla="*/ 9525 w 48577"/>
                    <a:gd name="connsiteY8" fmla="*/ 43815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7" h="43814">
                      <a:moveTo>
                        <a:pt x="9525" y="43815"/>
                      </a:moveTo>
                      <a:lnTo>
                        <a:pt x="39052" y="43815"/>
                      </a:lnTo>
                      <a:cubicBezTo>
                        <a:pt x="44768" y="43815"/>
                        <a:pt x="48577" y="39052"/>
                        <a:pt x="48577" y="34290"/>
                      </a:cubicBezTo>
                      <a:lnTo>
                        <a:pt x="48577" y="9525"/>
                      </a:lnTo>
                      <a:cubicBezTo>
                        <a:pt x="48577" y="3810"/>
                        <a:pt x="43815" y="0"/>
                        <a:pt x="39052" y="0"/>
                      </a:cubicBezTo>
                      <a:lnTo>
                        <a:pt x="9525" y="0"/>
                      </a:lnTo>
                      <a:cubicBezTo>
                        <a:pt x="3810" y="0"/>
                        <a:pt x="0" y="4763"/>
                        <a:pt x="0" y="9525"/>
                      </a:cubicBezTo>
                      <a:lnTo>
                        <a:pt x="0" y="34290"/>
                      </a:lnTo>
                      <a:cubicBezTo>
                        <a:pt x="0" y="39052"/>
                        <a:pt x="3810" y="43815"/>
                        <a:pt x="9525" y="4381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4" name="Freeform: Shape 63">
                  <a:extLst>
                    <a:ext uri="{FF2B5EF4-FFF2-40B4-BE49-F238E27FC236}">
                      <a16:creationId xmlns:a16="http://schemas.microsoft.com/office/drawing/2014/main" id="{CDF65C6F-591D-4B06-8CE5-CF3C25FAE812}"/>
                    </a:ext>
                  </a:extLst>
                </p:cNvPr>
                <p:cNvSpPr/>
                <p:nvPr/>
              </p:nvSpPr>
              <p:spPr>
                <a:xfrm>
                  <a:off x="6196667" y="4969079"/>
                  <a:ext cx="48577" cy="43815"/>
                </a:xfrm>
                <a:custGeom>
                  <a:avLst/>
                  <a:gdLst>
                    <a:gd name="connsiteX0" fmla="*/ 9525 w 48577"/>
                    <a:gd name="connsiteY0" fmla="*/ 43815 h 43815"/>
                    <a:gd name="connsiteX1" fmla="*/ 39052 w 48577"/>
                    <a:gd name="connsiteY1" fmla="*/ 43815 h 43815"/>
                    <a:gd name="connsiteX2" fmla="*/ 48577 w 48577"/>
                    <a:gd name="connsiteY2" fmla="*/ 34290 h 43815"/>
                    <a:gd name="connsiteX3" fmla="*/ 48577 w 48577"/>
                    <a:gd name="connsiteY3" fmla="*/ 9525 h 43815"/>
                    <a:gd name="connsiteX4" fmla="*/ 39052 w 48577"/>
                    <a:gd name="connsiteY4" fmla="*/ 0 h 43815"/>
                    <a:gd name="connsiteX5" fmla="*/ 9525 w 48577"/>
                    <a:gd name="connsiteY5" fmla="*/ 0 h 43815"/>
                    <a:gd name="connsiteX6" fmla="*/ 0 w 48577"/>
                    <a:gd name="connsiteY6" fmla="*/ 9525 h 43815"/>
                    <a:gd name="connsiteX7" fmla="*/ 0 w 48577"/>
                    <a:gd name="connsiteY7" fmla="*/ 34290 h 43815"/>
                    <a:gd name="connsiteX8" fmla="*/ 9525 w 48577"/>
                    <a:gd name="connsiteY8" fmla="*/ 43815 h 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7" h="43815">
                      <a:moveTo>
                        <a:pt x="9525" y="43815"/>
                      </a:moveTo>
                      <a:lnTo>
                        <a:pt x="39052" y="43815"/>
                      </a:lnTo>
                      <a:cubicBezTo>
                        <a:pt x="44768" y="43815"/>
                        <a:pt x="48577" y="39053"/>
                        <a:pt x="48577" y="34290"/>
                      </a:cubicBezTo>
                      <a:lnTo>
                        <a:pt x="48577" y="9525"/>
                      </a:lnTo>
                      <a:cubicBezTo>
                        <a:pt x="48577" y="3810"/>
                        <a:pt x="43815" y="0"/>
                        <a:pt x="39052" y="0"/>
                      </a:cubicBezTo>
                      <a:lnTo>
                        <a:pt x="9525" y="0"/>
                      </a:lnTo>
                      <a:cubicBezTo>
                        <a:pt x="3810" y="0"/>
                        <a:pt x="0" y="4763"/>
                        <a:pt x="0" y="9525"/>
                      </a:cubicBezTo>
                      <a:lnTo>
                        <a:pt x="0" y="34290"/>
                      </a:lnTo>
                      <a:cubicBezTo>
                        <a:pt x="0" y="39053"/>
                        <a:pt x="3810" y="43815"/>
                        <a:pt x="9525" y="4381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5" name="Freeform: Shape 64">
                  <a:extLst>
                    <a:ext uri="{FF2B5EF4-FFF2-40B4-BE49-F238E27FC236}">
                      <a16:creationId xmlns:a16="http://schemas.microsoft.com/office/drawing/2014/main" id="{69AE98EA-6BFA-4682-A7F9-C6E7E3FC579E}"/>
                    </a:ext>
                  </a:extLst>
                </p:cNvPr>
                <p:cNvSpPr/>
                <p:nvPr/>
              </p:nvSpPr>
              <p:spPr>
                <a:xfrm>
                  <a:off x="6202620" y="4722382"/>
                  <a:ext cx="51196" cy="67627"/>
                </a:xfrm>
                <a:custGeom>
                  <a:avLst/>
                  <a:gdLst>
                    <a:gd name="connsiteX0" fmla="*/ 714 w 51196"/>
                    <a:gd name="connsiteY0" fmla="*/ 33338 h 67627"/>
                    <a:gd name="connsiteX1" fmla="*/ 714 w 51196"/>
                    <a:gd name="connsiteY1" fmla="*/ 33338 h 67627"/>
                    <a:gd name="connsiteX2" fmla="*/ 714 w 51196"/>
                    <a:gd name="connsiteY2" fmla="*/ 60960 h 67627"/>
                    <a:gd name="connsiteX3" fmla="*/ 7382 w 51196"/>
                    <a:gd name="connsiteY3" fmla="*/ 67628 h 67627"/>
                    <a:gd name="connsiteX4" fmla="*/ 44529 w 51196"/>
                    <a:gd name="connsiteY4" fmla="*/ 67628 h 67627"/>
                    <a:gd name="connsiteX5" fmla="*/ 51197 w 51196"/>
                    <a:gd name="connsiteY5" fmla="*/ 60960 h 67627"/>
                    <a:gd name="connsiteX6" fmla="*/ 51197 w 51196"/>
                    <a:gd name="connsiteY6" fmla="*/ 0 h 67627"/>
                    <a:gd name="connsiteX7" fmla="*/ 21669 w 51196"/>
                    <a:gd name="connsiteY7" fmla="*/ 25718 h 67627"/>
                    <a:gd name="connsiteX8" fmla="*/ 714 w 51196"/>
                    <a:gd name="connsiteY8" fmla="*/ 3333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96" h="67627">
                      <a:moveTo>
                        <a:pt x="714" y="33338"/>
                      </a:moveTo>
                      <a:cubicBezTo>
                        <a:pt x="-238" y="33338"/>
                        <a:pt x="-238" y="33338"/>
                        <a:pt x="714" y="33338"/>
                      </a:cubicBezTo>
                      <a:lnTo>
                        <a:pt x="714" y="60960"/>
                      </a:lnTo>
                      <a:cubicBezTo>
                        <a:pt x="714" y="64770"/>
                        <a:pt x="3572" y="67628"/>
                        <a:pt x="7382" y="67628"/>
                      </a:cubicBezTo>
                      <a:lnTo>
                        <a:pt x="44529" y="67628"/>
                      </a:lnTo>
                      <a:cubicBezTo>
                        <a:pt x="48339" y="67628"/>
                        <a:pt x="51197" y="64770"/>
                        <a:pt x="51197" y="60960"/>
                      </a:cubicBezTo>
                      <a:lnTo>
                        <a:pt x="51197" y="0"/>
                      </a:lnTo>
                      <a:lnTo>
                        <a:pt x="21669" y="25718"/>
                      </a:lnTo>
                      <a:cubicBezTo>
                        <a:pt x="15954" y="31432"/>
                        <a:pt x="8334" y="33338"/>
                        <a:pt x="714" y="33338"/>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6" name="Freeform: Shape 65">
                  <a:extLst>
                    <a:ext uri="{FF2B5EF4-FFF2-40B4-BE49-F238E27FC236}">
                      <a16:creationId xmlns:a16="http://schemas.microsoft.com/office/drawing/2014/main" id="{F52645E0-C249-47AF-A8C0-D47140E697EE}"/>
                    </a:ext>
                  </a:extLst>
                </p:cNvPr>
                <p:cNvSpPr/>
                <p:nvPr/>
              </p:nvSpPr>
              <p:spPr>
                <a:xfrm>
                  <a:off x="6287154" y="4660469"/>
                  <a:ext cx="50482" cy="130492"/>
                </a:xfrm>
                <a:custGeom>
                  <a:avLst/>
                  <a:gdLst>
                    <a:gd name="connsiteX0" fmla="*/ 6668 w 50482"/>
                    <a:gd name="connsiteY0" fmla="*/ 130493 h 130492"/>
                    <a:gd name="connsiteX1" fmla="*/ 43815 w 50482"/>
                    <a:gd name="connsiteY1" fmla="*/ 130493 h 130492"/>
                    <a:gd name="connsiteX2" fmla="*/ 50482 w 50482"/>
                    <a:gd name="connsiteY2" fmla="*/ 123825 h 130492"/>
                    <a:gd name="connsiteX3" fmla="*/ 50482 w 50482"/>
                    <a:gd name="connsiteY3" fmla="*/ 8573 h 130492"/>
                    <a:gd name="connsiteX4" fmla="*/ 41910 w 50482"/>
                    <a:gd name="connsiteY4" fmla="*/ 0 h 130492"/>
                    <a:gd name="connsiteX5" fmla="*/ 0 w 50482"/>
                    <a:gd name="connsiteY5" fmla="*/ 35243 h 130492"/>
                    <a:gd name="connsiteX6" fmla="*/ 0 w 50482"/>
                    <a:gd name="connsiteY6" fmla="*/ 123825 h 130492"/>
                    <a:gd name="connsiteX7" fmla="*/ 6668 w 50482"/>
                    <a:gd name="connsiteY7" fmla="*/ 130493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82" h="130492">
                      <a:moveTo>
                        <a:pt x="6668" y="130493"/>
                      </a:moveTo>
                      <a:lnTo>
                        <a:pt x="43815" y="130493"/>
                      </a:lnTo>
                      <a:cubicBezTo>
                        <a:pt x="47625" y="130493"/>
                        <a:pt x="50482" y="127635"/>
                        <a:pt x="50482" y="123825"/>
                      </a:cubicBezTo>
                      <a:lnTo>
                        <a:pt x="50482" y="8573"/>
                      </a:lnTo>
                      <a:lnTo>
                        <a:pt x="41910" y="0"/>
                      </a:lnTo>
                      <a:lnTo>
                        <a:pt x="0" y="35243"/>
                      </a:lnTo>
                      <a:lnTo>
                        <a:pt x="0" y="123825"/>
                      </a:lnTo>
                      <a:cubicBezTo>
                        <a:pt x="0" y="127635"/>
                        <a:pt x="2857" y="130493"/>
                        <a:pt x="6668" y="13049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7" name="Freeform: Shape 66">
                  <a:extLst>
                    <a:ext uri="{FF2B5EF4-FFF2-40B4-BE49-F238E27FC236}">
                      <a16:creationId xmlns:a16="http://schemas.microsoft.com/office/drawing/2014/main" id="{CFE27E03-3658-4BB6-96DA-E5BB08DAAD24}"/>
                    </a:ext>
                  </a:extLst>
                </p:cNvPr>
                <p:cNvSpPr/>
                <p:nvPr/>
              </p:nvSpPr>
              <p:spPr>
                <a:xfrm>
                  <a:off x="6370974" y="4668089"/>
                  <a:ext cx="51435" cy="122872"/>
                </a:xfrm>
                <a:custGeom>
                  <a:avLst/>
                  <a:gdLst>
                    <a:gd name="connsiteX0" fmla="*/ 44767 w 51435"/>
                    <a:gd name="connsiteY0" fmla="*/ 122873 h 122872"/>
                    <a:gd name="connsiteX1" fmla="*/ 51435 w 51435"/>
                    <a:gd name="connsiteY1" fmla="*/ 116205 h 122872"/>
                    <a:gd name="connsiteX2" fmla="*/ 51435 w 51435"/>
                    <a:gd name="connsiteY2" fmla="*/ 0 h 122872"/>
                    <a:gd name="connsiteX3" fmla="*/ 40005 w 51435"/>
                    <a:gd name="connsiteY3" fmla="*/ 9525 h 122872"/>
                    <a:gd name="connsiteX4" fmla="*/ 8573 w 51435"/>
                    <a:gd name="connsiteY4" fmla="*/ 20955 h 122872"/>
                    <a:gd name="connsiteX5" fmla="*/ 0 w 51435"/>
                    <a:gd name="connsiteY5" fmla="*/ 20003 h 122872"/>
                    <a:gd name="connsiteX6" fmla="*/ 0 w 51435"/>
                    <a:gd name="connsiteY6" fmla="*/ 115253 h 122872"/>
                    <a:gd name="connsiteX7" fmla="*/ 6668 w 51435"/>
                    <a:gd name="connsiteY7" fmla="*/ 121920 h 122872"/>
                    <a:gd name="connsiteX8" fmla="*/ 44767 w 51435"/>
                    <a:gd name="connsiteY8" fmla="*/ 121920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122872">
                      <a:moveTo>
                        <a:pt x="44767" y="122873"/>
                      </a:moveTo>
                      <a:cubicBezTo>
                        <a:pt x="48577" y="122873"/>
                        <a:pt x="51435" y="120015"/>
                        <a:pt x="51435" y="116205"/>
                      </a:cubicBezTo>
                      <a:lnTo>
                        <a:pt x="51435" y="0"/>
                      </a:lnTo>
                      <a:lnTo>
                        <a:pt x="40005" y="9525"/>
                      </a:lnTo>
                      <a:cubicBezTo>
                        <a:pt x="31433" y="17145"/>
                        <a:pt x="20002" y="20955"/>
                        <a:pt x="8573" y="20955"/>
                      </a:cubicBezTo>
                      <a:cubicBezTo>
                        <a:pt x="5715" y="20955"/>
                        <a:pt x="2857" y="20955"/>
                        <a:pt x="0" y="20003"/>
                      </a:cubicBezTo>
                      <a:lnTo>
                        <a:pt x="0" y="115253"/>
                      </a:lnTo>
                      <a:cubicBezTo>
                        <a:pt x="0" y="119063"/>
                        <a:pt x="2857" y="121920"/>
                        <a:pt x="6668" y="121920"/>
                      </a:cubicBezTo>
                      <a:lnTo>
                        <a:pt x="44767" y="12192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8" name="Freeform: Shape 67">
                  <a:extLst>
                    <a:ext uri="{FF2B5EF4-FFF2-40B4-BE49-F238E27FC236}">
                      <a16:creationId xmlns:a16="http://schemas.microsoft.com/office/drawing/2014/main" id="{2C97D10C-965A-4040-B7ED-1427374E2524}"/>
                    </a:ext>
                  </a:extLst>
                </p:cNvPr>
                <p:cNvSpPr/>
                <p:nvPr/>
              </p:nvSpPr>
              <p:spPr>
                <a:xfrm>
                  <a:off x="6200715" y="4513784"/>
                  <a:ext cx="308371" cy="212169"/>
                </a:xfrm>
                <a:custGeom>
                  <a:avLst/>
                  <a:gdLst>
                    <a:gd name="connsiteX0" fmla="*/ 130254 w 308371"/>
                    <a:gd name="connsiteY0" fmla="*/ 104775 h 212169"/>
                    <a:gd name="connsiteX1" fmla="*/ 132159 w 308371"/>
                    <a:gd name="connsiteY1" fmla="*/ 106680 h 212169"/>
                    <a:gd name="connsiteX2" fmla="*/ 166449 w 308371"/>
                    <a:gd name="connsiteY2" fmla="*/ 140970 h 212169"/>
                    <a:gd name="connsiteX3" fmla="*/ 191214 w 308371"/>
                    <a:gd name="connsiteY3" fmla="*/ 141923 h 212169"/>
                    <a:gd name="connsiteX4" fmla="*/ 263604 w 308371"/>
                    <a:gd name="connsiteY4" fmla="*/ 80010 h 212169"/>
                    <a:gd name="connsiteX5" fmla="*/ 277892 w 308371"/>
                    <a:gd name="connsiteY5" fmla="*/ 107633 h 212169"/>
                    <a:gd name="connsiteX6" fmla="*/ 285512 w 308371"/>
                    <a:gd name="connsiteY6" fmla="*/ 111442 h 212169"/>
                    <a:gd name="connsiteX7" fmla="*/ 291227 w 308371"/>
                    <a:gd name="connsiteY7" fmla="*/ 105728 h 212169"/>
                    <a:gd name="connsiteX8" fmla="*/ 308372 w 308371"/>
                    <a:gd name="connsiteY8" fmla="*/ 8572 h 212169"/>
                    <a:gd name="connsiteX9" fmla="*/ 306467 w 308371"/>
                    <a:gd name="connsiteY9" fmla="*/ 1905 h 212169"/>
                    <a:gd name="connsiteX10" fmla="*/ 299799 w 308371"/>
                    <a:gd name="connsiteY10" fmla="*/ 0 h 212169"/>
                    <a:gd name="connsiteX11" fmla="*/ 299799 w 308371"/>
                    <a:gd name="connsiteY11" fmla="*/ 0 h 212169"/>
                    <a:gd name="connsiteX12" fmla="*/ 201692 w 308371"/>
                    <a:gd name="connsiteY12" fmla="*/ 15240 h 212169"/>
                    <a:gd name="connsiteX13" fmla="*/ 195977 w 308371"/>
                    <a:gd name="connsiteY13" fmla="*/ 20955 h 212169"/>
                    <a:gd name="connsiteX14" fmla="*/ 199787 w 308371"/>
                    <a:gd name="connsiteY14" fmla="*/ 28575 h 212169"/>
                    <a:gd name="connsiteX15" fmla="*/ 227409 w 308371"/>
                    <a:gd name="connsiteY15" fmla="*/ 42863 h 212169"/>
                    <a:gd name="connsiteX16" fmla="*/ 177879 w 308371"/>
                    <a:gd name="connsiteY16" fmla="*/ 100013 h 212169"/>
                    <a:gd name="connsiteX17" fmla="*/ 143589 w 308371"/>
                    <a:gd name="connsiteY17" fmla="*/ 65723 h 212169"/>
                    <a:gd name="connsiteX18" fmla="*/ 142637 w 308371"/>
                    <a:gd name="connsiteY18" fmla="*/ 64770 h 212169"/>
                    <a:gd name="connsiteX19" fmla="*/ 132159 w 308371"/>
                    <a:gd name="connsiteY19" fmla="*/ 60960 h 212169"/>
                    <a:gd name="connsiteX20" fmla="*/ 130254 w 308371"/>
                    <a:gd name="connsiteY20" fmla="*/ 60960 h 212169"/>
                    <a:gd name="connsiteX21" fmla="*/ 118824 w 308371"/>
                    <a:gd name="connsiteY21" fmla="*/ 66675 h 212169"/>
                    <a:gd name="connsiteX22" fmla="*/ 714 w 308371"/>
                    <a:gd name="connsiteY22" fmla="*/ 208598 h 212169"/>
                    <a:gd name="connsiteX23" fmla="*/ 714 w 308371"/>
                    <a:gd name="connsiteY23" fmla="*/ 211455 h 212169"/>
                    <a:gd name="connsiteX24" fmla="*/ 3572 w 308371"/>
                    <a:gd name="connsiteY24" fmla="*/ 211455 h 212169"/>
                    <a:gd name="connsiteX25" fmla="*/ 130254 w 308371"/>
                    <a:gd name="connsiteY25" fmla="*/ 104775 h 2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371" h="212169">
                      <a:moveTo>
                        <a:pt x="130254" y="104775"/>
                      </a:moveTo>
                      <a:lnTo>
                        <a:pt x="132159" y="106680"/>
                      </a:lnTo>
                      <a:lnTo>
                        <a:pt x="166449" y="140970"/>
                      </a:lnTo>
                      <a:cubicBezTo>
                        <a:pt x="173117" y="147638"/>
                        <a:pt x="183594" y="147638"/>
                        <a:pt x="191214" y="141923"/>
                      </a:cubicBezTo>
                      <a:lnTo>
                        <a:pt x="263604" y="80010"/>
                      </a:lnTo>
                      <a:lnTo>
                        <a:pt x="277892" y="107633"/>
                      </a:lnTo>
                      <a:cubicBezTo>
                        <a:pt x="279797" y="111442"/>
                        <a:pt x="282654" y="111442"/>
                        <a:pt x="285512" y="111442"/>
                      </a:cubicBezTo>
                      <a:cubicBezTo>
                        <a:pt x="288369" y="111442"/>
                        <a:pt x="291227" y="109538"/>
                        <a:pt x="291227" y="105728"/>
                      </a:cubicBezTo>
                      <a:lnTo>
                        <a:pt x="308372" y="8572"/>
                      </a:lnTo>
                      <a:cubicBezTo>
                        <a:pt x="308372" y="6667"/>
                        <a:pt x="308372" y="3810"/>
                        <a:pt x="306467" y="1905"/>
                      </a:cubicBezTo>
                      <a:cubicBezTo>
                        <a:pt x="304562" y="0"/>
                        <a:pt x="302657" y="0"/>
                        <a:pt x="299799" y="0"/>
                      </a:cubicBezTo>
                      <a:lnTo>
                        <a:pt x="299799" y="0"/>
                      </a:lnTo>
                      <a:lnTo>
                        <a:pt x="201692" y="15240"/>
                      </a:lnTo>
                      <a:cubicBezTo>
                        <a:pt x="197882" y="16192"/>
                        <a:pt x="195977" y="19050"/>
                        <a:pt x="195977" y="20955"/>
                      </a:cubicBezTo>
                      <a:cubicBezTo>
                        <a:pt x="195977" y="23813"/>
                        <a:pt x="195977" y="26670"/>
                        <a:pt x="199787" y="28575"/>
                      </a:cubicBezTo>
                      <a:lnTo>
                        <a:pt x="227409" y="42863"/>
                      </a:lnTo>
                      <a:lnTo>
                        <a:pt x="177879" y="100013"/>
                      </a:lnTo>
                      <a:lnTo>
                        <a:pt x="143589" y="65723"/>
                      </a:lnTo>
                      <a:cubicBezTo>
                        <a:pt x="143589" y="65723"/>
                        <a:pt x="142637" y="64770"/>
                        <a:pt x="142637" y="64770"/>
                      </a:cubicBezTo>
                      <a:cubicBezTo>
                        <a:pt x="139779" y="61913"/>
                        <a:pt x="135969" y="60960"/>
                        <a:pt x="132159" y="60960"/>
                      </a:cubicBezTo>
                      <a:cubicBezTo>
                        <a:pt x="131207" y="60960"/>
                        <a:pt x="131207" y="60960"/>
                        <a:pt x="130254" y="60960"/>
                      </a:cubicBezTo>
                      <a:cubicBezTo>
                        <a:pt x="125492" y="60960"/>
                        <a:pt x="121682" y="63817"/>
                        <a:pt x="118824" y="66675"/>
                      </a:cubicBezTo>
                      <a:lnTo>
                        <a:pt x="714" y="208598"/>
                      </a:lnTo>
                      <a:cubicBezTo>
                        <a:pt x="-238" y="209550"/>
                        <a:pt x="-238" y="210503"/>
                        <a:pt x="714" y="211455"/>
                      </a:cubicBezTo>
                      <a:cubicBezTo>
                        <a:pt x="1667" y="212408"/>
                        <a:pt x="2619" y="212408"/>
                        <a:pt x="3572" y="211455"/>
                      </a:cubicBezTo>
                      <a:lnTo>
                        <a:pt x="130254" y="104775"/>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5" name="Group 4">
            <a:extLst>
              <a:ext uri="{FF2B5EF4-FFF2-40B4-BE49-F238E27FC236}">
                <a16:creationId xmlns:a16="http://schemas.microsoft.com/office/drawing/2014/main" id="{2EFFBBDB-59B4-84D9-B7F7-31B7835DC652}"/>
              </a:ext>
              <a:ext uri="{C183D7F6-B498-43B3-948B-1728B52AA6E4}">
                <adec:decorative xmlns:adec="http://schemas.microsoft.com/office/drawing/2017/decorative" val="1"/>
              </a:ext>
            </a:extLst>
          </p:cNvPr>
          <p:cNvGrpSpPr/>
          <p:nvPr/>
        </p:nvGrpSpPr>
        <p:grpSpPr>
          <a:xfrm>
            <a:off x="1419250" y="3588494"/>
            <a:ext cx="982091" cy="982091"/>
            <a:chOff x="1442057" y="3561238"/>
            <a:chExt cx="982091" cy="982091"/>
          </a:xfrm>
        </p:grpSpPr>
        <p:sp>
          <p:nvSpPr>
            <p:cNvPr id="56" name="Oval 55">
              <a:extLst>
                <a:ext uri="{FF2B5EF4-FFF2-40B4-BE49-F238E27FC236}">
                  <a16:creationId xmlns:a16="http://schemas.microsoft.com/office/drawing/2014/main" id="{6A0F8B06-B4CC-7A82-44F1-176D4EB85E44}"/>
                </a:ext>
              </a:extLst>
            </p:cNvPr>
            <p:cNvSpPr/>
            <p:nvPr/>
          </p:nvSpPr>
          <p:spPr>
            <a:xfrm>
              <a:off x="1442057" y="3561238"/>
              <a:ext cx="982091" cy="98209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69" name="Graphic 80">
              <a:extLst>
                <a:ext uri="{FF2B5EF4-FFF2-40B4-BE49-F238E27FC236}">
                  <a16:creationId xmlns:a16="http://schemas.microsoft.com/office/drawing/2014/main" id="{4E4D67BB-404E-DA87-17F4-034EC01BF32D}"/>
                </a:ext>
              </a:extLst>
            </p:cNvPr>
            <p:cNvGrpSpPr/>
            <p:nvPr/>
          </p:nvGrpSpPr>
          <p:grpSpPr>
            <a:xfrm>
              <a:off x="1560622" y="3833026"/>
              <a:ext cx="769145" cy="554692"/>
              <a:chOff x="2727760" y="3812105"/>
              <a:chExt cx="906035" cy="653413"/>
            </a:xfrm>
            <a:solidFill>
              <a:schemeClr val="bg1"/>
            </a:solidFill>
          </p:grpSpPr>
          <p:sp>
            <p:nvSpPr>
              <p:cNvPr id="70" name="Freeform: Shape 69">
                <a:extLst>
                  <a:ext uri="{FF2B5EF4-FFF2-40B4-BE49-F238E27FC236}">
                    <a16:creationId xmlns:a16="http://schemas.microsoft.com/office/drawing/2014/main" id="{339A07DE-187C-6B45-5A36-1D894E06CFA3}"/>
                  </a:ext>
                </a:extLst>
              </p:cNvPr>
              <p:cNvSpPr/>
              <p:nvPr/>
            </p:nvSpPr>
            <p:spPr>
              <a:xfrm>
                <a:off x="2883896" y="3832108"/>
                <a:ext cx="328612" cy="328612"/>
              </a:xfrm>
              <a:custGeom>
                <a:avLst/>
                <a:gdLst>
                  <a:gd name="connsiteX0" fmla="*/ 7620 w 328612"/>
                  <a:gd name="connsiteY0" fmla="*/ 190500 h 328612"/>
                  <a:gd name="connsiteX1" fmla="*/ 40958 w 328612"/>
                  <a:gd name="connsiteY1" fmla="*/ 200025 h 328612"/>
                  <a:gd name="connsiteX2" fmla="*/ 52388 w 328612"/>
                  <a:gd name="connsiteY2" fmla="*/ 227648 h 328612"/>
                  <a:gd name="connsiteX3" fmla="*/ 35243 w 328612"/>
                  <a:gd name="connsiteY3" fmla="*/ 257175 h 328612"/>
                  <a:gd name="connsiteX4" fmla="*/ 37147 w 328612"/>
                  <a:gd name="connsiteY4" fmla="*/ 269558 h 328612"/>
                  <a:gd name="connsiteX5" fmla="*/ 59055 w 328612"/>
                  <a:gd name="connsiteY5" fmla="*/ 291465 h 328612"/>
                  <a:gd name="connsiteX6" fmla="*/ 71438 w 328612"/>
                  <a:gd name="connsiteY6" fmla="*/ 293370 h 328612"/>
                  <a:gd name="connsiteX7" fmla="*/ 100965 w 328612"/>
                  <a:gd name="connsiteY7" fmla="*/ 276225 h 328612"/>
                  <a:gd name="connsiteX8" fmla="*/ 128588 w 328612"/>
                  <a:gd name="connsiteY8" fmla="*/ 287655 h 328612"/>
                  <a:gd name="connsiteX9" fmla="*/ 138113 w 328612"/>
                  <a:gd name="connsiteY9" fmla="*/ 320993 h 328612"/>
                  <a:gd name="connsiteX10" fmla="*/ 148590 w 328612"/>
                  <a:gd name="connsiteY10" fmla="*/ 328612 h 328612"/>
                  <a:gd name="connsiteX11" fmla="*/ 180023 w 328612"/>
                  <a:gd name="connsiteY11" fmla="*/ 328612 h 328612"/>
                  <a:gd name="connsiteX12" fmla="*/ 190500 w 328612"/>
                  <a:gd name="connsiteY12" fmla="*/ 320993 h 328612"/>
                  <a:gd name="connsiteX13" fmla="*/ 200025 w 328612"/>
                  <a:gd name="connsiteY13" fmla="*/ 287655 h 328612"/>
                  <a:gd name="connsiteX14" fmla="*/ 227648 w 328612"/>
                  <a:gd name="connsiteY14" fmla="*/ 276225 h 328612"/>
                  <a:gd name="connsiteX15" fmla="*/ 257175 w 328612"/>
                  <a:gd name="connsiteY15" fmla="*/ 293370 h 328612"/>
                  <a:gd name="connsiteX16" fmla="*/ 269558 w 328612"/>
                  <a:gd name="connsiteY16" fmla="*/ 291465 h 328612"/>
                  <a:gd name="connsiteX17" fmla="*/ 291465 w 328612"/>
                  <a:gd name="connsiteY17" fmla="*/ 269558 h 328612"/>
                  <a:gd name="connsiteX18" fmla="*/ 293370 w 328612"/>
                  <a:gd name="connsiteY18" fmla="*/ 257175 h 328612"/>
                  <a:gd name="connsiteX19" fmla="*/ 276225 w 328612"/>
                  <a:gd name="connsiteY19" fmla="*/ 227648 h 328612"/>
                  <a:gd name="connsiteX20" fmla="*/ 287655 w 328612"/>
                  <a:gd name="connsiteY20" fmla="*/ 200025 h 328612"/>
                  <a:gd name="connsiteX21" fmla="*/ 320993 w 328612"/>
                  <a:gd name="connsiteY21" fmla="*/ 190500 h 328612"/>
                  <a:gd name="connsiteX22" fmla="*/ 328613 w 328612"/>
                  <a:gd name="connsiteY22" fmla="*/ 180023 h 328612"/>
                  <a:gd name="connsiteX23" fmla="*/ 328613 w 328612"/>
                  <a:gd name="connsiteY23" fmla="*/ 148590 h 328612"/>
                  <a:gd name="connsiteX24" fmla="*/ 320993 w 328612"/>
                  <a:gd name="connsiteY24" fmla="*/ 138112 h 328612"/>
                  <a:gd name="connsiteX25" fmla="*/ 287655 w 328612"/>
                  <a:gd name="connsiteY25" fmla="*/ 128588 h 328612"/>
                  <a:gd name="connsiteX26" fmla="*/ 276225 w 328612"/>
                  <a:gd name="connsiteY26" fmla="*/ 100965 h 328612"/>
                  <a:gd name="connsiteX27" fmla="*/ 293370 w 328612"/>
                  <a:gd name="connsiteY27" fmla="*/ 71438 h 328612"/>
                  <a:gd name="connsiteX28" fmla="*/ 291465 w 328612"/>
                  <a:gd name="connsiteY28" fmla="*/ 59055 h 328612"/>
                  <a:gd name="connsiteX29" fmla="*/ 269558 w 328612"/>
                  <a:gd name="connsiteY29" fmla="*/ 37147 h 328612"/>
                  <a:gd name="connsiteX30" fmla="*/ 257175 w 328612"/>
                  <a:gd name="connsiteY30" fmla="*/ 35242 h 328612"/>
                  <a:gd name="connsiteX31" fmla="*/ 227648 w 328612"/>
                  <a:gd name="connsiteY31" fmla="*/ 52388 h 328612"/>
                  <a:gd name="connsiteX32" fmla="*/ 200025 w 328612"/>
                  <a:gd name="connsiteY32" fmla="*/ 40957 h 328612"/>
                  <a:gd name="connsiteX33" fmla="*/ 190500 w 328612"/>
                  <a:gd name="connsiteY33" fmla="*/ 7620 h 328612"/>
                  <a:gd name="connsiteX34" fmla="*/ 180023 w 328612"/>
                  <a:gd name="connsiteY34" fmla="*/ 0 h 328612"/>
                  <a:gd name="connsiteX35" fmla="*/ 148590 w 328612"/>
                  <a:gd name="connsiteY35" fmla="*/ 0 h 328612"/>
                  <a:gd name="connsiteX36" fmla="*/ 138113 w 328612"/>
                  <a:gd name="connsiteY36" fmla="*/ 7620 h 328612"/>
                  <a:gd name="connsiteX37" fmla="*/ 128588 w 328612"/>
                  <a:gd name="connsiteY37" fmla="*/ 40957 h 328612"/>
                  <a:gd name="connsiteX38" fmla="*/ 100965 w 328612"/>
                  <a:gd name="connsiteY38" fmla="*/ 52388 h 328612"/>
                  <a:gd name="connsiteX39" fmla="*/ 71438 w 328612"/>
                  <a:gd name="connsiteY39" fmla="*/ 35242 h 328612"/>
                  <a:gd name="connsiteX40" fmla="*/ 59055 w 328612"/>
                  <a:gd name="connsiteY40" fmla="*/ 37147 h 328612"/>
                  <a:gd name="connsiteX41" fmla="*/ 37147 w 328612"/>
                  <a:gd name="connsiteY41" fmla="*/ 59055 h 328612"/>
                  <a:gd name="connsiteX42" fmla="*/ 35243 w 328612"/>
                  <a:gd name="connsiteY42" fmla="*/ 71438 h 328612"/>
                  <a:gd name="connsiteX43" fmla="*/ 52388 w 328612"/>
                  <a:gd name="connsiteY43" fmla="*/ 100965 h 328612"/>
                  <a:gd name="connsiteX44" fmla="*/ 40958 w 328612"/>
                  <a:gd name="connsiteY44" fmla="*/ 128588 h 328612"/>
                  <a:gd name="connsiteX45" fmla="*/ 7620 w 328612"/>
                  <a:gd name="connsiteY45" fmla="*/ 138112 h 328612"/>
                  <a:gd name="connsiteX46" fmla="*/ 0 w 328612"/>
                  <a:gd name="connsiteY46" fmla="*/ 148590 h 328612"/>
                  <a:gd name="connsiteX47" fmla="*/ 0 w 328612"/>
                  <a:gd name="connsiteY47" fmla="*/ 180023 h 328612"/>
                  <a:gd name="connsiteX48" fmla="*/ 7620 w 328612"/>
                  <a:gd name="connsiteY48" fmla="*/ 190500 h 328612"/>
                  <a:gd name="connsiteX49" fmla="*/ 163830 w 328612"/>
                  <a:gd name="connsiteY49" fmla="*/ 92392 h 328612"/>
                  <a:gd name="connsiteX50" fmla="*/ 236220 w 328612"/>
                  <a:gd name="connsiteY50" fmla="*/ 164783 h 328612"/>
                  <a:gd name="connsiteX51" fmla="*/ 163830 w 328612"/>
                  <a:gd name="connsiteY51" fmla="*/ 237173 h 328612"/>
                  <a:gd name="connsiteX52" fmla="*/ 91440 w 328612"/>
                  <a:gd name="connsiteY52" fmla="*/ 164783 h 328612"/>
                  <a:gd name="connsiteX53" fmla="*/ 163830 w 328612"/>
                  <a:gd name="connsiteY53" fmla="*/ 92392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8612" h="328612">
                    <a:moveTo>
                      <a:pt x="7620" y="190500"/>
                    </a:moveTo>
                    <a:lnTo>
                      <a:pt x="40958" y="200025"/>
                    </a:lnTo>
                    <a:cubicBezTo>
                      <a:pt x="45720" y="211455"/>
                      <a:pt x="47625" y="216217"/>
                      <a:pt x="52388" y="227648"/>
                    </a:cubicBezTo>
                    <a:lnTo>
                      <a:pt x="35243" y="257175"/>
                    </a:lnTo>
                    <a:cubicBezTo>
                      <a:pt x="33338" y="260985"/>
                      <a:pt x="33338" y="266700"/>
                      <a:pt x="37147" y="269558"/>
                    </a:cubicBezTo>
                    <a:lnTo>
                      <a:pt x="59055" y="291465"/>
                    </a:lnTo>
                    <a:cubicBezTo>
                      <a:pt x="62865" y="295275"/>
                      <a:pt x="67628" y="295275"/>
                      <a:pt x="71438" y="293370"/>
                    </a:cubicBezTo>
                    <a:lnTo>
                      <a:pt x="100965" y="276225"/>
                    </a:lnTo>
                    <a:cubicBezTo>
                      <a:pt x="112395" y="280987"/>
                      <a:pt x="117158" y="282893"/>
                      <a:pt x="128588" y="287655"/>
                    </a:cubicBezTo>
                    <a:lnTo>
                      <a:pt x="138113" y="320993"/>
                    </a:lnTo>
                    <a:cubicBezTo>
                      <a:pt x="139065" y="325755"/>
                      <a:pt x="143828" y="328612"/>
                      <a:pt x="148590" y="328612"/>
                    </a:cubicBezTo>
                    <a:lnTo>
                      <a:pt x="180023" y="328612"/>
                    </a:lnTo>
                    <a:cubicBezTo>
                      <a:pt x="184785" y="328612"/>
                      <a:pt x="188595" y="325755"/>
                      <a:pt x="190500" y="320993"/>
                    </a:cubicBezTo>
                    <a:lnTo>
                      <a:pt x="200025" y="287655"/>
                    </a:lnTo>
                    <a:cubicBezTo>
                      <a:pt x="211455" y="282893"/>
                      <a:pt x="216217" y="280987"/>
                      <a:pt x="227648" y="276225"/>
                    </a:cubicBezTo>
                    <a:lnTo>
                      <a:pt x="257175" y="293370"/>
                    </a:lnTo>
                    <a:cubicBezTo>
                      <a:pt x="260985" y="295275"/>
                      <a:pt x="266700" y="295275"/>
                      <a:pt x="269558" y="291465"/>
                    </a:cubicBezTo>
                    <a:lnTo>
                      <a:pt x="291465" y="269558"/>
                    </a:lnTo>
                    <a:cubicBezTo>
                      <a:pt x="295275" y="265748"/>
                      <a:pt x="295275" y="260985"/>
                      <a:pt x="293370" y="257175"/>
                    </a:cubicBezTo>
                    <a:lnTo>
                      <a:pt x="276225" y="227648"/>
                    </a:lnTo>
                    <a:cubicBezTo>
                      <a:pt x="280988" y="216217"/>
                      <a:pt x="282893" y="211455"/>
                      <a:pt x="287655" y="200025"/>
                    </a:cubicBezTo>
                    <a:lnTo>
                      <a:pt x="320993" y="190500"/>
                    </a:lnTo>
                    <a:cubicBezTo>
                      <a:pt x="325755" y="189548"/>
                      <a:pt x="328613" y="184785"/>
                      <a:pt x="328613" y="180023"/>
                    </a:cubicBezTo>
                    <a:lnTo>
                      <a:pt x="328613" y="148590"/>
                    </a:lnTo>
                    <a:cubicBezTo>
                      <a:pt x="328613" y="143828"/>
                      <a:pt x="325755" y="140017"/>
                      <a:pt x="320993" y="138112"/>
                    </a:cubicBezTo>
                    <a:lnTo>
                      <a:pt x="287655" y="128588"/>
                    </a:lnTo>
                    <a:cubicBezTo>
                      <a:pt x="282893" y="117157"/>
                      <a:pt x="280988" y="112395"/>
                      <a:pt x="276225" y="100965"/>
                    </a:cubicBezTo>
                    <a:lnTo>
                      <a:pt x="293370" y="71438"/>
                    </a:lnTo>
                    <a:cubicBezTo>
                      <a:pt x="295275" y="67628"/>
                      <a:pt x="295275" y="61913"/>
                      <a:pt x="291465" y="59055"/>
                    </a:cubicBezTo>
                    <a:lnTo>
                      <a:pt x="269558" y="37147"/>
                    </a:lnTo>
                    <a:cubicBezTo>
                      <a:pt x="265748" y="33338"/>
                      <a:pt x="260985" y="33338"/>
                      <a:pt x="257175" y="35242"/>
                    </a:cubicBezTo>
                    <a:lnTo>
                      <a:pt x="227648" y="52388"/>
                    </a:lnTo>
                    <a:cubicBezTo>
                      <a:pt x="216217" y="47625"/>
                      <a:pt x="211455" y="45720"/>
                      <a:pt x="200025" y="40957"/>
                    </a:cubicBezTo>
                    <a:lnTo>
                      <a:pt x="190500" y="7620"/>
                    </a:lnTo>
                    <a:cubicBezTo>
                      <a:pt x="189548" y="2857"/>
                      <a:pt x="184785" y="0"/>
                      <a:pt x="180023" y="0"/>
                    </a:cubicBezTo>
                    <a:lnTo>
                      <a:pt x="148590" y="0"/>
                    </a:lnTo>
                    <a:cubicBezTo>
                      <a:pt x="143828" y="0"/>
                      <a:pt x="140017" y="2857"/>
                      <a:pt x="138113" y="7620"/>
                    </a:cubicBezTo>
                    <a:lnTo>
                      <a:pt x="128588" y="40957"/>
                    </a:lnTo>
                    <a:cubicBezTo>
                      <a:pt x="117158" y="45720"/>
                      <a:pt x="112395" y="47625"/>
                      <a:pt x="100965" y="52388"/>
                    </a:cubicBezTo>
                    <a:lnTo>
                      <a:pt x="71438" y="35242"/>
                    </a:lnTo>
                    <a:cubicBezTo>
                      <a:pt x="67628" y="33338"/>
                      <a:pt x="61913" y="33338"/>
                      <a:pt x="59055" y="37147"/>
                    </a:cubicBezTo>
                    <a:lnTo>
                      <a:pt x="37147" y="59055"/>
                    </a:lnTo>
                    <a:cubicBezTo>
                      <a:pt x="33338" y="62865"/>
                      <a:pt x="33338" y="67628"/>
                      <a:pt x="35243" y="71438"/>
                    </a:cubicBezTo>
                    <a:lnTo>
                      <a:pt x="52388" y="100965"/>
                    </a:lnTo>
                    <a:cubicBezTo>
                      <a:pt x="47625" y="112395"/>
                      <a:pt x="45720" y="117157"/>
                      <a:pt x="40958" y="128588"/>
                    </a:cubicBezTo>
                    <a:lnTo>
                      <a:pt x="7620" y="138112"/>
                    </a:lnTo>
                    <a:cubicBezTo>
                      <a:pt x="2858" y="139065"/>
                      <a:pt x="0" y="143828"/>
                      <a:pt x="0" y="148590"/>
                    </a:cubicBezTo>
                    <a:lnTo>
                      <a:pt x="0" y="180023"/>
                    </a:lnTo>
                    <a:cubicBezTo>
                      <a:pt x="0" y="184785"/>
                      <a:pt x="2858" y="189548"/>
                      <a:pt x="7620" y="190500"/>
                    </a:cubicBezTo>
                    <a:close/>
                    <a:moveTo>
                      <a:pt x="163830" y="92392"/>
                    </a:moveTo>
                    <a:cubicBezTo>
                      <a:pt x="203835" y="92392"/>
                      <a:pt x="236220" y="124778"/>
                      <a:pt x="236220" y="164783"/>
                    </a:cubicBezTo>
                    <a:cubicBezTo>
                      <a:pt x="236220" y="204787"/>
                      <a:pt x="203835" y="237173"/>
                      <a:pt x="163830" y="237173"/>
                    </a:cubicBezTo>
                    <a:cubicBezTo>
                      <a:pt x="123825" y="237173"/>
                      <a:pt x="91440" y="204787"/>
                      <a:pt x="91440" y="164783"/>
                    </a:cubicBezTo>
                    <a:cubicBezTo>
                      <a:pt x="91440" y="124778"/>
                      <a:pt x="123825" y="92392"/>
                      <a:pt x="163830" y="9239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71" name="Freeform: Shape 70">
                <a:extLst>
                  <a:ext uri="{FF2B5EF4-FFF2-40B4-BE49-F238E27FC236}">
                    <a16:creationId xmlns:a16="http://schemas.microsoft.com/office/drawing/2014/main" id="{5C223238-7E65-E6AB-195C-43676AE6E46C}"/>
                  </a:ext>
                </a:extLst>
              </p:cNvPr>
              <p:cNvSpPr/>
              <p:nvPr/>
            </p:nvSpPr>
            <p:spPr>
              <a:xfrm>
                <a:off x="3009629" y="3958785"/>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72" name="Freeform: Shape 71">
                <a:extLst>
                  <a:ext uri="{FF2B5EF4-FFF2-40B4-BE49-F238E27FC236}">
                    <a16:creationId xmlns:a16="http://schemas.microsoft.com/office/drawing/2014/main" id="{856587B5-E81F-4210-80BB-1B455ABB7D87}"/>
                  </a:ext>
                </a:extLst>
              </p:cNvPr>
              <p:cNvSpPr/>
              <p:nvPr/>
            </p:nvSpPr>
            <p:spPr>
              <a:xfrm>
                <a:off x="2727760" y="3812105"/>
                <a:ext cx="906035" cy="653413"/>
              </a:xfrm>
              <a:custGeom>
                <a:avLst/>
                <a:gdLst>
                  <a:gd name="connsiteX0" fmla="*/ 882015 w 906035"/>
                  <a:gd name="connsiteY0" fmla="*/ 603885 h 653414"/>
                  <a:gd name="connsiteX1" fmla="*/ 832485 w 906035"/>
                  <a:gd name="connsiteY1" fmla="*/ 603885 h 653414"/>
                  <a:gd name="connsiteX2" fmla="*/ 832485 w 906035"/>
                  <a:gd name="connsiteY2" fmla="*/ 121920 h 653414"/>
                  <a:gd name="connsiteX3" fmla="*/ 806768 w 906035"/>
                  <a:gd name="connsiteY3" fmla="*/ 96203 h 653414"/>
                  <a:gd name="connsiteX4" fmla="*/ 734378 w 906035"/>
                  <a:gd name="connsiteY4" fmla="*/ 96203 h 653414"/>
                  <a:gd name="connsiteX5" fmla="*/ 708660 w 906035"/>
                  <a:gd name="connsiteY5" fmla="*/ 121920 h 653414"/>
                  <a:gd name="connsiteX6" fmla="*/ 708660 w 906035"/>
                  <a:gd name="connsiteY6" fmla="*/ 603885 h 653414"/>
                  <a:gd name="connsiteX7" fmla="*/ 655320 w 906035"/>
                  <a:gd name="connsiteY7" fmla="*/ 603885 h 653414"/>
                  <a:gd name="connsiteX8" fmla="*/ 655320 w 906035"/>
                  <a:gd name="connsiteY8" fmla="*/ 291465 h 653414"/>
                  <a:gd name="connsiteX9" fmla="*/ 629603 w 906035"/>
                  <a:gd name="connsiteY9" fmla="*/ 265748 h 653414"/>
                  <a:gd name="connsiteX10" fmla="*/ 557213 w 906035"/>
                  <a:gd name="connsiteY10" fmla="*/ 265748 h 653414"/>
                  <a:gd name="connsiteX11" fmla="*/ 531495 w 906035"/>
                  <a:gd name="connsiteY11" fmla="*/ 291465 h 653414"/>
                  <a:gd name="connsiteX12" fmla="*/ 531495 w 906035"/>
                  <a:gd name="connsiteY12" fmla="*/ 603885 h 653414"/>
                  <a:gd name="connsiteX13" fmla="*/ 477203 w 906035"/>
                  <a:gd name="connsiteY13" fmla="*/ 603885 h 653414"/>
                  <a:gd name="connsiteX14" fmla="*/ 477203 w 906035"/>
                  <a:gd name="connsiteY14" fmla="*/ 426720 h 653414"/>
                  <a:gd name="connsiteX15" fmla="*/ 451485 w 906035"/>
                  <a:gd name="connsiteY15" fmla="*/ 401003 h 653414"/>
                  <a:gd name="connsiteX16" fmla="*/ 379095 w 906035"/>
                  <a:gd name="connsiteY16" fmla="*/ 401003 h 653414"/>
                  <a:gd name="connsiteX17" fmla="*/ 353378 w 906035"/>
                  <a:gd name="connsiteY17" fmla="*/ 426720 h 653414"/>
                  <a:gd name="connsiteX18" fmla="*/ 353378 w 906035"/>
                  <a:gd name="connsiteY18" fmla="*/ 604838 h 653414"/>
                  <a:gd name="connsiteX19" fmla="*/ 299085 w 906035"/>
                  <a:gd name="connsiteY19" fmla="*/ 604838 h 653414"/>
                  <a:gd name="connsiteX20" fmla="*/ 299085 w 906035"/>
                  <a:gd name="connsiteY20" fmla="*/ 467678 h 653414"/>
                  <a:gd name="connsiteX21" fmla="*/ 273368 w 906035"/>
                  <a:gd name="connsiteY21" fmla="*/ 441960 h 653414"/>
                  <a:gd name="connsiteX22" fmla="*/ 200978 w 906035"/>
                  <a:gd name="connsiteY22" fmla="*/ 441960 h 653414"/>
                  <a:gd name="connsiteX23" fmla="*/ 175260 w 906035"/>
                  <a:gd name="connsiteY23" fmla="*/ 467678 h 653414"/>
                  <a:gd name="connsiteX24" fmla="*/ 175260 w 906035"/>
                  <a:gd name="connsiteY24" fmla="*/ 604838 h 653414"/>
                  <a:gd name="connsiteX25" fmla="*/ 51435 w 906035"/>
                  <a:gd name="connsiteY25" fmla="*/ 604838 h 653414"/>
                  <a:gd name="connsiteX26" fmla="*/ 51435 w 906035"/>
                  <a:gd name="connsiteY26" fmla="*/ 524828 h 653414"/>
                  <a:gd name="connsiteX27" fmla="*/ 99060 w 906035"/>
                  <a:gd name="connsiteY27" fmla="*/ 524828 h 653414"/>
                  <a:gd name="connsiteX28" fmla="*/ 124778 w 906035"/>
                  <a:gd name="connsiteY28" fmla="*/ 499110 h 653414"/>
                  <a:gd name="connsiteX29" fmla="*/ 99060 w 906035"/>
                  <a:gd name="connsiteY29" fmla="*/ 473392 h 653414"/>
                  <a:gd name="connsiteX30" fmla="*/ 51435 w 906035"/>
                  <a:gd name="connsiteY30" fmla="*/ 473392 h 653414"/>
                  <a:gd name="connsiteX31" fmla="*/ 51435 w 906035"/>
                  <a:gd name="connsiteY31" fmla="*/ 393383 h 653414"/>
                  <a:gd name="connsiteX32" fmla="*/ 99060 w 906035"/>
                  <a:gd name="connsiteY32" fmla="*/ 393383 h 653414"/>
                  <a:gd name="connsiteX33" fmla="*/ 124778 w 906035"/>
                  <a:gd name="connsiteY33" fmla="*/ 367665 h 653414"/>
                  <a:gd name="connsiteX34" fmla="*/ 99060 w 906035"/>
                  <a:gd name="connsiteY34" fmla="*/ 341948 h 653414"/>
                  <a:gd name="connsiteX35" fmla="*/ 51435 w 906035"/>
                  <a:gd name="connsiteY35" fmla="*/ 341948 h 653414"/>
                  <a:gd name="connsiteX36" fmla="*/ 51435 w 906035"/>
                  <a:gd name="connsiteY36" fmla="*/ 261938 h 653414"/>
                  <a:gd name="connsiteX37" fmla="*/ 99060 w 906035"/>
                  <a:gd name="connsiteY37" fmla="*/ 261938 h 653414"/>
                  <a:gd name="connsiteX38" fmla="*/ 124778 w 906035"/>
                  <a:gd name="connsiteY38" fmla="*/ 236220 h 653414"/>
                  <a:gd name="connsiteX39" fmla="*/ 99060 w 906035"/>
                  <a:gd name="connsiteY39" fmla="*/ 210502 h 653414"/>
                  <a:gd name="connsiteX40" fmla="*/ 51435 w 906035"/>
                  <a:gd name="connsiteY40" fmla="*/ 210502 h 653414"/>
                  <a:gd name="connsiteX41" fmla="*/ 51435 w 906035"/>
                  <a:gd name="connsiteY41" fmla="*/ 130493 h 653414"/>
                  <a:gd name="connsiteX42" fmla="*/ 99060 w 906035"/>
                  <a:gd name="connsiteY42" fmla="*/ 130493 h 653414"/>
                  <a:gd name="connsiteX43" fmla="*/ 124778 w 906035"/>
                  <a:gd name="connsiteY43" fmla="*/ 104775 h 653414"/>
                  <a:gd name="connsiteX44" fmla="*/ 99060 w 906035"/>
                  <a:gd name="connsiteY44" fmla="*/ 79057 h 653414"/>
                  <a:gd name="connsiteX45" fmla="*/ 51435 w 906035"/>
                  <a:gd name="connsiteY45" fmla="*/ 79057 h 653414"/>
                  <a:gd name="connsiteX46" fmla="*/ 51435 w 906035"/>
                  <a:gd name="connsiteY46" fmla="*/ 25718 h 653414"/>
                  <a:gd name="connsiteX47" fmla="*/ 25718 w 906035"/>
                  <a:gd name="connsiteY47" fmla="*/ 0 h 653414"/>
                  <a:gd name="connsiteX48" fmla="*/ 0 w 906035"/>
                  <a:gd name="connsiteY48" fmla="*/ 25718 h 653414"/>
                  <a:gd name="connsiteX49" fmla="*/ 0 w 906035"/>
                  <a:gd name="connsiteY49" fmla="*/ 627698 h 653414"/>
                  <a:gd name="connsiteX50" fmla="*/ 25718 w 906035"/>
                  <a:gd name="connsiteY50" fmla="*/ 653415 h 653414"/>
                  <a:gd name="connsiteX51" fmla="*/ 880110 w 906035"/>
                  <a:gd name="connsiteY51" fmla="*/ 653415 h 653414"/>
                  <a:gd name="connsiteX52" fmla="*/ 905828 w 906035"/>
                  <a:gd name="connsiteY52" fmla="*/ 627698 h 653414"/>
                  <a:gd name="connsiteX53" fmla="*/ 882015 w 906035"/>
                  <a:gd name="connsiteY53" fmla="*/ 603885 h 65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6035" h="653414">
                    <a:moveTo>
                      <a:pt x="882015" y="603885"/>
                    </a:moveTo>
                    <a:lnTo>
                      <a:pt x="832485" y="603885"/>
                    </a:lnTo>
                    <a:lnTo>
                      <a:pt x="832485" y="121920"/>
                    </a:lnTo>
                    <a:cubicBezTo>
                      <a:pt x="832485" y="107632"/>
                      <a:pt x="821055" y="96203"/>
                      <a:pt x="806768" y="96203"/>
                    </a:cubicBezTo>
                    <a:lnTo>
                      <a:pt x="734378" y="96203"/>
                    </a:lnTo>
                    <a:cubicBezTo>
                      <a:pt x="720090" y="96203"/>
                      <a:pt x="708660" y="107632"/>
                      <a:pt x="708660" y="121920"/>
                    </a:cubicBezTo>
                    <a:lnTo>
                      <a:pt x="708660" y="603885"/>
                    </a:lnTo>
                    <a:lnTo>
                      <a:pt x="655320" y="603885"/>
                    </a:lnTo>
                    <a:lnTo>
                      <a:pt x="655320" y="291465"/>
                    </a:lnTo>
                    <a:cubicBezTo>
                      <a:pt x="655320" y="277178"/>
                      <a:pt x="643890" y="265748"/>
                      <a:pt x="629603" y="265748"/>
                    </a:cubicBezTo>
                    <a:lnTo>
                      <a:pt x="557213" y="265748"/>
                    </a:lnTo>
                    <a:cubicBezTo>
                      <a:pt x="542925" y="265748"/>
                      <a:pt x="531495" y="277178"/>
                      <a:pt x="531495" y="291465"/>
                    </a:cubicBezTo>
                    <a:lnTo>
                      <a:pt x="531495" y="603885"/>
                    </a:lnTo>
                    <a:lnTo>
                      <a:pt x="477203" y="603885"/>
                    </a:lnTo>
                    <a:lnTo>
                      <a:pt x="477203" y="426720"/>
                    </a:lnTo>
                    <a:cubicBezTo>
                      <a:pt x="477203" y="412433"/>
                      <a:pt x="465773" y="401003"/>
                      <a:pt x="451485" y="401003"/>
                    </a:cubicBezTo>
                    <a:lnTo>
                      <a:pt x="379095" y="401003"/>
                    </a:lnTo>
                    <a:cubicBezTo>
                      <a:pt x="364808" y="401003"/>
                      <a:pt x="353378" y="412433"/>
                      <a:pt x="353378" y="426720"/>
                    </a:cubicBezTo>
                    <a:lnTo>
                      <a:pt x="353378" y="604838"/>
                    </a:lnTo>
                    <a:lnTo>
                      <a:pt x="299085" y="604838"/>
                    </a:lnTo>
                    <a:lnTo>
                      <a:pt x="299085" y="467678"/>
                    </a:lnTo>
                    <a:cubicBezTo>
                      <a:pt x="299085" y="453390"/>
                      <a:pt x="287655" y="441960"/>
                      <a:pt x="273368" y="441960"/>
                    </a:cubicBezTo>
                    <a:lnTo>
                      <a:pt x="200978" y="441960"/>
                    </a:lnTo>
                    <a:cubicBezTo>
                      <a:pt x="186690" y="441960"/>
                      <a:pt x="175260" y="453390"/>
                      <a:pt x="175260" y="467678"/>
                    </a:cubicBezTo>
                    <a:lnTo>
                      <a:pt x="175260" y="604838"/>
                    </a:lnTo>
                    <a:lnTo>
                      <a:pt x="51435" y="604838"/>
                    </a:lnTo>
                    <a:lnTo>
                      <a:pt x="51435" y="524828"/>
                    </a:lnTo>
                    <a:lnTo>
                      <a:pt x="99060" y="524828"/>
                    </a:lnTo>
                    <a:cubicBezTo>
                      <a:pt x="113348" y="524828"/>
                      <a:pt x="124778" y="513398"/>
                      <a:pt x="124778" y="499110"/>
                    </a:cubicBezTo>
                    <a:cubicBezTo>
                      <a:pt x="124778" y="484823"/>
                      <a:pt x="113348" y="473392"/>
                      <a:pt x="99060" y="473392"/>
                    </a:cubicBezTo>
                    <a:lnTo>
                      <a:pt x="51435" y="473392"/>
                    </a:lnTo>
                    <a:lnTo>
                      <a:pt x="51435" y="393383"/>
                    </a:lnTo>
                    <a:lnTo>
                      <a:pt x="99060" y="393383"/>
                    </a:lnTo>
                    <a:cubicBezTo>
                      <a:pt x="113348" y="393383"/>
                      <a:pt x="124778" y="381953"/>
                      <a:pt x="124778" y="367665"/>
                    </a:cubicBezTo>
                    <a:cubicBezTo>
                      <a:pt x="124778" y="353378"/>
                      <a:pt x="113348" y="341948"/>
                      <a:pt x="99060" y="341948"/>
                    </a:cubicBezTo>
                    <a:lnTo>
                      <a:pt x="51435" y="341948"/>
                    </a:lnTo>
                    <a:lnTo>
                      <a:pt x="51435" y="261938"/>
                    </a:lnTo>
                    <a:lnTo>
                      <a:pt x="99060" y="261938"/>
                    </a:lnTo>
                    <a:cubicBezTo>
                      <a:pt x="113348" y="261938"/>
                      <a:pt x="124778" y="250508"/>
                      <a:pt x="124778" y="236220"/>
                    </a:cubicBezTo>
                    <a:cubicBezTo>
                      <a:pt x="124778" y="221933"/>
                      <a:pt x="113348" y="210502"/>
                      <a:pt x="99060" y="210502"/>
                    </a:cubicBezTo>
                    <a:lnTo>
                      <a:pt x="51435" y="210502"/>
                    </a:lnTo>
                    <a:lnTo>
                      <a:pt x="51435" y="130493"/>
                    </a:lnTo>
                    <a:lnTo>
                      <a:pt x="99060" y="130493"/>
                    </a:lnTo>
                    <a:cubicBezTo>
                      <a:pt x="113348" y="130493"/>
                      <a:pt x="124778" y="119063"/>
                      <a:pt x="124778" y="104775"/>
                    </a:cubicBezTo>
                    <a:cubicBezTo>
                      <a:pt x="124778" y="90488"/>
                      <a:pt x="113348" y="79057"/>
                      <a:pt x="99060" y="79057"/>
                    </a:cubicBezTo>
                    <a:lnTo>
                      <a:pt x="51435" y="79057"/>
                    </a:lnTo>
                    <a:lnTo>
                      <a:pt x="51435" y="25718"/>
                    </a:lnTo>
                    <a:cubicBezTo>
                      <a:pt x="51435" y="11430"/>
                      <a:pt x="40005" y="0"/>
                      <a:pt x="25718" y="0"/>
                    </a:cubicBezTo>
                    <a:cubicBezTo>
                      <a:pt x="11430" y="0"/>
                      <a:pt x="0" y="11430"/>
                      <a:pt x="0" y="25718"/>
                    </a:cubicBezTo>
                    <a:lnTo>
                      <a:pt x="0" y="627698"/>
                    </a:lnTo>
                    <a:cubicBezTo>
                      <a:pt x="0" y="641985"/>
                      <a:pt x="11430" y="653415"/>
                      <a:pt x="25718" y="653415"/>
                    </a:cubicBezTo>
                    <a:lnTo>
                      <a:pt x="880110" y="653415"/>
                    </a:lnTo>
                    <a:cubicBezTo>
                      <a:pt x="894398" y="653415"/>
                      <a:pt x="905828" y="641985"/>
                      <a:pt x="905828" y="627698"/>
                    </a:cubicBezTo>
                    <a:cubicBezTo>
                      <a:pt x="907733" y="615315"/>
                      <a:pt x="896303" y="603885"/>
                      <a:pt x="882015" y="60388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2" name="Title 1">
            <a:extLst>
              <a:ext uri="{FF2B5EF4-FFF2-40B4-BE49-F238E27FC236}">
                <a16:creationId xmlns:a16="http://schemas.microsoft.com/office/drawing/2014/main" id="{4850185D-A23E-C18A-AE7D-48009705525E}"/>
              </a:ext>
            </a:extLst>
          </p:cNvPr>
          <p:cNvSpPr>
            <a:spLocks noGrp="1"/>
          </p:cNvSpPr>
          <p:nvPr>
            <p:ph type="title"/>
          </p:nvPr>
        </p:nvSpPr>
        <p:spPr/>
        <p:txBody>
          <a:bodyPr/>
          <a:lstStyle/>
          <a:p>
            <a:r>
              <a:rPr lang="en-US" dirty="0">
                <a:solidFill>
                  <a:schemeClr val="tx2"/>
                </a:solidFill>
              </a:rPr>
              <a:t>What does TB DIAH do?</a:t>
            </a:r>
            <a:endParaRPr lang="en-US" dirty="0"/>
          </a:p>
        </p:txBody>
      </p:sp>
    </p:spTree>
    <p:custDataLst>
      <p:tags r:id="rId1"/>
    </p:custDataLst>
    <p:extLst>
      <p:ext uri="{BB962C8B-B14F-4D97-AF65-F5344CB8AC3E}">
        <p14:creationId xmlns:p14="http://schemas.microsoft.com/office/powerpoint/2010/main" val="11866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1DA990C4-FB19-421C-8E7E-0C63015F01B0}"/>
              </a:ext>
            </a:extLst>
          </p:cNvPr>
          <p:cNvSpPr>
            <a:spLocks noGrp="1"/>
          </p:cNvSpPr>
          <p:nvPr>
            <p:ph type="title"/>
          </p:nvPr>
        </p:nvSpPr>
        <p:spPr/>
        <p:txBody>
          <a:bodyPr/>
          <a:lstStyle/>
          <a:p>
            <a:r>
              <a:rPr lang="en-US" dirty="0">
                <a:solidFill>
                  <a:schemeClr val="tx2"/>
                </a:solidFill>
              </a:rPr>
              <a:t>What does TB DIAH do?</a:t>
            </a:r>
          </a:p>
        </p:txBody>
      </p:sp>
      <p:grpSp>
        <p:nvGrpSpPr>
          <p:cNvPr id="22" name="Group 21">
            <a:extLst>
              <a:ext uri="{FF2B5EF4-FFF2-40B4-BE49-F238E27FC236}">
                <a16:creationId xmlns:a16="http://schemas.microsoft.com/office/drawing/2014/main" id="{E58BF2D1-ABE6-9D2A-C83D-5E921DE9CF0D}"/>
              </a:ext>
              <a:ext uri="{C183D7F6-B498-43B3-948B-1728B52AA6E4}">
                <adec:decorative xmlns:adec="http://schemas.microsoft.com/office/drawing/2017/decorative" val="1"/>
              </a:ext>
            </a:extLst>
          </p:cNvPr>
          <p:cNvGrpSpPr/>
          <p:nvPr/>
        </p:nvGrpSpPr>
        <p:grpSpPr>
          <a:xfrm>
            <a:off x="2559" y="637154"/>
            <a:ext cx="6402169" cy="731520"/>
            <a:chOff x="2559" y="637154"/>
            <a:chExt cx="6402169" cy="731520"/>
          </a:xfrm>
        </p:grpSpPr>
        <p:sp>
          <p:nvSpPr>
            <p:cNvPr id="94" name="Arrow: Right 93">
              <a:extLst>
                <a:ext uri="{FF2B5EF4-FFF2-40B4-BE49-F238E27FC236}">
                  <a16:creationId xmlns:a16="http://schemas.microsoft.com/office/drawing/2014/main" id="{8D2B0773-9EB3-ED16-51F5-728B330DEF6D}"/>
                </a:ext>
              </a:extLst>
            </p:cNvPr>
            <p:cNvSpPr/>
            <p:nvPr/>
          </p:nvSpPr>
          <p:spPr>
            <a:xfrm>
              <a:off x="2559" y="637154"/>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5" name="TextBox 44">
              <a:extLst>
                <a:ext uri="{FF2B5EF4-FFF2-40B4-BE49-F238E27FC236}">
                  <a16:creationId xmlns:a16="http://schemas.microsoft.com/office/drawing/2014/main" id="{DE63418B-455C-4E2B-885C-72CF1C0C4D3A}"/>
                </a:ext>
              </a:extLst>
            </p:cNvPr>
            <p:cNvSpPr txBox="1"/>
            <p:nvPr/>
          </p:nvSpPr>
          <p:spPr>
            <a:xfrm>
              <a:off x="1141941" y="685200"/>
              <a:ext cx="5262787"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2F3C"/>
                  </a:solidFill>
                  <a:effectLst/>
                  <a:uLnTx/>
                  <a:uFillTx/>
                  <a:latin typeface="Gill Sans MT"/>
                  <a:ea typeface="Calibri"/>
                  <a:cs typeface="Calibri"/>
                  <a:sym typeface="Calibri"/>
                </a:rPr>
                <a:t>Performance-based M&amp;E Framework </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Contains the 10 core and extended indicators to help Missions track progress against TB targets and manage USAID’s TB investments—all in one place</a:t>
              </a:r>
            </a:p>
          </p:txBody>
        </p:sp>
      </p:grpSp>
      <p:grpSp>
        <p:nvGrpSpPr>
          <p:cNvPr id="20" name="Group 19">
            <a:extLst>
              <a:ext uri="{FF2B5EF4-FFF2-40B4-BE49-F238E27FC236}">
                <a16:creationId xmlns:a16="http://schemas.microsoft.com/office/drawing/2014/main" id="{0D5A6605-844F-8112-18CC-8B2A9102181D}"/>
              </a:ext>
              <a:ext uri="{C183D7F6-B498-43B3-948B-1728B52AA6E4}">
                <adec:decorative xmlns:adec="http://schemas.microsoft.com/office/drawing/2017/decorative" val="1"/>
              </a:ext>
            </a:extLst>
          </p:cNvPr>
          <p:cNvGrpSpPr/>
          <p:nvPr/>
        </p:nvGrpSpPr>
        <p:grpSpPr>
          <a:xfrm>
            <a:off x="73714" y="732007"/>
            <a:ext cx="714829" cy="669739"/>
            <a:chOff x="60558" y="732007"/>
            <a:chExt cx="714829" cy="669739"/>
          </a:xfrm>
        </p:grpSpPr>
        <p:grpSp>
          <p:nvGrpSpPr>
            <p:cNvPr id="5" name="Group 4">
              <a:extLst>
                <a:ext uri="{FF2B5EF4-FFF2-40B4-BE49-F238E27FC236}">
                  <a16:creationId xmlns:a16="http://schemas.microsoft.com/office/drawing/2014/main" id="{FE2FCDDF-DE6E-4C59-8101-250ABD00E202}"/>
                </a:ext>
              </a:extLst>
            </p:cNvPr>
            <p:cNvGrpSpPr/>
            <p:nvPr/>
          </p:nvGrpSpPr>
          <p:grpSpPr>
            <a:xfrm>
              <a:off x="189372" y="732007"/>
              <a:ext cx="457200" cy="384048"/>
              <a:chOff x="502167" y="1474726"/>
              <a:chExt cx="571584" cy="481020"/>
            </a:xfrm>
          </p:grpSpPr>
          <p:sp>
            <p:nvSpPr>
              <p:cNvPr id="6" name="Rectangle: Rounded Corners 5">
                <a:extLst>
                  <a:ext uri="{FF2B5EF4-FFF2-40B4-BE49-F238E27FC236}">
                    <a16:creationId xmlns:a16="http://schemas.microsoft.com/office/drawing/2014/main" id="{A6067600-9452-4BE3-862F-73E10CAECAB2}"/>
                  </a:ext>
                </a:extLst>
              </p:cNvPr>
              <p:cNvSpPr/>
              <p:nvPr/>
            </p:nvSpPr>
            <p:spPr>
              <a:xfrm>
                <a:off x="502167" y="1474726"/>
                <a:ext cx="571584" cy="481020"/>
              </a:xfrm>
              <a:prstGeom prst="round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 name="Graphic 72">
                <a:extLst>
                  <a:ext uri="{FF2B5EF4-FFF2-40B4-BE49-F238E27FC236}">
                    <a16:creationId xmlns:a16="http://schemas.microsoft.com/office/drawing/2014/main" id="{25FF2A45-B563-499D-BD9D-4A014BEB27F5}"/>
                  </a:ext>
                </a:extLst>
              </p:cNvPr>
              <p:cNvGrpSpPr/>
              <p:nvPr/>
            </p:nvGrpSpPr>
            <p:grpSpPr>
              <a:xfrm>
                <a:off x="586898" y="1519890"/>
                <a:ext cx="394686" cy="395577"/>
                <a:chOff x="1086229" y="1113942"/>
                <a:chExt cx="1335632" cy="1338647"/>
              </a:xfrm>
              <a:solidFill>
                <a:schemeClr val="bg1"/>
              </a:solidFill>
            </p:grpSpPr>
            <p:sp>
              <p:nvSpPr>
                <p:cNvPr id="8" name="Freeform: Shape 7">
                  <a:extLst>
                    <a:ext uri="{FF2B5EF4-FFF2-40B4-BE49-F238E27FC236}">
                      <a16:creationId xmlns:a16="http://schemas.microsoft.com/office/drawing/2014/main" id="{82EED286-6D0A-47C5-8FD6-D7AA6E1A4D3E}"/>
                    </a:ext>
                  </a:extLst>
                </p:cNvPr>
                <p:cNvSpPr/>
                <p:nvPr/>
              </p:nvSpPr>
              <p:spPr>
                <a:xfrm>
                  <a:off x="1086229" y="1113942"/>
                  <a:ext cx="1335632" cy="1338647"/>
                </a:xfrm>
                <a:custGeom>
                  <a:avLst/>
                  <a:gdLst>
                    <a:gd name="connsiteX0" fmla="*/ 1335632 w 1335632"/>
                    <a:gd name="connsiteY0" fmla="*/ 667816 h 1338647"/>
                    <a:gd name="connsiteX1" fmla="*/ 1210511 w 1335632"/>
                    <a:gd name="connsiteY1" fmla="*/ 532143 h 1338647"/>
                    <a:gd name="connsiteX2" fmla="*/ 1147197 w 1335632"/>
                    <a:gd name="connsiteY2" fmla="*/ 378379 h 1338647"/>
                    <a:gd name="connsiteX3" fmla="*/ 1180361 w 1335632"/>
                    <a:gd name="connsiteY3" fmla="*/ 290945 h 1338647"/>
                    <a:gd name="connsiteX4" fmla="*/ 1141167 w 1335632"/>
                    <a:gd name="connsiteY4" fmla="*/ 194466 h 1338647"/>
                    <a:gd name="connsiteX5" fmla="*/ 957253 w 1335632"/>
                    <a:gd name="connsiteY5" fmla="*/ 188436 h 1338647"/>
                    <a:gd name="connsiteX6" fmla="*/ 803490 w 1335632"/>
                    <a:gd name="connsiteY6" fmla="*/ 125121 h 1338647"/>
                    <a:gd name="connsiteX7" fmla="*/ 667816 w 1335632"/>
                    <a:gd name="connsiteY7" fmla="*/ 0 h 1338647"/>
                    <a:gd name="connsiteX8" fmla="*/ 532142 w 1335632"/>
                    <a:gd name="connsiteY8" fmla="*/ 125121 h 1338647"/>
                    <a:gd name="connsiteX9" fmla="*/ 378379 w 1335632"/>
                    <a:gd name="connsiteY9" fmla="*/ 188436 h 1338647"/>
                    <a:gd name="connsiteX10" fmla="*/ 290945 w 1335632"/>
                    <a:gd name="connsiteY10" fmla="*/ 155271 h 1338647"/>
                    <a:gd name="connsiteX11" fmla="*/ 194466 w 1335632"/>
                    <a:gd name="connsiteY11" fmla="*/ 195973 h 1338647"/>
                    <a:gd name="connsiteX12" fmla="*/ 188436 w 1335632"/>
                    <a:gd name="connsiteY12" fmla="*/ 379886 h 1338647"/>
                    <a:gd name="connsiteX13" fmla="*/ 125121 w 1335632"/>
                    <a:gd name="connsiteY13" fmla="*/ 533650 h 1338647"/>
                    <a:gd name="connsiteX14" fmla="*/ 0 w 1335632"/>
                    <a:gd name="connsiteY14" fmla="*/ 669324 h 1338647"/>
                    <a:gd name="connsiteX15" fmla="*/ 125121 w 1335632"/>
                    <a:gd name="connsiteY15" fmla="*/ 804998 h 1338647"/>
                    <a:gd name="connsiteX16" fmla="*/ 188436 w 1335632"/>
                    <a:gd name="connsiteY16" fmla="*/ 958761 h 1338647"/>
                    <a:gd name="connsiteX17" fmla="*/ 155271 w 1335632"/>
                    <a:gd name="connsiteY17" fmla="*/ 1046195 h 1338647"/>
                    <a:gd name="connsiteX18" fmla="*/ 194466 w 1335632"/>
                    <a:gd name="connsiteY18" fmla="*/ 1142674 h 1338647"/>
                    <a:gd name="connsiteX19" fmla="*/ 290945 w 1335632"/>
                    <a:gd name="connsiteY19" fmla="*/ 1183377 h 1338647"/>
                    <a:gd name="connsiteX20" fmla="*/ 290945 w 1335632"/>
                    <a:gd name="connsiteY20" fmla="*/ 1183377 h 1338647"/>
                    <a:gd name="connsiteX21" fmla="*/ 378379 w 1335632"/>
                    <a:gd name="connsiteY21" fmla="*/ 1150212 h 1338647"/>
                    <a:gd name="connsiteX22" fmla="*/ 532142 w 1335632"/>
                    <a:gd name="connsiteY22" fmla="*/ 1213526 h 1338647"/>
                    <a:gd name="connsiteX23" fmla="*/ 667816 w 1335632"/>
                    <a:gd name="connsiteY23" fmla="*/ 1338648 h 1338647"/>
                    <a:gd name="connsiteX24" fmla="*/ 803490 w 1335632"/>
                    <a:gd name="connsiteY24" fmla="*/ 1213526 h 1338647"/>
                    <a:gd name="connsiteX25" fmla="*/ 957253 w 1335632"/>
                    <a:gd name="connsiteY25" fmla="*/ 1150212 h 1338647"/>
                    <a:gd name="connsiteX26" fmla="*/ 1044688 w 1335632"/>
                    <a:gd name="connsiteY26" fmla="*/ 1183377 h 1338647"/>
                    <a:gd name="connsiteX27" fmla="*/ 1141167 w 1335632"/>
                    <a:gd name="connsiteY27" fmla="*/ 1142674 h 1338647"/>
                    <a:gd name="connsiteX28" fmla="*/ 1147197 w 1335632"/>
                    <a:gd name="connsiteY28" fmla="*/ 958761 h 1338647"/>
                    <a:gd name="connsiteX29" fmla="*/ 1210511 w 1335632"/>
                    <a:gd name="connsiteY29" fmla="*/ 804998 h 1338647"/>
                    <a:gd name="connsiteX30" fmla="*/ 1335632 w 1335632"/>
                    <a:gd name="connsiteY30" fmla="*/ 667816 h 1338647"/>
                    <a:gd name="connsiteX31" fmla="*/ 1279855 w 1335632"/>
                    <a:gd name="connsiteY31" fmla="*/ 667816 h 1338647"/>
                    <a:gd name="connsiteX32" fmla="*/ 1198451 w 1335632"/>
                    <a:gd name="connsiteY32" fmla="*/ 749221 h 1338647"/>
                    <a:gd name="connsiteX33" fmla="*/ 1193929 w 1335632"/>
                    <a:gd name="connsiteY33" fmla="*/ 749221 h 1338647"/>
                    <a:gd name="connsiteX34" fmla="*/ 1193929 w 1335632"/>
                    <a:gd name="connsiteY34" fmla="*/ 749221 h 1338647"/>
                    <a:gd name="connsiteX35" fmla="*/ 1193929 w 1335632"/>
                    <a:gd name="connsiteY35" fmla="*/ 749221 h 1338647"/>
                    <a:gd name="connsiteX36" fmla="*/ 1118554 w 1335632"/>
                    <a:gd name="connsiteY36" fmla="*/ 669324 h 1338647"/>
                    <a:gd name="connsiteX37" fmla="*/ 1199959 w 1335632"/>
                    <a:gd name="connsiteY37" fmla="*/ 587920 h 1338647"/>
                    <a:gd name="connsiteX38" fmla="*/ 1279855 w 1335632"/>
                    <a:gd name="connsiteY38" fmla="*/ 667816 h 1338647"/>
                    <a:gd name="connsiteX39" fmla="*/ 946701 w 1335632"/>
                    <a:gd name="connsiteY39" fmla="*/ 949716 h 1338647"/>
                    <a:gd name="connsiteX40" fmla="*/ 907506 w 1335632"/>
                    <a:gd name="connsiteY40" fmla="*/ 1046195 h 1338647"/>
                    <a:gd name="connsiteX41" fmla="*/ 921074 w 1335632"/>
                    <a:gd name="connsiteY41" fmla="*/ 1104987 h 1338647"/>
                    <a:gd name="connsiteX42" fmla="*/ 794445 w 1335632"/>
                    <a:gd name="connsiteY42" fmla="*/ 1157749 h 1338647"/>
                    <a:gd name="connsiteX43" fmla="*/ 666309 w 1335632"/>
                    <a:gd name="connsiteY43" fmla="*/ 1065793 h 1338647"/>
                    <a:gd name="connsiteX44" fmla="*/ 538172 w 1335632"/>
                    <a:gd name="connsiteY44" fmla="*/ 1157749 h 1338647"/>
                    <a:gd name="connsiteX45" fmla="*/ 411544 w 1335632"/>
                    <a:gd name="connsiteY45" fmla="*/ 1104987 h 1338647"/>
                    <a:gd name="connsiteX46" fmla="*/ 425111 w 1335632"/>
                    <a:gd name="connsiteY46" fmla="*/ 1046195 h 1338647"/>
                    <a:gd name="connsiteX47" fmla="*/ 385916 w 1335632"/>
                    <a:gd name="connsiteY47" fmla="*/ 949716 h 1338647"/>
                    <a:gd name="connsiteX48" fmla="*/ 289437 w 1335632"/>
                    <a:gd name="connsiteY48" fmla="*/ 909014 h 1338647"/>
                    <a:gd name="connsiteX49" fmla="*/ 230645 w 1335632"/>
                    <a:gd name="connsiteY49" fmla="*/ 922581 h 1338647"/>
                    <a:gd name="connsiteX50" fmla="*/ 177883 w 1335632"/>
                    <a:gd name="connsiteY50" fmla="*/ 795953 h 1338647"/>
                    <a:gd name="connsiteX51" fmla="*/ 269840 w 1335632"/>
                    <a:gd name="connsiteY51" fmla="*/ 667816 h 1338647"/>
                    <a:gd name="connsiteX52" fmla="*/ 177883 w 1335632"/>
                    <a:gd name="connsiteY52" fmla="*/ 539680 h 1338647"/>
                    <a:gd name="connsiteX53" fmla="*/ 230645 w 1335632"/>
                    <a:gd name="connsiteY53" fmla="*/ 413051 h 1338647"/>
                    <a:gd name="connsiteX54" fmla="*/ 289437 w 1335632"/>
                    <a:gd name="connsiteY54" fmla="*/ 426619 h 1338647"/>
                    <a:gd name="connsiteX55" fmla="*/ 385916 w 1335632"/>
                    <a:gd name="connsiteY55" fmla="*/ 387424 h 1338647"/>
                    <a:gd name="connsiteX56" fmla="*/ 411544 w 1335632"/>
                    <a:gd name="connsiteY56" fmla="*/ 232153 h 1338647"/>
                    <a:gd name="connsiteX57" fmla="*/ 538172 w 1335632"/>
                    <a:gd name="connsiteY57" fmla="*/ 179391 h 1338647"/>
                    <a:gd name="connsiteX58" fmla="*/ 666309 w 1335632"/>
                    <a:gd name="connsiteY58" fmla="*/ 271347 h 1338647"/>
                    <a:gd name="connsiteX59" fmla="*/ 794445 w 1335632"/>
                    <a:gd name="connsiteY59" fmla="*/ 179391 h 1338647"/>
                    <a:gd name="connsiteX60" fmla="*/ 921074 w 1335632"/>
                    <a:gd name="connsiteY60" fmla="*/ 232153 h 1338647"/>
                    <a:gd name="connsiteX61" fmla="*/ 907506 w 1335632"/>
                    <a:gd name="connsiteY61" fmla="*/ 290945 h 1338647"/>
                    <a:gd name="connsiteX62" fmla="*/ 946701 w 1335632"/>
                    <a:gd name="connsiteY62" fmla="*/ 387424 h 1338647"/>
                    <a:gd name="connsiteX63" fmla="*/ 1043180 w 1335632"/>
                    <a:gd name="connsiteY63" fmla="*/ 428126 h 1338647"/>
                    <a:gd name="connsiteX64" fmla="*/ 1101972 w 1335632"/>
                    <a:gd name="connsiteY64" fmla="*/ 414559 h 1338647"/>
                    <a:gd name="connsiteX65" fmla="*/ 1154734 w 1335632"/>
                    <a:gd name="connsiteY65" fmla="*/ 541187 h 1338647"/>
                    <a:gd name="connsiteX66" fmla="*/ 1062777 w 1335632"/>
                    <a:gd name="connsiteY66" fmla="*/ 669324 h 1338647"/>
                    <a:gd name="connsiteX67" fmla="*/ 1154734 w 1335632"/>
                    <a:gd name="connsiteY67" fmla="*/ 797460 h 1338647"/>
                    <a:gd name="connsiteX68" fmla="*/ 1101972 w 1335632"/>
                    <a:gd name="connsiteY68" fmla="*/ 924089 h 1338647"/>
                    <a:gd name="connsiteX69" fmla="*/ 946701 w 1335632"/>
                    <a:gd name="connsiteY69" fmla="*/ 949716 h 1338647"/>
                    <a:gd name="connsiteX70" fmla="*/ 1100465 w 1335632"/>
                    <a:gd name="connsiteY70" fmla="*/ 233660 h 1338647"/>
                    <a:gd name="connsiteX71" fmla="*/ 1124584 w 1335632"/>
                    <a:gd name="connsiteY71" fmla="*/ 290945 h 1338647"/>
                    <a:gd name="connsiteX72" fmla="*/ 1100465 w 1335632"/>
                    <a:gd name="connsiteY72" fmla="*/ 348229 h 1338647"/>
                    <a:gd name="connsiteX73" fmla="*/ 1100465 w 1335632"/>
                    <a:gd name="connsiteY73" fmla="*/ 348229 h 1338647"/>
                    <a:gd name="connsiteX74" fmla="*/ 985896 w 1335632"/>
                    <a:gd name="connsiteY74" fmla="*/ 348229 h 1338647"/>
                    <a:gd name="connsiteX75" fmla="*/ 961776 w 1335632"/>
                    <a:gd name="connsiteY75" fmla="*/ 290945 h 1338647"/>
                    <a:gd name="connsiteX76" fmla="*/ 985896 w 1335632"/>
                    <a:gd name="connsiteY76" fmla="*/ 233660 h 1338647"/>
                    <a:gd name="connsiteX77" fmla="*/ 1043180 w 1335632"/>
                    <a:gd name="connsiteY77" fmla="*/ 209541 h 1338647"/>
                    <a:gd name="connsiteX78" fmla="*/ 1100465 w 1335632"/>
                    <a:gd name="connsiteY78" fmla="*/ 233660 h 1338647"/>
                    <a:gd name="connsiteX79" fmla="*/ 666309 w 1335632"/>
                    <a:gd name="connsiteY79" fmla="*/ 54269 h 1338647"/>
                    <a:gd name="connsiteX80" fmla="*/ 747713 w 1335632"/>
                    <a:gd name="connsiteY80" fmla="*/ 135674 h 1338647"/>
                    <a:gd name="connsiteX81" fmla="*/ 666309 w 1335632"/>
                    <a:gd name="connsiteY81" fmla="*/ 217078 h 1338647"/>
                    <a:gd name="connsiteX82" fmla="*/ 584904 w 1335632"/>
                    <a:gd name="connsiteY82" fmla="*/ 135674 h 1338647"/>
                    <a:gd name="connsiteX83" fmla="*/ 666309 w 1335632"/>
                    <a:gd name="connsiteY83" fmla="*/ 54269 h 1338647"/>
                    <a:gd name="connsiteX84" fmla="*/ 232153 w 1335632"/>
                    <a:gd name="connsiteY84" fmla="*/ 233660 h 1338647"/>
                    <a:gd name="connsiteX85" fmla="*/ 346722 w 1335632"/>
                    <a:gd name="connsiteY85" fmla="*/ 233660 h 1338647"/>
                    <a:gd name="connsiteX86" fmla="*/ 346722 w 1335632"/>
                    <a:gd name="connsiteY86" fmla="*/ 348229 h 1338647"/>
                    <a:gd name="connsiteX87" fmla="*/ 232153 w 1335632"/>
                    <a:gd name="connsiteY87" fmla="*/ 348229 h 1338647"/>
                    <a:gd name="connsiteX88" fmla="*/ 232153 w 1335632"/>
                    <a:gd name="connsiteY88" fmla="*/ 348229 h 1338647"/>
                    <a:gd name="connsiteX89" fmla="*/ 232153 w 1335632"/>
                    <a:gd name="connsiteY89" fmla="*/ 233660 h 1338647"/>
                    <a:gd name="connsiteX90" fmla="*/ 51255 w 1335632"/>
                    <a:gd name="connsiteY90" fmla="*/ 667816 h 1338647"/>
                    <a:gd name="connsiteX91" fmla="*/ 132659 w 1335632"/>
                    <a:gd name="connsiteY91" fmla="*/ 586412 h 1338647"/>
                    <a:gd name="connsiteX92" fmla="*/ 214063 w 1335632"/>
                    <a:gd name="connsiteY92" fmla="*/ 667816 h 1338647"/>
                    <a:gd name="connsiteX93" fmla="*/ 132659 w 1335632"/>
                    <a:gd name="connsiteY93" fmla="*/ 749221 h 1338647"/>
                    <a:gd name="connsiteX94" fmla="*/ 51255 w 1335632"/>
                    <a:gd name="connsiteY94" fmla="*/ 667816 h 1338647"/>
                    <a:gd name="connsiteX95" fmla="*/ 289437 w 1335632"/>
                    <a:gd name="connsiteY95" fmla="*/ 1126092 h 1338647"/>
                    <a:gd name="connsiteX96" fmla="*/ 232153 w 1335632"/>
                    <a:gd name="connsiteY96" fmla="*/ 1101972 h 1338647"/>
                    <a:gd name="connsiteX97" fmla="*/ 208033 w 1335632"/>
                    <a:gd name="connsiteY97" fmla="*/ 1044688 h 1338647"/>
                    <a:gd name="connsiteX98" fmla="*/ 232153 w 1335632"/>
                    <a:gd name="connsiteY98" fmla="*/ 987403 h 1338647"/>
                    <a:gd name="connsiteX99" fmla="*/ 289437 w 1335632"/>
                    <a:gd name="connsiteY99" fmla="*/ 963284 h 1338647"/>
                    <a:gd name="connsiteX100" fmla="*/ 346722 w 1335632"/>
                    <a:gd name="connsiteY100" fmla="*/ 987403 h 1338647"/>
                    <a:gd name="connsiteX101" fmla="*/ 370842 w 1335632"/>
                    <a:gd name="connsiteY101" fmla="*/ 1044688 h 1338647"/>
                    <a:gd name="connsiteX102" fmla="*/ 346722 w 1335632"/>
                    <a:gd name="connsiteY102" fmla="*/ 1101972 h 1338647"/>
                    <a:gd name="connsiteX103" fmla="*/ 346722 w 1335632"/>
                    <a:gd name="connsiteY103" fmla="*/ 1101972 h 1338647"/>
                    <a:gd name="connsiteX104" fmla="*/ 289437 w 1335632"/>
                    <a:gd name="connsiteY104" fmla="*/ 1126092 h 1338647"/>
                    <a:gd name="connsiteX105" fmla="*/ 289437 w 1335632"/>
                    <a:gd name="connsiteY105" fmla="*/ 1126092 h 1338647"/>
                    <a:gd name="connsiteX106" fmla="*/ 666309 w 1335632"/>
                    <a:gd name="connsiteY106" fmla="*/ 1282871 h 1338647"/>
                    <a:gd name="connsiteX107" fmla="*/ 584904 w 1335632"/>
                    <a:gd name="connsiteY107" fmla="*/ 1201466 h 1338647"/>
                    <a:gd name="connsiteX108" fmla="*/ 666309 w 1335632"/>
                    <a:gd name="connsiteY108" fmla="*/ 1120062 h 1338647"/>
                    <a:gd name="connsiteX109" fmla="*/ 747713 w 1335632"/>
                    <a:gd name="connsiteY109" fmla="*/ 1201466 h 1338647"/>
                    <a:gd name="connsiteX110" fmla="*/ 666309 w 1335632"/>
                    <a:gd name="connsiteY110" fmla="*/ 1282871 h 1338647"/>
                    <a:gd name="connsiteX111" fmla="*/ 1100465 w 1335632"/>
                    <a:gd name="connsiteY111" fmla="*/ 1103480 h 1338647"/>
                    <a:gd name="connsiteX112" fmla="*/ 985896 w 1335632"/>
                    <a:gd name="connsiteY112" fmla="*/ 1103480 h 1338647"/>
                    <a:gd name="connsiteX113" fmla="*/ 985896 w 1335632"/>
                    <a:gd name="connsiteY113" fmla="*/ 1103480 h 1338647"/>
                    <a:gd name="connsiteX114" fmla="*/ 961776 w 1335632"/>
                    <a:gd name="connsiteY114" fmla="*/ 1046195 h 1338647"/>
                    <a:gd name="connsiteX115" fmla="*/ 985896 w 1335632"/>
                    <a:gd name="connsiteY115" fmla="*/ 988911 h 1338647"/>
                    <a:gd name="connsiteX116" fmla="*/ 1043180 w 1335632"/>
                    <a:gd name="connsiteY116" fmla="*/ 964791 h 1338647"/>
                    <a:gd name="connsiteX117" fmla="*/ 1100465 w 1335632"/>
                    <a:gd name="connsiteY117" fmla="*/ 988911 h 1338647"/>
                    <a:gd name="connsiteX118" fmla="*/ 1100465 w 1335632"/>
                    <a:gd name="connsiteY118" fmla="*/ 1103480 h 133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35632" h="1338647">
                      <a:moveTo>
                        <a:pt x="1335632" y="667816"/>
                      </a:moveTo>
                      <a:cubicBezTo>
                        <a:pt x="1335632" y="596964"/>
                        <a:pt x="1279855" y="538172"/>
                        <a:pt x="1210511" y="532143"/>
                      </a:cubicBezTo>
                      <a:cubicBezTo>
                        <a:pt x="1196944" y="477873"/>
                        <a:pt x="1175839" y="426619"/>
                        <a:pt x="1147197" y="378379"/>
                      </a:cubicBezTo>
                      <a:cubicBezTo>
                        <a:pt x="1168301" y="354259"/>
                        <a:pt x="1180361" y="322602"/>
                        <a:pt x="1180361" y="290945"/>
                      </a:cubicBezTo>
                      <a:cubicBezTo>
                        <a:pt x="1180361" y="254765"/>
                        <a:pt x="1166794" y="220093"/>
                        <a:pt x="1141167" y="194466"/>
                      </a:cubicBezTo>
                      <a:cubicBezTo>
                        <a:pt x="1089912" y="143211"/>
                        <a:pt x="1010015" y="141704"/>
                        <a:pt x="957253" y="188436"/>
                      </a:cubicBezTo>
                      <a:cubicBezTo>
                        <a:pt x="909014" y="159794"/>
                        <a:pt x="857759" y="138689"/>
                        <a:pt x="803490" y="125121"/>
                      </a:cubicBezTo>
                      <a:cubicBezTo>
                        <a:pt x="797460" y="54269"/>
                        <a:pt x="738668" y="0"/>
                        <a:pt x="667816" y="0"/>
                      </a:cubicBezTo>
                      <a:cubicBezTo>
                        <a:pt x="596964" y="0"/>
                        <a:pt x="538172" y="55777"/>
                        <a:pt x="532142" y="125121"/>
                      </a:cubicBezTo>
                      <a:cubicBezTo>
                        <a:pt x="477873" y="138689"/>
                        <a:pt x="426618" y="159794"/>
                        <a:pt x="378379" y="188436"/>
                      </a:cubicBezTo>
                      <a:cubicBezTo>
                        <a:pt x="354259" y="167331"/>
                        <a:pt x="322602" y="155271"/>
                        <a:pt x="290945" y="155271"/>
                      </a:cubicBezTo>
                      <a:cubicBezTo>
                        <a:pt x="254765" y="155271"/>
                        <a:pt x="220093" y="168838"/>
                        <a:pt x="194466" y="195973"/>
                      </a:cubicBezTo>
                      <a:cubicBezTo>
                        <a:pt x="143211" y="247228"/>
                        <a:pt x="141704" y="327124"/>
                        <a:pt x="188436" y="379886"/>
                      </a:cubicBezTo>
                      <a:cubicBezTo>
                        <a:pt x="159793" y="428126"/>
                        <a:pt x="138689" y="479381"/>
                        <a:pt x="125121" y="533650"/>
                      </a:cubicBezTo>
                      <a:cubicBezTo>
                        <a:pt x="54269" y="539680"/>
                        <a:pt x="0" y="598472"/>
                        <a:pt x="0" y="669324"/>
                      </a:cubicBezTo>
                      <a:cubicBezTo>
                        <a:pt x="0" y="740176"/>
                        <a:pt x="55777" y="798968"/>
                        <a:pt x="125121" y="804998"/>
                      </a:cubicBezTo>
                      <a:cubicBezTo>
                        <a:pt x="138689" y="859267"/>
                        <a:pt x="159793" y="910522"/>
                        <a:pt x="188436" y="958761"/>
                      </a:cubicBezTo>
                      <a:cubicBezTo>
                        <a:pt x="167331" y="982881"/>
                        <a:pt x="155271" y="1014538"/>
                        <a:pt x="155271" y="1046195"/>
                      </a:cubicBezTo>
                      <a:cubicBezTo>
                        <a:pt x="155271" y="1082375"/>
                        <a:pt x="168838" y="1117047"/>
                        <a:pt x="194466" y="1142674"/>
                      </a:cubicBezTo>
                      <a:cubicBezTo>
                        <a:pt x="220093" y="1168302"/>
                        <a:pt x="254765" y="1183377"/>
                        <a:pt x="290945" y="1183377"/>
                      </a:cubicBezTo>
                      <a:lnTo>
                        <a:pt x="290945" y="1183377"/>
                      </a:lnTo>
                      <a:cubicBezTo>
                        <a:pt x="324109" y="1183377"/>
                        <a:pt x="354259" y="1171317"/>
                        <a:pt x="378379" y="1150212"/>
                      </a:cubicBezTo>
                      <a:cubicBezTo>
                        <a:pt x="426618" y="1178854"/>
                        <a:pt x="477873" y="1199959"/>
                        <a:pt x="532142" y="1213526"/>
                      </a:cubicBezTo>
                      <a:cubicBezTo>
                        <a:pt x="538172" y="1284378"/>
                        <a:pt x="596964" y="1338648"/>
                        <a:pt x="667816" y="1338648"/>
                      </a:cubicBezTo>
                      <a:cubicBezTo>
                        <a:pt x="738668" y="1338648"/>
                        <a:pt x="797460" y="1282871"/>
                        <a:pt x="803490" y="1213526"/>
                      </a:cubicBezTo>
                      <a:cubicBezTo>
                        <a:pt x="857759" y="1199959"/>
                        <a:pt x="909014" y="1178854"/>
                        <a:pt x="957253" y="1150212"/>
                      </a:cubicBezTo>
                      <a:cubicBezTo>
                        <a:pt x="981373" y="1171317"/>
                        <a:pt x="1013030" y="1183377"/>
                        <a:pt x="1044688" y="1183377"/>
                      </a:cubicBezTo>
                      <a:cubicBezTo>
                        <a:pt x="1080867" y="1183377"/>
                        <a:pt x="1115539" y="1169809"/>
                        <a:pt x="1141167" y="1142674"/>
                      </a:cubicBezTo>
                      <a:cubicBezTo>
                        <a:pt x="1192421" y="1091420"/>
                        <a:pt x="1193929" y="1011523"/>
                        <a:pt x="1147197" y="958761"/>
                      </a:cubicBezTo>
                      <a:cubicBezTo>
                        <a:pt x="1175839" y="910522"/>
                        <a:pt x="1196944" y="859267"/>
                        <a:pt x="1210511" y="804998"/>
                      </a:cubicBezTo>
                      <a:cubicBezTo>
                        <a:pt x="1279855" y="798968"/>
                        <a:pt x="1335632" y="740176"/>
                        <a:pt x="1335632" y="667816"/>
                      </a:cubicBezTo>
                      <a:close/>
                      <a:moveTo>
                        <a:pt x="1279855" y="667816"/>
                      </a:moveTo>
                      <a:cubicBezTo>
                        <a:pt x="1279855" y="713041"/>
                        <a:pt x="1243676" y="749221"/>
                        <a:pt x="1198451" y="749221"/>
                      </a:cubicBezTo>
                      <a:cubicBezTo>
                        <a:pt x="1196944" y="749221"/>
                        <a:pt x="1195436" y="749221"/>
                        <a:pt x="1193929" y="749221"/>
                      </a:cubicBezTo>
                      <a:lnTo>
                        <a:pt x="1193929" y="749221"/>
                      </a:lnTo>
                      <a:lnTo>
                        <a:pt x="1193929" y="749221"/>
                      </a:lnTo>
                      <a:cubicBezTo>
                        <a:pt x="1151719" y="746206"/>
                        <a:pt x="1118554" y="711533"/>
                        <a:pt x="1118554" y="669324"/>
                      </a:cubicBezTo>
                      <a:cubicBezTo>
                        <a:pt x="1118554" y="624099"/>
                        <a:pt x="1154734" y="587920"/>
                        <a:pt x="1199959" y="587920"/>
                      </a:cubicBezTo>
                      <a:cubicBezTo>
                        <a:pt x="1243676" y="587920"/>
                        <a:pt x="1279855" y="624099"/>
                        <a:pt x="1279855" y="667816"/>
                      </a:cubicBezTo>
                      <a:close/>
                      <a:moveTo>
                        <a:pt x="946701" y="949716"/>
                      </a:moveTo>
                      <a:cubicBezTo>
                        <a:pt x="921074" y="975343"/>
                        <a:pt x="907506" y="1010016"/>
                        <a:pt x="907506" y="1046195"/>
                      </a:cubicBezTo>
                      <a:cubicBezTo>
                        <a:pt x="907506" y="1067300"/>
                        <a:pt x="912029" y="1086897"/>
                        <a:pt x="921074" y="1104987"/>
                      </a:cubicBezTo>
                      <a:cubicBezTo>
                        <a:pt x="881879" y="1127600"/>
                        <a:pt x="839670" y="1145689"/>
                        <a:pt x="794445" y="1157749"/>
                      </a:cubicBezTo>
                      <a:cubicBezTo>
                        <a:pt x="776355" y="1104987"/>
                        <a:pt x="725101" y="1065793"/>
                        <a:pt x="666309" y="1065793"/>
                      </a:cubicBezTo>
                      <a:cubicBezTo>
                        <a:pt x="607517" y="1065793"/>
                        <a:pt x="556262" y="1103480"/>
                        <a:pt x="538172" y="1157749"/>
                      </a:cubicBezTo>
                      <a:cubicBezTo>
                        <a:pt x="494455" y="1145689"/>
                        <a:pt x="452246" y="1129107"/>
                        <a:pt x="411544" y="1104987"/>
                      </a:cubicBezTo>
                      <a:cubicBezTo>
                        <a:pt x="420589" y="1086897"/>
                        <a:pt x="425111" y="1067300"/>
                        <a:pt x="425111" y="1046195"/>
                      </a:cubicBezTo>
                      <a:cubicBezTo>
                        <a:pt x="425111" y="1010016"/>
                        <a:pt x="411544" y="975343"/>
                        <a:pt x="385916" y="949716"/>
                      </a:cubicBezTo>
                      <a:cubicBezTo>
                        <a:pt x="360289" y="924089"/>
                        <a:pt x="325617" y="909014"/>
                        <a:pt x="289437" y="909014"/>
                      </a:cubicBezTo>
                      <a:cubicBezTo>
                        <a:pt x="268332" y="909014"/>
                        <a:pt x="248735" y="913537"/>
                        <a:pt x="230645" y="922581"/>
                      </a:cubicBezTo>
                      <a:cubicBezTo>
                        <a:pt x="208033" y="883387"/>
                        <a:pt x="189943" y="841177"/>
                        <a:pt x="177883" y="795953"/>
                      </a:cubicBezTo>
                      <a:cubicBezTo>
                        <a:pt x="230645" y="777863"/>
                        <a:pt x="269840" y="726608"/>
                        <a:pt x="269840" y="667816"/>
                      </a:cubicBezTo>
                      <a:cubicBezTo>
                        <a:pt x="269840" y="609024"/>
                        <a:pt x="232153" y="557770"/>
                        <a:pt x="177883" y="539680"/>
                      </a:cubicBezTo>
                      <a:cubicBezTo>
                        <a:pt x="189943" y="495963"/>
                        <a:pt x="206526" y="452246"/>
                        <a:pt x="230645" y="413051"/>
                      </a:cubicBezTo>
                      <a:cubicBezTo>
                        <a:pt x="248735" y="422096"/>
                        <a:pt x="269840" y="426619"/>
                        <a:pt x="289437" y="426619"/>
                      </a:cubicBezTo>
                      <a:cubicBezTo>
                        <a:pt x="324109" y="426619"/>
                        <a:pt x="358782" y="413051"/>
                        <a:pt x="385916" y="387424"/>
                      </a:cubicBezTo>
                      <a:cubicBezTo>
                        <a:pt x="428126" y="345214"/>
                        <a:pt x="435663" y="283407"/>
                        <a:pt x="411544" y="232153"/>
                      </a:cubicBezTo>
                      <a:cubicBezTo>
                        <a:pt x="450738" y="209541"/>
                        <a:pt x="492948" y="191451"/>
                        <a:pt x="538172" y="179391"/>
                      </a:cubicBezTo>
                      <a:cubicBezTo>
                        <a:pt x="556262" y="232153"/>
                        <a:pt x="607517" y="271347"/>
                        <a:pt x="666309" y="271347"/>
                      </a:cubicBezTo>
                      <a:cubicBezTo>
                        <a:pt x="725101" y="271347"/>
                        <a:pt x="776355" y="233660"/>
                        <a:pt x="794445" y="179391"/>
                      </a:cubicBezTo>
                      <a:cubicBezTo>
                        <a:pt x="838162" y="191451"/>
                        <a:pt x="880372" y="208033"/>
                        <a:pt x="921074" y="232153"/>
                      </a:cubicBezTo>
                      <a:cubicBezTo>
                        <a:pt x="912029" y="250243"/>
                        <a:pt x="907506" y="269840"/>
                        <a:pt x="907506" y="290945"/>
                      </a:cubicBezTo>
                      <a:cubicBezTo>
                        <a:pt x="907506" y="327124"/>
                        <a:pt x="921074" y="361797"/>
                        <a:pt x="946701" y="387424"/>
                      </a:cubicBezTo>
                      <a:cubicBezTo>
                        <a:pt x="972328" y="413051"/>
                        <a:pt x="1007001" y="428126"/>
                        <a:pt x="1043180" y="428126"/>
                      </a:cubicBezTo>
                      <a:cubicBezTo>
                        <a:pt x="1064285" y="428126"/>
                        <a:pt x="1083882" y="423604"/>
                        <a:pt x="1101972" y="414559"/>
                      </a:cubicBezTo>
                      <a:cubicBezTo>
                        <a:pt x="1124584" y="453753"/>
                        <a:pt x="1142674" y="495963"/>
                        <a:pt x="1154734" y="541187"/>
                      </a:cubicBezTo>
                      <a:cubicBezTo>
                        <a:pt x="1101972" y="559277"/>
                        <a:pt x="1062777" y="610532"/>
                        <a:pt x="1062777" y="669324"/>
                      </a:cubicBezTo>
                      <a:cubicBezTo>
                        <a:pt x="1062777" y="728116"/>
                        <a:pt x="1100465" y="779370"/>
                        <a:pt x="1154734" y="797460"/>
                      </a:cubicBezTo>
                      <a:cubicBezTo>
                        <a:pt x="1142674" y="841177"/>
                        <a:pt x="1126092" y="884894"/>
                        <a:pt x="1101972" y="924089"/>
                      </a:cubicBezTo>
                      <a:cubicBezTo>
                        <a:pt x="1052225" y="898462"/>
                        <a:pt x="988911" y="907507"/>
                        <a:pt x="946701" y="949716"/>
                      </a:cubicBezTo>
                      <a:close/>
                      <a:moveTo>
                        <a:pt x="1100465" y="233660"/>
                      </a:moveTo>
                      <a:cubicBezTo>
                        <a:pt x="1115539" y="248735"/>
                        <a:pt x="1124584" y="269840"/>
                        <a:pt x="1124584" y="290945"/>
                      </a:cubicBezTo>
                      <a:cubicBezTo>
                        <a:pt x="1124584" y="312050"/>
                        <a:pt x="1115539" y="333154"/>
                        <a:pt x="1100465" y="348229"/>
                      </a:cubicBezTo>
                      <a:lnTo>
                        <a:pt x="1100465" y="348229"/>
                      </a:lnTo>
                      <a:cubicBezTo>
                        <a:pt x="1070315" y="378379"/>
                        <a:pt x="1016045" y="378379"/>
                        <a:pt x="985896" y="348229"/>
                      </a:cubicBezTo>
                      <a:cubicBezTo>
                        <a:pt x="970821" y="333154"/>
                        <a:pt x="961776" y="312050"/>
                        <a:pt x="961776" y="290945"/>
                      </a:cubicBezTo>
                      <a:cubicBezTo>
                        <a:pt x="961776" y="269840"/>
                        <a:pt x="970821" y="248735"/>
                        <a:pt x="985896" y="233660"/>
                      </a:cubicBezTo>
                      <a:cubicBezTo>
                        <a:pt x="1000971" y="218585"/>
                        <a:pt x="1022075" y="209541"/>
                        <a:pt x="1043180" y="209541"/>
                      </a:cubicBezTo>
                      <a:cubicBezTo>
                        <a:pt x="1064285" y="209541"/>
                        <a:pt x="1085390" y="218585"/>
                        <a:pt x="1100465" y="233660"/>
                      </a:cubicBezTo>
                      <a:close/>
                      <a:moveTo>
                        <a:pt x="666309" y="54269"/>
                      </a:moveTo>
                      <a:cubicBezTo>
                        <a:pt x="711533" y="54269"/>
                        <a:pt x="747713" y="90449"/>
                        <a:pt x="747713" y="135674"/>
                      </a:cubicBezTo>
                      <a:cubicBezTo>
                        <a:pt x="747713" y="180898"/>
                        <a:pt x="711533" y="217078"/>
                        <a:pt x="666309" y="217078"/>
                      </a:cubicBezTo>
                      <a:cubicBezTo>
                        <a:pt x="621084" y="217078"/>
                        <a:pt x="584904" y="180898"/>
                        <a:pt x="584904" y="135674"/>
                      </a:cubicBezTo>
                      <a:cubicBezTo>
                        <a:pt x="584904" y="90449"/>
                        <a:pt x="621084" y="54269"/>
                        <a:pt x="666309" y="54269"/>
                      </a:cubicBezTo>
                      <a:close/>
                      <a:moveTo>
                        <a:pt x="232153" y="233660"/>
                      </a:moveTo>
                      <a:cubicBezTo>
                        <a:pt x="262303" y="203511"/>
                        <a:pt x="316572" y="203511"/>
                        <a:pt x="346722" y="233660"/>
                      </a:cubicBezTo>
                      <a:cubicBezTo>
                        <a:pt x="378379" y="265318"/>
                        <a:pt x="378379" y="316572"/>
                        <a:pt x="346722" y="348229"/>
                      </a:cubicBezTo>
                      <a:cubicBezTo>
                        <a:pt x="315065" y="379886"/>
                        <a:pt x="263810" y="379886"/>
                        <a:pt x="232153" y="348229"/>
                      </a:cubicBezTo>
                      <a:lnTo>
                        <a:pt x="232153" y="348229"/>
                      </a:lnTo>
                      <a:cubicBezTo>
                        <a:pt x="200496" y="316572"/>
                        <a:pt x="200496" y="265318"/>
                        <a:pt x="232153" y="233660"/>
                      </a:cubicBezTo>
                      <a:close/>
                      <a:moveTo>
                        <a:pt x="51255" y="667816"/>
                      </a:moveTo>
                      <a:cubicBezTo>
                        <a:pt x="51255" y="622592"/>
                        <a:pt x="87434" y="586412"/>
                        <a:pt x="132659" y="586412"/>
                      </a:cubicBezTo>
                      <a:cubicBezTo>
                        <a:pt x="177883" y="586412"/>
                        <a:pt x="214063" y="622592"/>
                        <a:pt x="214063" y="667816"/>
                      </a:cubicBezTo>
                      <a:cubicBezTo>
                        <a:pt x="214063" y="713041"/>
                        <a:pt x="177883" y="749221"/>
                        <a:pt x="132659" y="749221"/>
                      </a:cubicBezTo>
                      <a:cubicBezTo>
                        <a:pt x="87434" y="749221"/>
                        <a:pt x="51255" y="713041"/>
                        <a:pt x="51255" y="667816"/>
                      </a:cubicBezTo>
                      <a:close/>
                      <a:moveTo>
                        <a:pt x="289437" y="1126092"/>
                      </a:moveTo>
                      <a:cubicBezTo>
                        <a:pt x="268332" y="1126092"/>
                        <a:pt x="247228" y="1117047"/>
                        <a:pt x="232153" y="1101972"/>
                      </a:cubicBezTo>
                      <a:cubicBezTo>
                        <a:pt x="217078" y="1086897"/>
                        <a:pt x="208033" y="1065793"/>
                        <a:pt x="208033" y="1044688"/>
                      </a:cubicBezTo>
                      <a:cubicBezTo>
                        <a:pt x="208033" y="1023583"/>
                        <a:pt x="217078" y="1002478"/>
                        <a:pt x="232153" y="987403"/>
                      </a:cubicBezTo>
                      <a:cubicBezTo>
                        <a:pt x="247228" y="972329"/>
                        <a:pt x="268332" y="963284"/>
                        <a:pt x="289437" y="963284"/>
                      </a:cubicBezTo>
                      <a:cubicBezTo>
                        <a:pt x="310542" y="963284"/>
                        <a:pt x="331647" y="972329"/>
                        <a:pt x="346722" y="987403"/>
                      </a:cubicBezTo>
                      <a:cubicBezTo>
                        <a:pt x="361797" y="1002478"/>
                        <a:pt x="370842" y="1023583"/>
                        <a:pt x="370842" y="1044688"/>
                      </a:cubicBezTo>
                      <a:cubicBezTo>
                        <a:pt x="370842" y="1065793"/>
                        <a:pt x="361797" y="1086897"/>
                        <a:pt x="346722" y="1101972"/>
                      </a:cubicBezTo>
                      <a:lnTo>
                        <a:pt x="346722" y="1101972"/>
                      </a:lnTo>
                      <a:cubicBezTo>
                        <a:pt x="330139" y="1118555"/>
                        <a:pt x="310542" y="1126092"/>
                        <a:pt x="289437" y="1126092"/>
                      </a:cubicBezTo>
                      <a:lnTo>
                        <a:pt x="289437" y="1126092"/>
                      </a:lnTo>
                      <a:close/>
                      <a:moveTo>
                        <a:pt x="666309" y="1282871"/>
                      </a:moveTo>
                      <a:cubicBezTo>
                        <a:pt x="621084" y="1282871"/>
                        <a:pt x="584904" y="1246691"/>
                        <a:pt x="584904" y="1201466"/>
                      </a:cubicBezTo>
                      <a:cubicBezTo>
                        <a:pt x="584904" y="1156242"/>
                        <a:pt x="621084" y="1120062"/>
                        <a:pt x="666309" y="1120062"/>
                      </a:cubicBezTo>
                      <a:cubicBezTo>
                        <a:pt x="711533" y="1120062"/>
                        <a:pt x="747713" y="1156242"/>
                        <a:pt x="747713" y="1201466"/>
                      </a:cubicBezTo>
                      <a:cubicBezTo>
                        <a:pt x="747713" y="1246691"/>
                        <a:pt x="710026" y="1282871"/>
                        <a:pt x="666309" y="1282871"/>
                      </a:cubicBezTo>
                      <a:close/>
                      <a:moveTo>
                        <a:pt x="1100465" y="1103480"/>
                      </a:moveTo>
                      <a:cubicBezTo>
                        <a:pt x="1070315" y="1133629"/>
                        <a:pt x="1016045" y="1133629"/>
                        <a:pt x="985896" y="1103480"/>
                      </a:cubicBezTo>
                      <a:lnTo>
                        <a:pt x="985896" y="1103480"/>
                      </a:lnTo>
                      <a:cubicBezTo>
                        <a:pt x="970821" y="1088405"/>
                        <a:pt x="961776" y="1067300"/>
                        <a:pt x="961776" y="1046195"/>
                      </a:cubicBezTo>
                      <a:cubicBezTo>
                        <a:pt x="961776" y="1025091"/>
                        <a:pt x="970821" y="1003986"/>
                        <a:pt x="985896" y="988911"/>
                      </a:cubicBezTo>
                      <a:cubicBezTo>
                        <a:pt x="1000971" y="973836"/>
                        <a:pt x="1022075" y="964791"/>
                        <a:pt x="1043180" y="964791"/>
                      </a:cubicBezTo>
                      <a:cubicBezTo>
                        <a:pt x="1064285" y="964791"/>
                        <a:pt x="1083882" y="972329"/>
                        <a:pt x="1100465" y="988911"/>
                      </a:cubicBezTo>
                      <a:cubicBezTo>
                        <a:pt x="1132122" y="1020568"/>
                        <a:pt x="1132122" y="1071823"/>
                        <a:pt x="1100465" y="1103480"/>
                      </a:cubicBezTo>
                      <a:close/>
                    </a:path>
                  </a:pathLst>
                </a:custGeom>
                <a:grp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 name="Freeform: Shape 8">
                  <a:extLst>
                    <a:ext uri="{FF2B5EF4-FFF2-40B4-BE49-F238E27FC236}">
                      <a16:creationId xmlns:a16="http://schemas.microsoft.com/office/drawing/2014/main" id="{4D916918-0CCF-4DC4-91D8-7B2A07D46F6B}"/>
                    </a:ext>
                  </a:extLst>
                </p:cNvPr>
                <p:cNvSpPr/>
                <p:nvPr/>
              </p:nvSpPr>
              <p:spPr>
                <a:xfrm>
                  <a:off x="1446517" y="1475739"/>
                  <a:ext cx="612040" cy="612040"/>
                </a:xfrm>
                <a:custGeom>
                  <a:avLst/>
                  <a:gdLst>
                    <a:gd name="connsiteX0" fmla="*/ 306020 w 612039"/>
                    <a:gd name="connsiteY0" fmla="*/ 0 h 612039"/>
                    <a:gd name="connsiteX1" fmla="*/ 0 w 612039"/>
                    <a:gd name="connsiteY1" fmla="*/ 306020 h 612039"/>
                    <a:gd name="connsiteX2" fmla="*/ 306020 w 612039"/>
                    <a:gd name="connsiteY2" fmla="*/ 612039 h 612039"/>
                    <a:gd name="connsiteX3" fmla="*/ 612039 w 612039"/>
                    <a:gd name="connsiteY3" fmla="*/ 306020 h 612039"/>
                    <a:gd name="connsiteX4" fmla="*/ 612039 w 612039"/>
                    <a:gd name="connsiteY4" fmla="*/ 306020 h 612039"/>
                    <a:gd name="connsiteX5" fmla="*/ 612039 w 612039"/>
                    <a:gd name="connsiteY5" fmla="*/ 306020 h 612039"/>
                    <a:gd name="connsiteX6" fmla="*/ 612039 w 612039"/>
                    <a:gd name="connsiteY6" fmla="*/ 306020 h 612039"/>
                    <a:gd name="connsiteX7" fmla="*/ 306020 w 612039"/>
                    <a:gd name="connsiteY7" fmla="*/ 0 h 612039"/>
                    <a:gd name="connsiteX8" fmla="*/ 548725 w 612039"/>
                    <a:gd name="connsiteY8" fmla="*/ 248735 h 612039"/>
                    <a:gd name="connsiteX9" fmla="*/ 532143 w 612039"/>
                    <a:gd name="connsiteY9" fmla="*/ 245720 h 612039"/>
                    <a:gd name="connsiteX10" fmla="*/ 494455 w 612039"/>
                    <a:gd name="connsiteY10" fmla="*/ 268333 h 612039"/>
                    <a:gd name="connsiteX11" fmla="*/ 495963 w 612039"/>
                    <a:gd name="connsiteY11" fmla="*/ 236675 h 612039"/>
                    <a:gd name="connsiteX12" fmla="*/ 473351 w 612039"/>
                    <a:gd name="connsiteY12" fmla="*/ 195973 h 612039"/>
                    <a:gd name="connsiteX13" fmla="*/ 449231 w 612039"/>
                    <a:gd name="connsiteY13" fmla="*/ 191451 h 612039"/>
                    <a:gd name="connsiteX14" fmla="*/ 440186 w 612039"/>
                    <a:gd name="connsiteY14" fmla="*/ 191451 h 612039"/>
                    <a:gd name="connsiteX15" fmla="*/ 483903 w 612039"/>
                    <a:gd name="connsiteY15" fmla="*/ 129644 h 612039"/>
                    <a:gd name="connsiteX16" fmla="*/ 548725 w 612039"/>
                    <a:gd name="connsiteY16" fmla="*/ 248735 h 612039"/>
                    <a:gd name="connsiteX17" fmla="*/ 90449 w 612039"/>
                    <a:gd name="connsiteY17" fmla="*/ 372349 h 612039"/>
                    <a:gd name="connsiteX18" fmla="*/ 94972 w 612039"/>
                    <a:gd name="connsiteY18" fmla="*/ 376872 h 612039"/>
                    <a:gd name="connsiteX19" fmla="*/ 96479 w 612039"/>
                    <a:gd name="connsiteY19" fmla="*/ 378379 h 612039"/>
                    <a:gd name="connsiteX20" fmla="*/ 96479 w 612039"/>
                    <a:gd name="connsiteY20" fmla="*/ 381394 h 612039"/>
                    <a:gd name="connsiteX21" fmla="*/ 90449 w 612039"/>
                    <a:gd name="connsiteY21" fmla="*/ 387424 h 612039"/>
                    <a:gd name="connsiteX22" fmla="*/ 75374 w 612039"/>
                    <a:gd name="connsiteY22" fmla="*/ 404006 h 612039"/>
                    <a:gd name="connsiteX23" fmla="*/ 55777 w 612039"/>
                    <a:gd name="connsiteY23" fmla="*/ 307527 h 612039"/>
                    <a:gd name="connsiteX24" fmla="*/ 57284 w 612039"/>
                    <a:gd name="connsiteY24" fmla="*/ 286422 h 612039"/>
                    <a:gd name="connsiteX25" fmla="*/ 94972 w 612039"/>
                    <a:gd name="connsiteY25" fmla="*/ 275870 h 612039"/>
                    <a:gd name="connsiteX26" fmla="*/ 90449 w 612039"/>
                    <a:gd name="connsiteY26" fmla="*/ 372349 h 612039"/>
                    <a:gd name="connsiteX27" fmla="*/ 105524 w 612039"/>
                    <a:gd name="connsiteY27" fmla="*/ 458276 h 612039"/>
                    <a:gd name="connsiteX28" fmla="*/ 128136 w 612039"/>
                    <a:gd name="connsiteY28" fmla="*/ 426619 h 612039"/>
                    <a:gd name="connsiteX29" fmla="*/ 144719 w 612039"/>
                    <a:gd name="connsiteY29" fmla="*/ 407021 h 612039"/>
                    <a:gd name="connsiteX30" fmla="*/ 149241 w 612039"/>
                    <a:gd name="connsiteY30" fmla="*/ 373857 h 612039"/>
                    <a:gd name="connsiteX31" fmla="*/ 135674 w 612039"/>
                    <a:gd name="connsiteY31" fmla="*/ 342199 h 612039"/>
                    <a:gd name="connsiteX32" fmla="*/ 134166 w 612039"/>
                    <a:gd name="connsiteY32" fmla="*/ 339184 h 612039"/>
                    <a:gd name="connsiteX33" fmla="*/ 146226 w 612039"/>
                    <a:gd name="connsiteY33" fmla="*/ 296975 h 612039"/>
                    <a:gd name="connsiteX34" fmla="*/ 162808 w 612039"/>
                    <a:gd name="connsiteY34" fmla="*/ 257780 h 612039"/>
                    <a:gd name="connsiteX35" fmla="*/ 132659 w 612039"/>
                    <a:gd name="connsiteY35" fmla="*/ 220093 h 612039"/>
                    <a:gd name="connsiteX36" fmla="*/ 88942 w 612039"/>
                    <a:gd name="connsiteY36" fmla="*/ 220093 h 612039"/>
                    <a:gd name="connsiteX37" fmla="*/ 70852 w 612039"/>
                    <a:gd name="connsiteY37" fmla="*/ 224615 h 612039"/>
                    <a:gd name="connsiteX38" fmla="*/ 307527 w 612039"/>
                    <a:gd name="connsiteY38" fmla="*/ 57284 h 612039"/>
                    <a:gd name="connsiteX39" fmla="*/ 309035 w 612039"/>
                    <a:gd name="connsiteY39" fmla="*/ 57284 h 612039"/>
                    <a:gd name="connsiteX40" fmla="*/ 309035 w 612039"/>
                    <a:gd name="connsiteY40" fmla="*/ 57284 h 612039"/>
                    <a:gd name="connsiteX41" fmla="*/ 327124 w 612039"/>
                    <a:gd name="connsiteY41" fmla="*/ 93464 h 612039"/>
                    <a:gd name="connsiteX42" fmla="*/ 295467 w 612039"/>
                    <a:gd name="connsiteY42" fmla="*/ 110046 h 612039"/>
                    <a:gd name="connsiteX43" fmla="*/ 233660 w 612039"/>
                    <a:gd name="connsiteY43" fmla="*/ 143211 h 612039"/>
                    <a:gd name="connsiteX44" fmla="*/ 203511 w 612039"/>
                    <a:gd name="connsiteY44" fmla="*/ 182406 h 612039"/>
                    <a:gd name="connsiteX45" fmla="*/ 226123 w 612039"/>
                    <a:gd name="connsiteY45" fmla="*/ 260795 h 612039"/>
                    <a:gd name="connsiteX46" fmla="*/ 233660 w 612039"/>
                    <a:gd name="connsiteY46" fmla="*/ 271348 h 612039"/>
                    <a:gd name="connsiteX47" fmla="*/ 242705 w 612039"/>
                    <a:gd name="connsiteY47" fmla="*/ 284915 h 612039"/>
                    <a:gd name="connsiteX48" fmla="*/ 227630 w 612039"/>
                    <a:gd name="connsiteY48" fmla="*/ 280392 h 612039"/>
                    <a:gd name="connsiteX49" fmla="*/ 176376 w 612039"/>
                    <a:gd name="connsiteY49" fmla="*/ 296975 h 612039"/>
                    <a:gd name="connsiteX50" fmla="*/ 164316 w 612039"/>
                    <a:gd name="connsiteY50" fmla="*/ 349737 h 612039"/>
                    <a:gd name="connsiteX51" fmla="*/ 238183 w 612039"/>
                    <a:gd name="connsiteY51" fmla="*/ 388931 h 612039"/>
                    <a:gd name="connsiteX52" fmla="*/ 229138 w 612039"/>
                    <a:gd name="connsiteY52" fmla="*/ 397976 h 612039"/>
                    <a:gd name="connsiteX53" fmla="*/ 203511 w 612039"/>
                    <a:gd name="connsiteY53" fmla="*/ 432648 h 612039"/>
                    <a:gd name="connsiteX54" fmla="*/ 211048 w 612039"/>
                    <a:gd name="connsiteY54" fmla="*/ 461291 h 612039"/>
                    <a:gd name="connsiteX55" fmla="*/ 315065 w 612039"/>
                    <a:gd name="connsiteY55" fmla="*/ 461291 h 612039"/>
                    <a:gd name="connsiteX56" fmla="*/ 342199 w 612039"/>
                    <a:gd name="connsiteY56" fmla="*/ 452246 h 612039"/>
                    <a:gd name="connsiteX57" fmla="*/ 330139 w 612039"/>
                    <a:gd name="connsiteY57" fmla="*/ 479381 h 612039"/>
                    <a:gd name="connsiteX58" fmla="*/ 324109 w 612039"/>
                    <a:gd name="connsiteY58" fmla="*/ 483903 h 612039"/>
                    <a:gd name="connsiteX59" fmla="*/ 309035 w 612039"/>
                    <a:gd name="connsiteY59" fmla="*/ 515560 h 612039"/>
                    <a:gd name="connsiteX60" fmla="*/ 319587 w 612039"/>
                    <a:gd name="connsiteY60" fmla="*/ 556262 h 612039"/>
                    <a:gd name="connsiteX61" fmla="*/ 306020 w 612039"/>
                    <a:gd name="connsiteY61" fmla="*/ 556262 h 612039"/>
                    <a:gd name="connsiteX62" fmla="*/ 105524 w 612039"/>
                    <a:gd name="connsiteY62" fmla="*/ 458276 h 612039"/>
                    <a:gd name="connsiteX63" fmla="*/ 402499 w 612039"/>
                    <a:gd name="connsiteY63" fmla="*/ 538173 h 612039"/>
                    <a:gd name="connsiteX64" fmla="*/ 367827 w 612039"/>
                    <a:gd name="connsiteY64" fmla="*/ 529128 h 612039"/>
                    <a:gd name="connsiteX65" fmla="*/ 363304 w 612039"/>
                    <a:gd name="connsiteY65" fmla="*/ 524605 h 612039"/>
                    <a:gd name="connsiteX66" fmla="*/ 369334 w 612039"/>
                    <a:gd name="connsiteY66" fmla="*/ 515560 h 612039"/>
                    <a:gd name="connsiteX67" fmla="*/ 372349 w 612039"/>
                    <a:gd name="connsiteY67" fmla="*/ 511038 h 612039"/>
                    <a:gd name="connsiteX68" fmla="*/ 396469 w 612039"/>
                    <a:gd name="connsiteY68" fmla="*/ 435663 h 612039"/>
                    <a:gd name="connsiteX69" fmla="*/ 391946 w 612039"/>
                    <a:gd name="connsiteY69" fmla="*/ 420589 h 612039"/>
                    <a:gd name="connsiteX70" fmla="*/ 290945 w 612039"/>
                    <a:gd name="connsiteY70" fmla="*/ 411544 h 612039"/>
                    <a:gd name="connsiteX71" fmla="*/ 284915 w 612039"/>
                    <a:gd name="connsiteY71" fmla="*/ 414559 h 612039"/>
                    <a:gd name="connsiteX72" fmla="*/ 290945 w 612039"/>
                    <a:gd name="connsiteY72" fmla="*/ 390439 h 612039"/>
                    <a:gd name="connsiteX73" fmla="*/ 257780 w 612039"/>
                    <a:gd name="connsiteY73" fmla="*/ 340692 h 612039"/>
                    <a:gd name="connsiteX74" fmla="*/ 287930 w 612039"/>
                    <a:gd name="connsiteY74" fmla="*/ 321095 h 612039"/>
                    <a:gd name="connsiteX75" fmla="*/ 274362 w 612039"/>
                    <a:gd name="connsiteY75" fmla="*/ 239690 h 612039"/>
                    <a:gd name="connsiteX76" fmla="*/ 266825 w 612039"/>
                    <a:gd name="connsiteY76" fmla="*/ 229138 h 612039"/>
                    <a:gd name="connsiteX77" fmla="*/ 253258 w 612039"/>
                    <a:gd name="connsiteY77" fmla="*/ 198988 h 612039"/>
                    <a:gd name="connsiteX78" fmla="*/ 263810 w 612039"/>
                    <a:gd name="connsiteY78" fmla="*/ 186928 h 612039"/>
                    <a:gd name="connsiteX79" fmla="*/ 312050 w 612039"/>
                    <a:gd name="connsiteY79" fmla="*/ 161301 h 612039"/>
                    <a:gd name="connsiteX80" fmla="*/ 379886 w 612039"/>
                    <a:gd name="connsiteY80" fmla="*/ 97987 h 612039"/>
                    <a:gd name="connsiteX81" fmla="*/ 376871 w 612039"/>
                    <a:gd name="connsiteY81" fmla="*/ 67837 h 612039"/>
                    <a:gd name="connsiteX82" fmla="*/ 440186 w 612039"/>
                    <a:gd name="connsiteY82" fmla="*/ 96479 h 612039"/>
                    <a:gd name="connsiteX83" fmla="*/ 390439 w 612039"/>
                    <a:gd name="connsiteY83" fmla="*/ 167331 h 612039"/>
                    <a:gd name="connsiteX84" fmla="*/ 390439 w 612039"/>
                    <a:gd name="connsiteY84" fmla="*/ 233660 h 612039"/>
                    <a:gd name="connsiteX85" fmla="*/ 414559 w 612039"/>
                    <a:gd name="connsiteY85" fmla="*/ 245720 h 612039"/>
                    <a:gd name="connsiteX86" fmla="*/ 441693 w 612039"/>
                    <a:gd name="connsiteY86" fmla="*/ 248735 h 612039"/>
                    <a:gd name="connsiteX87" fmla="*/ 437171 w 612039"/>
                    <a:gd name="connsiteY87" fmla="*/ 280392 h 612039"/>
                    <a:gd name="connsiteX88" fmla="*/ 441693 w 612039"/>
                    <a:gd name="connsiteY88" fmla="*/ 307527 h 612039"/>
                    <a:gd name="connsiteX89" fmla="*/ 492948 w 612039"/>
                    <a:gd name="connsiteY89" fmla="*/ 337677 h 612039"/>
                    <a:gd name="connsiteX90" fmla="*/ 508023 w 612039"/>
                    <a:gd name="connsiteY90" fmla="*/ 333154 h 612039"/>
                    <a:gd name="connsiteX91" fmla="*/ 527620 w 612039"/>
                    <a:gd name="connsiteY91" fmla="*/ 316572 h 612039"/>
                    <a:gd name="connsiteX92" fmla="*/ 536665 w 612039"/>
                    <a:gd name="connsiteY92" fmla="*/ 307527 h 612039"/>
                    <a:gd name="connsiteX93" fmla="*/ 541187 w 612039"/>
                    <a:gd name="connsiteY93" fmla="*/ 312050 h 612039"/>
                    <a:gd name="connsiteX94" fmla="*/ 556262 w 612039"/>
                    <a:gd name="connsiteY94" fmla="*/ 325617 h 612039"/>
                    <a:gd name="connsiteX95" fmla="*/ 402499 w 612039"/>
                    <a:gd name="connsiteY95" fmla="*/ 538173 h 6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12039" h="612039">
                      <a:moveTo>
                        <a:pt x="306020" y="0"/>
                      </a:moveTo>
                      <a:cubicBezTo>
                        <a:pt x="137181" y="0"/>
                        <a:pt x="0" y="137181"/>
                        <a:pt x="0" y="306020"/>
                      </a:cubicBezTo>
                      <a:cubicBezTo>
                        <a:pt x="0" y="474858"/>
                        <a:pt x="137181" y="612039"/>
                        <a:pt x="306020" y="612039"/>
                      </a:cubicBezTo>
                      <a:cubicBezTo>
                        <a:pt x="474858" y="612039"/>
                        <a:pt x="612039" y="474858"/>
                        <a:pt x="612039" y="306020"/>
                      </a:cubicBezTo>
                      <a:lnTo>
                        <a:pt x="612039" y="306020"/>
                      </a:lnTo>
                      <a:lnTo>
                        <a:pt x="612039" y="306020"/>
                      </a:lnTo>
                      <a:lnTo>
                        <a:pt x="612039" y="306020"/>
                      </a:lnTo>
                      <a:cubicBezTo>
                        <a:pt x="612039" y="137181"/>
                        <a:pt x="474858" y="0"/>
                        <a:pt x="306020" y="0"/>
                      </a:cubicBezTo>
                      <a:close/>
                      <a:moveTo>
                        <a:pt x="548725" y="248735"/>
                      </a:moveTo>
                      <a:cubicBezTo>
                        <a:pt x="544202" y="247228"/>
                        <a:pt x="538172" y="245720"/>
                        <a:pt x="532143" y="245720"/>
                      </a:cubicBezTo>
                      <a:cubicBezTo>
                        <a:pt x="518575" y="245720"/>
                        <a:pt x="509530" y="254765"/>
                        <a:pt x="494455" y="268333"/>
                      </a:cubicBezTo>
                      <a:cubicBezTo>
                        <a:pt x="495963" y="257780"/>
                        <a:pt x="495963" y="247228"/>
                        <a:pt x="495963" y="236675"/>
                      </a:cubicBezTo>
                      <a:cubicBezTo>
                        <a:pt x="494455" y="212556"/>
                        <a:pt x="482395" y="202003"/>
                        <a:pt x="473351" y="195973"/>
                      </a:cubicBezTo>
                      <a:cubicBezTo>
                        <a:pt x="464306" y="191451"/>
                        <a:pt x="455261" y="191451"/>
                        <a:pt x="449231" y="191451"/>
                      </a:cubicBezTo>
                      <a:cubicBezTo>
                        <a:pt x="446216" y="191451"/>
                        <a:pt x="443201" y="191451"/>
                        <a:pt x="440186" y="191451"/>
                      </a:cubicBezTo>
                      <a:lnTo>
                        <a:pt x="483903" y="129644"/>
                      </a:lnTo>
                      <a:cubicBezTo>
                        <a:pt x="515560" y="161301"/>
                        <a:pt x="538172" y="202003"/>
                        <a:pt x="548725" y="248735"/>
                      </a:cubicBezTo>
                      <a:close/>
                      <a:moveTo>
                        <a:pt x="90449" y="372349"/>
                      </a:moveTo>
                      <a:cubicBezTo>
                        <a:pt x="91957" y="373857"/>
                        <a:pt x="93464" y="375364"/>
                        <a:pt x="94972" y="376872"/>
                      </a:cubicBezTo>
                      <a:lnTo>
                        <a:pt x="96479" y="378379"/>
                      </a:lnTo>
                      <a:cubicBezTo>
                        <a:pt x="96479" y="379886"/>
                        <a:pt x="96479" y="379886"/>
                        <a:pt x="96479" y="381394"/>
                      </a:cubicBezTo>
                      <a:cubicBezTo>
                        <a:pt x="94972" y="382901"/>
                        <a:pt x="91957" y="385916"/>
                        <a:pt x="90449" y="387424"/>
                      </a:cubicBezTo>
                      <a:cubicBezTo>
                        <a:pt x="85927" y="391946"/>
                        <a:pt x="79897" y="397976"/>
                        <a:pt x="75374" y="404006"/>
                      </a:cubicBezTo>
                      <a:cubicBezTo>
                        <a:pt x="63314" y="373857"/>
                        <a:pt x="55777" y="342199"/>
                        <a:pt x="55777" y="307527"/>
                      </a:cubicBezTo>
                      <a:cubicBezTo>
                        <a:pt x="55777" y="299990"/>
                        <a:pt x="55777" y="293960"/>
                        <a:pt x="57284" y="286422"/>
                      </a:cubicBezTo>
                      <a:cubicBezTo>
                        <a:pt x="69344" y="281900"/>
                        <a:pt x="81404" y="277377"/>
                        <a:pt x="94972" y="275870"/>
                      </a:cubicBezTo>
                      <a:cubicBezTo>
                        <a:pt x="75374" y="303005"/>
                        <a:pt x="69344" y="342199"/>
                        <a:pt x="90449" y="372349"/>
                      </a:cubicBezTo>
                      <a:close/>
                      <a:moveTo>
                        <a:pt x="105524" y="458276"/>
                      </a:moveTo>
                      <a:cubicBezTo>
                        <a:pt x="108539" y="447723"/>
                        <a:pt x="116076" y="438678"/>
                        <a:pt x="128136" y="426619"/>
                      </a:cubicBezTo>
                      <a:cubicBezTo>
                        <a:pt x="134166" y="420589"/>
                        <a:pt x="140196" y="414559"/>
                        <a:pt x="144719" y="407021"/>
                      </a:cubicBezTo>
                      <a:cubicBezTo>
                        <a:pt x="152256" y="394961"/>
                        <a:pt x="150749" y="382901"/>
                        <a:pt x="149241" y="373857"/>
                      </a:cubicBezTo>
                      <a:cubicBezTo>
                        <a:pt x="149241" y="358782"/>
                        <a:pt x="140196" y="348229"/>
                        <a:pt x="135674" y="342199"/>
                      </a:cubicBezTo>
                      <a:lnTo>
                        <a:pt x="134166" y="339184"/>
                      </a:lnTo>
                      <a:cubicBezTo>
                        <a:pt x="128136" y="331647"/>
                        <a:pt x="132659" y="312050"/>
                        <a:pt x="146226" y="296975"/>
                      </a:cubicBezTo>
                      <a:cubicBezTo>
                        <a:pt x="152256" y="289437"/>
                        <a:pt x="164316" y="277377"/>
                        <a:pt x="162808" y="257780"/>
                      </a:cubicBezTo>
                      <a:cubicBezTo>
                        <a:pt x="161301" y="239690"/>
                        <a:pt x="149241" y="224615"/>
                        <a:pt x="132659" y="220093"/>
                      </a:cubicBezTo>
                      <a:cubicBezTo>
                        <a:pt x="120599" y="215571"/>
                        <a:pt x="102509" y="217078"/>
                        <a:pt x="88942" y="220093"/>
                      </a:cubicBezTo>
                      <a:cubicBezTo>
                        <a:pt x="82912" y="221600"/>
                        <a:pt x="76882" y="223108"/>
                        <a:pt x="70852" y="224615"/>
                      </a:cubicBezTo>
                      <a:cubicBezTo>
                        <a:pt x="105524" y="126629"/>
                        <a:pt x="197481" y="57284"/>
                        <a:pt x="307527" y="57284"/>
                      </a:cubicBezTo>
                      <a:cubicBezTo>
                        <a:pt x="307527" y="57284"/>
                        <a:pt x="307527" y="57284"/>
                        <a:pt x="309035" y="57284"/>
                      </a:cubicBezTo>
                      <a:lnTo>
                        <a:pt x="309035" y="57284"/>
                      </a:lnTo>
                      <a:cubicBezTo>
                        <a:pt x="325617" y="73867"/>
                        <a:pt x="328632" y="84419"/>
                        <a:pt x="327124" y="93464"/>
                      </a:cubicBezTo>
                      <a:cubicBezTo>
                        <a:pt x="324109" y="97987"/>
                        <a:pt x="304512" y="105524"/>
                        <a:pt x="295467" y="110046"/>
                      </a:cubicBezTo>
                      <a:cubicBezTo>
                        <a:pt x="272855" y="117584"/>
                        <a:pt x="251750" y="129644"/>
                        <a:pt x="233660" y="143211"/>
                      </a:cubicBezTo>
                      <a:cubicBezTo>
                        <a:pt x="223108" y="152256"/>
                        <a:pt x="209541" y="164316"/>
                        <a:pt x="203511" y="182406"/>
                      </a:cubicBezTo>
                      <a:cubicBezTo>
                        <a:pt x="194466" y="214063"/>
                        <a:pt x="211048" y="239690"/>
                        <a:pt x="226123" y="260795"/>
                      </a:cubicBezTo>
                      <a:cubicBezTo>
                        <a:pt x="227630" y="263810"/>
                        <a:pt x="230645" y="268333"/>
                        <a:pt x="233660" y="271348"/>
                      </a:cubicBezTo>
                      <a:cubicBezTo>
                        <a:pt x="236675" y="274362"/>
                        <a:pt x="239690" y="280392"/>
                        <a:pt x="242705" y="284915"/>
                      </a:cubicBezTo>
                      <a:cubicBezTo>
                        <a:pt x="238183" y="283407"/>
                        <a:pt x="230645" y="281900"/>
                        <a:pt x="227630" y="280392"/>
                      </a:cubicBezTo>
                      <a:cubicBezTo>
                        <a:pt x="211048" y="274362"/>
                        <a:pt x="191451" y="281900"/>
                        <a:pt x="176376" y="296975"/>
                      </a:cubicBezTo>
                      <a:cubicBezTo>
                        <a:pt x="161301" y="312050"/>
                        <a:pt x="156779" y="333154"/>
                        <a:pt x="164316" y="349737"/>
                      </a:cubicBezTo>
                      <a:cubicBezTo>
                        <a:pt x="173361" y="372349"/>
                        <a:pt x="198988" y="385916"/>
                        <a:pt x="238183" y="388931"/>
                      </a:cubicBezTo>
                      <a:cubicBezTo>
                        <a:pt x="236675" y="391946"/>
                        <a:pt x="232153" y="394961"/>
                        <a:pt x="229138" y="397976"/>
                      </a:cubicBezTo>
                      <a:cubicBezTo>
                        <a:pt x="220093" y="407021"/>
                        <a:pt x="208033" y="417574"/>
                        <a:pt x="203511" y="432648"/>
                      </a:cubicBezTo>
                      <a:cubicBezTo>
                        <a:pt x="200496" y="443201"/>
                        <a:pt x="203511" y="453753"/>
                        <a:pt x="211048" y="461291"/>
                      </a:cubicBezTo>
                      <a:cubicBezTo>
                        <a:pt x="241198" y="489933"/>
                        <a:pt x="283407" y="473351"/>
                        <a:pt x="315065" y="461291"/>
                      </a:cubicBezTo>
                      <a:cubicBezTo>
                        <a:pt x="322602" y="458276"/>
                        <a:pt x="334662" y="453753"/>
                        <a:pt x="342199" y="452246"/>
                      </a:cubicBezTo>
                      <a:cubicBezTo>
                        <a:pt x="339184" y="461291"/>
                        <a:pt x="336169" y="470336"/>
                        <a:pt x="330139" y="479381"/>
                      </a:cubicBezTo>
                      <a:lnTo>
                        <a:pt x="324109" y="483903"/>
                      </a:lnTo>
                      <a:cubicBezTo>
                        <a:pt x="318080" y="491440"/>
                        <a:pt x="312050" y="501993"/>
                        <a:pt x="309035" y="515560"/>
                      </a:cubicBezTo>
                      <a:cubicBezTo>
                        <a:pt x="307527" y="529128"/>
                        <a:pt x="310542" y="544202"/>
                        <a:pt x="319587" y="556262"/>
                      </a:cubicBezTo>
                      <a:cubicBezTo>
                        <a:pt x="315065" y="556262"/>
                        <a:pt x="310542" y="556262"/>
                        <a:pt x="306020" y="556262"/>
                      </a:cubicBezTo>
                      <a:cubicBezTo>
                        <a:pt x="224615" y="557770"/>
                        <a:pt x="152256" y="518575"/>
                        <a:pt x="105524" y="458276"/>
                      </a:cubicBezTo>
                      <a:close/>
                      <a:moveTo>
                        <a:pt x="402499" y="538173"/>
                      </a:moveTo>
                      <a:cubicBezTo>
                        <a:pt x="379886" y="538173"/>
                        <a:pt x="373856" y="533650"/>
                        <a:pt x="367827" y="529128"/>
                      </a:cubicBezTo>
                      <a:cubicBezTo>
                        <a:pt x="364812" y="527620"/>
                        <a:pt x="364812" y="524605"/>
                        <a:pt x="363304" y="524605"/>
                      </a:cubicBezTo>
                      <a:cubicBezTo>
                        <a:pt x="363304" y="523098"/>
                        <a:pt x="366319" y="518575"/>
                        <a:pt x="369334" y="515560"/>
                      </a:cubicBezTo>
                      <a:lnTo>
                        <a:pt x="372349" y="511038"/>
                      </a:lnTo>
                      <a:cubicBezTo>
                        <a:pt x="387424" y="488425"/>
                        <a:pt x="396469" y="462798"/>
                        <a:pt x="396469" y="435663"/>
                      </a:cubicBezTo>
                      <a:cubicBezTo>
                        <a:pt x="396469" y="429634"/>
                        <a:pt x="394961" y="425111"/>
                        <a:pt x="391946" y="420589"/>
                      </a:cubicBezTo>
                      <a:cubicBezTo>
                        <a:pt x="367827" y="381394"/>
                        <a:pt x="321094" y="399484"/>
                        <a:pt x="290945" y="411544"/>
                      </a:cubicBezTo>
                      <a:cubicBezTo>
                        <a:pt x="289437" y="411544"/>
                        <a:pt x="286422" y="413051"/>
                        <a:pt x="284915" y="414559"/>
                      </a:cubicBezTo>
                      <a:cubicBezTo>
                        <a:pt x="287930" y="407021"/>
                        <a:pt x="290945" y="399484"/>
                        <a:pt x="290945" y="390439"/>
                      </a:cubicBezTo>
                      <a:cubicBezTo>
                        <a:pt x="290945" y="370842"/>
                        <a:pt x="277377" y="348229"/>
                        <a:pt x="257780" y="340692"/>
                      </a:cubicBezTo>
                      <a:cubicBezTo>
                        <a:pt x="268332" y="337677"/>
                        <a:pt x="278885" y="333154"/>
                        <a:pt x="287930" y="321095"/>
                      </a:cubicBezTo>
                      <a:cubicBezTo>
                        <a:pt x="312050" y="292452"/>
                        <a:pt x="287930" y="257780"/>
                        <a:pt x="274362" y="239690"/>
                      </a:cubicBezTo>
                      <a:cubicBezTo>
                        <a:pt x="272855" y="236675"/>
                        <a:pt x="269840" y="233660"/>
                        <a:pt x="266825" y="229138"/>
                      </a:cubicBezTo>
                      <a:cubicBezTo>
                        <a:pt x="260795" y="220093"/>
                        <a:pt x="251750" y="205018"/>
                        <a:pt x="253258" y="198988"/>
                      </a:cubicBezTo>
                      <a:cubicBezTo>
                        <a:pt x="253258" y="197481"/>
                        <a:pt x="256273" y="194466"/>
                        <a:pt x="263810" y="186928"/>
                      </a:cubicBezTo>
                      <a:cubicBezTo>
                        <a:pt x="278885" y="176376"/>
                        <a:pt x="293960" y="167331"/>
                        <a:pt x="312050" y="161301"/>
                      </a:cubicBezTo>
                      <a:cubicBezTo>
                        <a:pt x="336169" y="152256"/>
                        <a:pt x="376871" y="138689"/>
                        <a:pt x="379886" y="97987"/>
                      </a:cubicBezTo>
                      <a:cubicBezTo>
                        <a:pt x="381394" y="87434"/>
                        <a:pt x="378379" y="76882"/>
                        <a:pt x="376871" y="67837"/>
                      </a:cubicBezTo>
                      <a:cubicBezTo>
                        <a:pt x="399484" y="73867"/>
                        <a:pt x="420589" y="84419"/>
                        <a:pt x="440186" y="96479"/>
                      </a:cubicBezTo>
                      <a:lnTo>
                        <a:pt x="390439" y="167331"/>
                      </a:lnTo>
                      <a:cubicBezTo>
                        <a:pt x="369334" y="197481"/>
                        <a:pt x="376871" y="221600"/>
                        <a:pt x="390439" y="233660"/>
                      </a:cubicBezTo>
                      <a:cubicBezTo>
                        <a:pt x="399484" y="241198"/>
                        <a:pt x="408529" y="244213"/>
                        <a:pt x="414559" y="245720"/>
                      </a:cubicBezTo>
                      <a:cubicBezTo>
                        <a:pt x="423604" y="247228"/>
                        <a:pt x="432648" y="248735"/>
                        <a:pt x="441693" y="248735"/>
                      </a:cubicBezTo>
                      <a:cubicBezTo>
                        <a:pt x="441693" y="259288"/>
                        <a:pt x="440186" y="269840"/>
                        <a:pt x="437171" y="280392"/>
                      </a:cubicBezTo>
                      <a:cubicBezTo>
                        <a:pt x="434156" y="289437"/>
                        <a:pt x="435663" y="299990"/>
                        <a:pt x="441693" y="307527"/>
                      </a:cubicBezTo>
                      <a:cubicBezTo>
                        <a:pt x="444708" y="310542"/>
                        <a:pt x="468828" y="337677"/>
                        <a:pt x="492948" y="337677"/>
                      </a:cubicBezTo>
                      <a:cubicBezTo>
                        <a:pt x="497470" y="337677"/>
                        <a:pt x="503500" y="336169"/>
                        <a:pt x="508023" y="333154"/>
                      </a:cubicBezTo>
                      <a:cubicBezTo>
                        <a:pt x="514053" y="330139"/>
                        <a:pt x="518575" y="325617"/>
                        <a:pt x="527620" y="316572"/>
                      </a:cubicBezTo>
                      <a:cubicBezTo>
                        <a:pt x="530635" y="315065"/>
                        <a:pt x="533650" y="310542"/>
                        <a:pt x="536665" y="307527"/>
                      </a:cubicBezTo>
                      <a:cubicBezTo>
                        <a:pt x="538172" y="309035"/>
                        <a:pt x="539680" y="310542"/>
                        <a:pt x="541187" y="312050"/>
                      </a:cubicBezTo>
                      <a:cubicBezTo>
                        <a:pt x="545710" y="316572"/>
                        <a:pt x="551740" y="321095"/>
                        <a:pt x="556262" y="325617"/>
                      </a:cubicBezTo>
                      <a:cubicBezTo>
                        <a:pt x="548725" y="420589"/>
                        <a:pt x="488425" y="501993"/>
                        <a:pt x="402499" y="538173"/>
                      </a:cubicBezTo>
                      <a:close/>
                    </a:path>
                  </a:pathLst>
                </a:custGeom>
                <a:grp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38" name="TextBox 37">
              <a:extLst>
                <a:ext uri="{FF2B5EF4-FFF2-40B4-BE49-F238E27FC236}">
                  <a16:creationId xmlns:a16="http://schemas.microsoft.com/office/drawing/2014/main" id="{6E703D0B-680B-4359-9FE3-903E9751ADF2}"/>
                </a:ext>
              </a:extLst>
            </p:cNvPr>
            <p:cNvSpPr txBox="1"/>
            <p:nvPr/>
          </p:nvSpPr>
          <p:spPr>
            <a:xfrm>
              <a:off x="60558" y="1140136"/>
              <a:ext cx="71482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PBMEF</a:t>
              </a:r>
            </a:p>
          </p:txBody>
        </p:sp>
      </p:grpSp>
      <p:sp>
        <p:nvSpPr>
          <p:cNvPr id="72" name="TextBox 71">
            <a:extLst>
              <a:ext uri="{FF2B5EF4-FFF2-40B4-BE49-F238E27FC236}">
                <a16:creationId xmlns:a16="http://schemas.microsoft.com/office/drawing/2014/main" id="{FF46C77C-8AEA-44A7-A0E1-FC4FEF9D0C58}"/>
              </a:ext>
            </a:extLst>
          </p:cNvPr>
          <p:cNvSpPr txBox="1"/>
          <p:nvPr/>
        </p:nvSpPr>
        <p:spPr>
          <a:xfrm rot="5400000">
            <a:off x="6407846" y="2479971"/>
            <a:ext cx="456483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a:ln>
                  <a:noFill/>
                </a:ln>
                <a:solidFill>
                  <a:srgbClr val="0E256A"/>
                </a:solidFill>
                <a:effectLst/>
                <a:uLnTx/>
                <a:uFillTx/>
                <a:latin typeface="Gill Sans MT"/>
                <a:ea typeface="+mn-ea"/>
                <a:cs typeface="+mn-cs"/>
              </a:rPr>
              <a:t>WORK STREAMS</a:t>
            </a:r>
          </a:p>
        </p:txBody>
      </p:sp>
      <p:grpSp>
        <p:nvGrpSpPr>
          <p:cNvPr id="24" name="Group 23">
            <a:extLst>
              <a:ext uri="{FF2B5EF4-FFF2-40B4-BE49-F238E27FC236}">
                <a16:creationId xmlns:a16="http://schemas.microsoft.com/office/drawing/2014/main" id="{1C323B49-29EE-8071-123D-56FB4F6B355C}"/>
              </a:ext>
              <a:ext uri="{C183D7F6-B498-43B3-948B-1728B52AA6E4}">
                <adec:decorative xmlns:adec="http://schemas.microsoft.com/office/drawing/2017/decorative" val="1"/>
              </a:ext>
            </a:extLst>
          </p:cNvPr>
          <p:cNvGrpSpPr/>
          <p:nvPr/>
        </p:nvGrpSpPr>
        <p:grpSpPr>
          <a:xfrm>
            <a:off x="0" y="3974440"/>
            <a:ext cx="7531002" cy="852418"/>
            <a:chOff x="0" y="4086578"/>
            <a:chExt cx="7531002" cy="852418"/>
          </a:xfrm>
        </p:grpSpPr>
        <p:sp>
          <p:nvSpPr>
            <p:cNvPr id="114" name="Arrow: Right 113">
              <a:extLst>
                <a:ext uri="{FF2B5EF4-FFF2-40B4-BE49-F238E27FC236}">
                  <a16:creationId xmlns:a16="http://schemas.microsoft.com/office/drawing/2014/main" id="{2C577DCB-1EBE-BC40-B6C9-1DEE4707F1B5}"/>
                </a:ext>
              </a:extLst>
            </p:cNvPr>
            <p:cNvSpPr/>
            <p:nvPr/>
          </p:nvSpPr>
          <p:spPr>
            <a:xfrm>
              <a:off x="2559" y="4187947"/>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3" name="TextBox 82">
              <a:extLst>
                <a:ext uri="{FF2B5EF4-FFF2-40B4-BE49-F238E27FC236}">
                  <a16:creationId xmlns:a16="http://schemas.microsoft.com/office/drawing/2014/main" id="{6E619CE7-CAC5-4F10-B9F9-11A7DED0D811}"/>
                </a:ext>
              </a:extLst>
            </p:cNvPr>
            <p:cNvSpPr txBox="1"/>
            <p:nvPr/>
          </p:nvSpPr>
          <p:spPr>
            <a:xfrm>
              <a:off x="1141941" y="4276502"/>
              <a:ext cx="6121160"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a:ln>
                    <a:noFill/>
                  </a:ln>
                  <a:solidFill>
                    <a:srgbClr val="A7BF39">
                      <a:lumMod val="75000"/>
                    </a:srgbClr>
                  </a:solidFill>
                  <a:effectLst/>
                  <a:uLnTx/>
                  <a:uFillTx/>
                  <a:latin typeface="Gill Sans MT"/>
                  <a:ea typeface="Calibri"/>
                  <a:cs typeface="Calibri"/>
                  <a:sym typeface="Calibri"/>
                </a:rPr>
                <a:t>Quality of TB Services Assessment</a:t>
              </a:r>
              <a:endParaRPr kumimoji="0" lang="en-US" sz="1050" b="1" i="0" u="none" strike="noStrike" kern="1200" cap="none" spc="0" normalizeH="0" baseline="0" noProof="0">
                <a:ln>
                  <a:noFill/>
                </a:ln>
                <a:solidFill>
                  <a:srgbClr val="A7BF39">
                    <a:lumMod val="75000"/>
                  </a:srgbClr>
                </a:solidFill>
                <a:effectLst/>
                <a:uLnTx/>
                <a:uFillTx/>
                <a:latin typeface="Gill Sans MT"/>
                <a:ea typeface="+mn-ea"/>
                <a:cs typeface="+mn-cs"/>
              </a:endParaRPr>
            </a:p>
            <a:p>
              <a:pPr marL="171450"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Provides periodic data to inform NTP</a:t>
              </a:r>
              <a:r>
                <a:rPr kumimoji="0" lang="en-US" sz="1050" b="0" i="0" u="none" strike="noStrike" kern="1200" cap="none" spc="0" normalizeH="0" baseline="0" noProof="0">
                  <a:ln>
                    <a:noFill/>
                  </a:ln>
                  <a:solidFill>
                    <a:srgbClr val="222222"/>
                  </a:solidFill>
                  <a:effectLst/>
                  <a:uLnTx/>
                  <a:uFillTx/>
                  <a:latin typeface="Gill Sans MT"/>
                  <a:ea typeface="+mn-ea"/>
                  <a:cs typeface="+mn-cs"/>
                </a:rPr>
                <a:t>s</a:t>
              </a: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 USAID missions, and other stakeholders of the current state of quality of TB care and what strategic investments and actions may be needed to improve TB services</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3" name="Group 12">
              <a:extLst>
                <a:ext uri="{FF2B5EF4-FFF2-40B4-BE49-F238E27FC236}">
                  <a16:creationId xmlns:a16="http://schemas.microsoft.com/office/drawing/2014/main" id="{59D7158B-40E3-1AC8-AC1C-4609D8854DD7}"/>
                </a:ext>
              </a:extLst>
            </p:cNvPr>
            <p:cNvGrpSpPr/>
            <p:nvPr/>
          </p:nvGrpSpPr>
          <p:grpSpPr>
            <a:xfrm>
              <a:off x="73714" y="4249834"/>
              <a:ext cx="570488" cy="689162"/>
              <a:chOff x="127092" y="4249834"/>
              <a:chExt cx="570488" cy="689162"/>
            </a:xfrm>
          </p:grpSpPr>
          <p:grpSp>
            <p:nvGrpSpPr>
              <p:cNvPr id="86" name="Group 85">
                <a:extLst>
                  <a:ext uri="{FF2B5EF4-FFF2-40B4-BE49-F238E27FC236}">
                    <a16:creationId xmlns:a16="http://schemas.microsoft.com/office/drawing/2014/main" id="{F916B6BB-E762-4D70-83B2-8AB33B32A80E}"/>
                  </a:ext>
                </a:extLst>
              </p:cNvPr>
              <p:cNvGrpSpPr/>
              <p:nvPr/>
            </p:nvGrpSpPr>
            <p:grpSpPr>
              <a:xfrm>
                <a:off x="183736" y="4249834"/>
                <a:ext cx="457200" cy="384048"/>
                <a:chOff x="527759" y="836851"/>
                <a:chExt cx="571584" cy="481020"/>
              </a:xfrm>
            </p:grpSpPr>
            <p:sp>
              <p:nvSpPr>
                <p:cNvPr id="88" name="Rectangle: Rounded Corners 87">
                  <a:extLst>
                    <a:ext uri="{FF2B5EF4-FFF2-40B4-BE49-F238E27FC236}">
                      <a16:creationId xmlns:a16="http://schemas.microsoft.com/office/drawing/2014/main" id="{3B358469-9D24-471C-9A85-27F984B086CA}"/>
                    </a:ext>
                  </a:extLst>
                </p:cNvPr>
                <p:cNvSpPr/>
                <p:nvPr/>
              </p:nvSpPr>
              <p:spPr>
                <a:xfrm>
                  <a:off x="527759" y="836851"/>
                  <a:ext cx="571584" cy="481020"/>
                </a:xfrm>
                <a:prstGeom prst="round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92" name="Group 91">
                  <a:extLst>
                    <a:ext uri="{FF2B5EF4-FFF2-40B4-BE49-F238E27FC236}">
                      <a16:creationId xmlns:a16="http://schemas.microsoft.com/office/drawing/2014/main" id="{DA2F93E4-0361-429D-AA51-608E14267D99}"/>
                    </a:ext>
                  </a:extLst>
                </p:cNvPr>
                <p:cNvGrpSpPr/>
                <p:nvPr/>
              </p:nvGrpSpPr>
              <p:grpSpPr>
                <a:xfrm>
                  <a:off x="628053" y="914287"/>
                  <a:ext cx="370997" cy="312188"/>
                  <a:chOff x="4935545" y="1165352"/>
                  <a:chExt cx="1293118" cy="1088138"/>
                </a:xfrm>
              </p:grpSpPr>
              <p:sp>
                <p:nvSpPr>
                  <p:cNvPr id="93" name="Freeform: Shape 92">
                    <a:extLst>
                      <a:ext uri="{FF2B5EF4-FFF2-40B4-BE49-F238E27FC236}">
                        <a16:creationId xmlns:a16="http://schemas.microsoft.com/office/drawing/2014/main" id="{17ADC842-333A-4538-9196-CD4F90AF0FC9}"/>
                      </a:ext>
                    </a:extLst>
                  </p:cNvPr>
                  <p:cNvSpPr/>
                  <p:nvPr/>
                </p:nvSpPr>
                <p:spPr>
                  <a:xfrm>
                    <a:off x="4941173" y="1638844"/>
                    <a:ext cx="1287490" cy="614646"/>
                  </a:xfrm>
                  <a:custGeom>
                    <a:avLst/>
                    <a:gdLst>
                      <a:gd name="connsiteX0" fmla="*/ 598742 w 609622"/>
                      <a:gd name="connsiteY0" fmla="*/ 14669 h 284893"/>
                      <a:gd name="connsiteX1" fmla="*/ 569500 w 609622"/>
                      <a:gd name="connsiteY1" fmla="*/ 96 h 284893"/>
                      <a:gd name="connsiteX2" fmla="*/ 538734 w 609622"/>
                      <a:gd name="connsiteY2" fmla="*/ 10764 h 284893"/>
                      <a:gd name="connsiteX3" fmla="*/ 437579 w 609622"/>
                      <a:gd name="connsiteY3" fmla="*/ 101632 h 284893"/>
                      <a:gd name="connsiteX4" fmla="*/ 436436 w 609622"/>
                      <a:gd name="connsiteY4" fmla="*/ 95631 h 284893"/>
                      <a:gd name="connsiteX5" fmla="*/ 412242 w 609622"/>
                      <a:gd name="connsiteY5" fmla="*/ 66390 h 284893"/>
                      <a:gd name="connsiteX6" fmla="*/ 342233 w 609622"/>
                      <a:gd name="connsiteY6" fmla="*/ 65818 h 284893"/>
                      <a:gd name="connsiteX7" fmla="*/ 297466 w 609622"/>
                      <a:gd name="connsiteY7" fmla="*/ 68580 h 284893"/>
                      <a:gd name="connsiteX8" fmla="*/ 278225 w 609622"/>
                      <a:gd name="connsiteY8" fmla="*/ 61246 h 284893"/>
                      <a:gd name="connsiteX9" fmla="*/ 184118 w 609622"/>
                      <a:gd name="connsiteY9" fmla="*/ 51721 h 284893"/>
                      <a:gd name="connsiteX10" fmla="*/ 116872 w 609622"/>
                      <a:gd name="connsiteY10" fmla="*/ 88773 h 284893"/>
                      <a:gd name="connsiteX11" fmla="*/ 116872 w 609622"/>
                      <a:gd name="connsiteY11" fmla="*/ 62008 h 284893"/>
                      <a:gd name="connsiteX12" fmla="*/ 105918 w 609622"/>
                      <a:gd name="connsiteY12" fmla="*/ 51054 h 284893"/>
                      <a:gd name="connsiteX13" fmla="*/ 10954 w 609622"/>
                      <a:gd name="connsiteY13" fmla="*/ 51054 h 284893"/>
                      <a:gd name="connsiteX14" fmla="*/ 0 w 609622"/>
                      <a:gd name="connsiteY14" fmla="*/ 62199 h 284893"/>
                      <a:gd name="connsiteX15" fmla="*/ 0 w 609622"/>
                      <a:gd name="connsiteY15" fmla="*/ 273939 h 284893"/>
                      <a:gd name="connsiteX16" fmla="*/ 10954 w 609622"/>
                      <a:gd name="connsiteY16" fmla="*/ 284893 h 284893"/>
                      <a:gd name="connsiteX17" fmla="*/ 105823 w 609622"/>
                      <a:gd name="connsiteY17" fmla="*/ 284893 h 284893"/>
                      <a:gd name="connsiteX18" fmla="*/ 116777 w 609622"/>
                      <a:gd name="connsiteY18" fmla="*/ 273939 h 284893"/>
                      <a:gd name="connsiteX19" fmla="*/ 116777 w 609622"/>
                      <a:gd name="connsiteY19" fmla="*/ 258795 h 284893"/>
                      <a:gd name="connsiteX20" fmla="*/ 246698 w 609622"/>
                      <a:gd name="connsiteY20" fmla="*/ 277654 h 284893"/>
                      <a:gd name="connsiteX21" fmla="*/ 398812 w 609622"/>
                      <a:gd name="connsiteY21" fmla="*/ 249270 h 284893"/>
                      <a:gd name="connsiteX22" fmla="*/ 595979 w 609622"/>
                      <a:gd name="connsiteY22" fmla="*/ 75153 h 284893"/>
                      <a:gd name="connsiteX23" fmla="*/ 598742 w 609622"/>
                      <a:gd name="connsiteY23" fmla="*/ 14669 h 284893"/>
                      <a:gd name="connsiteX24" fmla="*/ 94869 w 609622"/>
                      <a:gd name="connsiteY24" fmla="*/ 262986 h 284893"/>
                      <a:gd name="connsiteX25" fmla="*/ 21908 w 609622"/>
                      <a:gd name="connsiteY25" fmla="*/ 262986 h 284893"/>
                      <a:gd name="connsiteX26" fmla="*/ 21908 w 609622"/>
                      <a:gd name="connsiteY26" fmla="*/ 73152 h 284893"/>
                      <a:gd name="connsiteX27" fmla="*/ 94964 w 609622"/>
                      <a:gd name="connsiteY27" fmla="*/ 73152 h 284893"/>
                      <a:gd name="connsiteX28" fmla="*/ 94964 w 609622"/>
                      <a:gd name="connsiteY28" fmla="*/ 262986 h 284893"/>
                      <a:gd name="connsiteX29" fmla="*/ 580739 w 609622"/>
                      <a:gd name="connsiteY29" fmla="*/ 59151 h 284893"/>
                      <a:gd name="connsiteX30" fmla="*/ 579692 w 609622"/>
                      <a:gd name="connsiteY30" fmla="*/ 60198 h 284893"/>
                      <a:gd name="connsiteX31" fmla="*/ 389858 w 609622"/>
                      <a:gd name="connsiteY31" fmla="*/ 229172 h 284893"/>
                      <a:gd name="connsiteX32" fmla="*/ 246698 w 609622"/>
                      <a:gd name="connsiteY32" fmla="*/ 255651 h 284893"/>
                      <a:gd name="connsiteX33" fmla="*/ 119444 w 609622"/>
                      <a:gd name="connsiteY33" fmla="*/ 236792 h 284893"/>
                      <a:gd name="connsiteX34" fmla="*/ 116777 w 609622"/>
                      <a:gd name="connsiteY34" fmla="*/ 236792 h 284893"/>
                      <a:gd name="connsiteX35" fmla="*/ 116777 w 609622"/>
                      <a:gd name="connsiteY35" fmla="*/ 120015 h 284893"/>
                      <a:gd name="connsiteX36" fmla="*/ 188786 w 609622"/>
                      <a:gd name="connsiteY36" fmla="*/ 73343 h 284893"/>
                      <a:gd name="connsiteX37" fmla="*/ 269081 w 609622"/>
                      <a:gd name="connsiteY37" fmla="*/ 81439 h 284893"/>
                      <a:gd name="connsiteX38" fmla="*/ 293465 w 609622"/>
                      <a:gd name="connsiteY38" fmla="*/ 89916 h 284893"/>
                      <a:gd name="connsiteX39" fmla="*/ 345091 w 609622"/>
                      <a:gd name="connsiteY39" fmla="*/ 87249 h 284893"/>
                      <a:gd name="connsiteX40" fmla="*/ 403479 w 609622"/>
                      <a:gd name="connsiteY40" fmla="*/ 86487 h 284893"/>
                      <a:gd name="connsiteX41" fmla="*/ 414909 w 609622"/>
                      <a:gd name="connsiteY41" fmla="*/ 101537 h 284893"/>
                      <a:gd name="connsiteX42" fmla="*/ 409004 w 609622"/>
                      <a:gd name="connsiteY42" fmla="*/ 126397 h 284893"/>
                      <a:gd name="connsiteX43" fmla="*/ 249555 w 609622"/>
                      <a:gd name="connsiteY43" fmla="*/ 178880 h 284893"/>
                      <a:gd name="connsiteX44" fmla="*/ 237744 w 609622"/>
                      <a:gd name="connsiteY44" fmla="*/ 188976 h 284893"/>
                      <a:gd name="connsiteX45" fmla="*/ 247841 w 609622"/>
                      <a:gd name="connsiteY45" fmla="*/ 200787 h 284893"/>
                      <a:gd name="connsiteX46" fmla="*/ 255175 w 609622"/>
                      <a:gd name="connsiteY46" fmla="*/ 200787 h 284893"/>
                      <a:gd name="connsiteX47" fmla="*/ 418814 w 609622"/>
                      <a:gd name="connsiteY47" fmla="*/ 147352 h 284893"/>
                      <a:gd name="connsiteX48" fmla="*/ 419576 w 609622"/>
                      <a:gd name="connsiteY48" fmla="*/ 146876 h 284893"/>
                      <a:gd name="connsiteX49" fmla="*/ 552736 w 609622"/>
                      <a:gd name="connsiteY49" fmla="*/ 27147 h 284893"/>
                      <a:gd name="connsiteX50" fmla="*/ 567309 w 609622"/>
                      <a:gd name="connsiteY50" fmla="*/ 22003 h 284893"/>
                      <a:gd name="connsiteX51" fmla="*/ 581882 w 609622"/>
                      <a:gd name="connsiteY51" fmla="*/ 29337 h 284893"/>
                      <a:gd name="connsiteX52" fmla="*/ 580739 w 609622"/>
                      <a:gd name="connsiteY52" fmla="*/ 59151 h 2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9622" h="284893">
                        <a:moveTo>
                          <a:pt x="598742" y="14669"/>
                        </a:moveTo>
                        <a:cubicBezTo>
                          <a:pt x="591312" y="6096"/>
                          <a:pt x="580835" y="858"/>
                          <a:pt x="569500" y="96"/>
                        </a:cubicBezTo>
                        <a:cubicBezTo>
                          <a:pt x="558165" y="-666"/>
                          <a:pt x="547116" y="3144"/>
                          <a:pt x="538734" y="10764"/>
                        </a:cubicBezTo>
                        <a:lnTo>
                          <a:pt x="437579" y="101632"/>
                        </a:lnTo>
                        <a:cubicBezTo>
                          <a:pt x="437293" y="99632"/>
                          <a:pt x="436912" y="97632"/>
                          <a:pt x="436436" y="95631"/>
                        </a:cubicBezTo>
                        <a:cubicBezTo>
                          <a:pt x="433007" y="82868"/>
                          <a:pt x="424148" y="72200"/>
                          <a:pt x="412242" y="66390"/>
                        </a:cubicBezTo>
                        <a:cubicBezTo>
                          <a:pt x="393478" y="58484"/>
                          <a:pt x="367379" y="62199"/>
                          <a:pt x="342233" y="65818"/>
                        </a:cubicBezTo>
                        <a:cubicBezTo>
                          <a:pt x="327470" y="68676"/>
                          <a:pt x="312420" y="69628"/>
                          <a:pt x="297466" y="68580"/>
                        </a:cubicBezTo>
                        <a:cubicBezTo>
                          <a:pt x="290798" y="66866"/>
                          <a:pt x="284321" y="64485"/>
                          <a:pt x="278225" y="61246"/>
                        </a:cubicBezTo>
                        <a:cubicBezTo>
                          <a:pt x="259080" y="52674"/>
                          <a:pt x="232886" y="41053"/>
                          <a:pt x="184118" y="51721"/>
                        </a:cubicBezTo>
                        <a:cubicBezTo>
                          <a:pt x="158972" y="58198"/>
                          <a:pt x="135827" y="70962"/>
                          <a:pt x="116872" y="88773"/>
                        </a:cubicBezTo>
                        <a:lnTo>
                          <a:pt x="116872" y="62008"/>
                        </a:lnTo>
                        <a:cubicBezTo>
                          <a:pt x="116872" y="56007"/>
                          <a:pt x="112014" y="51054"/>
                          <a:pt x="105918" y="51054"/>
                        </a:cubicBezTo>
                        <a:lnTo>
                          <a:pt x="10954" y="51054"/>
                        </a:lnTo>
                        <a:cubicBezTo>
                          <a:pt x="4858" y="51245"/>
                          <a:pt x="0" y="56103"/>
                          <a:pt x="0" y="62199"/>
                        </a:cubicBezTo>
                        <a:lnTo>
                          <a:pt x="0" y="273939"/>
                        </a:lnTo>
                        <a:cubicBezTo>
                          <a:pt x="0" y="279940"/>
                          <a:pt x="4858" y="284893"/>
                          <a:pt x="10954" y="284893"/>
                        </a:cubicBezTo>
                        <a:lnTo>
                          <a:pt x="105823" y="284893"/>
                        </a:lnTo>
                        <a:cubicBezTo>
                          <a:pt x="111919" y="284893"/>
                          <a:pt x="116777" y="280035"/>
                          <a:pt x="116777" y="273939"/>
                        </a:cubicBezTo>
                        <a:lnTo>
                          <a:pt x="116777" y="258795"/>
                        </a:lnTo>
                        <a:cubicBezTo>
                          <a:pt x="131350" y="262224"/>
                          <a:pt x="197644" y="277654"/>
                          <a:pt x="246698" y="277654"/>
                        </a:cubicBezTo>
                        <a:cubicBezTo>
                          <a:pt x="297847" y="277654"/>
                          <a:pt x="360331" y="265938"/>
                          <a:pt x="398812" y="249270"/>
                        </a:cubicBezTo>
                        <a:cubicBezTo>
                          <a:pt x="469678" y="218504"/>
                          <a:pt x="586454" y="85916"/>
                          <a:pt x="595979" y="75153"/>
                        </a:cubicBezTo>
                        <a:cubicBezTo>
                          <a:pt x="613029" y="58960"/>
                          <a:pt x="614267" y="32290"/>
                          <a:pt x="598742" y="14669"/>
                        </a:cubicBezTo>
                        <a:close/>
                        <a:moveTo>
                          <a:pt x="94869" y="262986"/>
                        </a:moveTo>
                        <a:lnTo>
                          <a:pt x="21908" y="262986"/>
                        </a:lnTo>
                        <a:lnTo>
                          <a:pt x="21908" y="73152"/>
                        </a:lnTo>
                        <a:lnTo>
                          <a:pt x="94964" y="73152"/>
                        </a:lnTo>
                        <a:lnTo>
                          <a:pt x="94964" y="262986"/>
                        </a:lnTo>
                        <a:close/>
                        <a:moveTo>
                          <a:pt x="580739" y="59151"/>
                        </a:moveTo>
                        <a:lnTo>
                          <a:pt x="579692" y="60198"/>
                        </a:lnTo>
                        <a:cubicBezTo>
                          <a:pt x="578453" y="61627"/>
                          <a:pt x="457867" y="199740"/>
                          <a:pt x="389858" y="229172"/>
                        </a:cubicBezTo>
                        <a:cubicBezTo>
                          <a:pt x="354044" y="244698"/>
                          <a:pt x="295085" y="255651"/>
                          <a:pt x="246698" y="255651"/>
                        </a:cubicBezTo>
                        <a:cubicBezTo>
                          <a:pt x="195548" y="255651"/>
                          <a:pt x="120206" y="236982"/>
                          <a:pt x="119444" y="236792"/>
                        </a:cubicBezTo>
                        <a:cubicBezTo>
                          <a:pt x="118586" y="236697"/>
                          <a:pt x="117729" y="236697"/>
                          <a:pt x="116777" y="236792"/>
                        </a:cubicBezTo>
                        <a:lnTo>
                          <a:pt x="116777" y="120015"/>
                        </a:lnTo>
                        <a:cubicBezTo>
                          <a:pt x="124778" y="110871"/>
                          <a:pt x="152876" y="81249"/>
                          <a:pt x="188786" y="73343"/>
                        </a:cubicBezTo>
                        <a:cubicBezTo>
                          <a:pt x="230505" y="64199"/>
                          <a:pt x="251174" y="73343"/>
                          <a:pt x="269081" y="81439"/>
                        </a:cubicBezTo>
                        <a:cubicBezTo>
                          <a:pt x="276797" y="85249"/>
                          <a:pt x="284988" y="88107"/>
                          <a:pt x="293465" y="89916"/>
                        </a:cubicBezTo>
                        <a:cubicBezTo>
                          <a:pt x="310706" y="91536"/>
                          <a:pt x="328136" y="90678"/>
                          <a:pt x="345091" y="87249"/>
                        </a:cubicBezTo>
                        <a:cubicBezTo>
                          <a:pt x="366332" y="84297"/>
                          <a:pt x="390430" y="80963"/>
                          <a:pt x="403479" y="86487"/>
                        </a:cubicBezTo>
                        <a:cubicBezTo>
                          <a:pt x="409194" y="89726"/>
                          <a:pt x="413290" y="95155"/>
                          <a:pt x="414909" y="101537"/>
                        </a:cubicBezTo>
                        <a:cubicBezTo>
                          <a:pt x="417100" y="110300"/>
                          <a:pt x="414814" y="119539"/>
                          <a:pt x="409004" y="126397"/>
                        </a:cubicBezTo>
                        <a:cubicBezTo>
                          <a:pt x="392335" y="148781"/>
                          <a:pt x="291084" y="182214"/>
                          <a:pt x="249555" y="178880"/>
                        </a:cubicBezTo>
                        <a:cubicBezTo>
                          <a:pt x="243554" y="178404"/>
                          <a:pt x="238220" y="182976"/>
                          <a:pt x="237744" y="188976"/>
                        </a:cubicBezTo>
                        <a:cubicBezTo>
                          <a:pt x="237268" y="195072"/>
                          <a:pt x="241840" y="200311"/>
                          <a:pt x="247841" y="200787"/>
                        </a:cubicBezTo>
                        <a:cubicBezTo>
                          <a:pt x="250127" y="200787"/>
                          <a:pt x="252603" y="200787"/>
                          <a:pt x="255175" y="200787"/>
                        </a:cubicBezTo>
                        <a:cubicBezTo>
                          <a:pt x="300514" y="200787"/>
                          <a:pt x="387096" y="174022"/>
                          <a:pt x="418814" y="147352"/>
                        </a:cubicBezTo>
                        <a:lnTo>
                          <a:pt x="419576" y="146876"/>
                        </a:lnTo>
                        <a:lnTo>
                          <a:pt x="552736" y="27147"/>
                        </a:lnTo>
                        <a:cubicBezTo>
                          <a:pt x="556736" y="23622"/>
                          <a:pt x="561975" y="21717"/>
                          <a:pt x="567309" y="22003"/>
                        </a:cubicBezTo>
                        <a:cubicBezTo>
                          <a:pt x="572929" y="22384"/>
                          <a:pt x="578263" y="24956"/>
                          <a:pt x="581882" y="29337"/>
                        </a:cubicBezTo>
                        <a:cubicBezTo>
                          <a:pt x="589788" y="37910"/>
                          <a:pt x="589217" y="51245"/>
                          <a:pt x="580739" y="59151"/>
                        </a:cubicBez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8" name="Freeform: Shape 97">
                    <a:extLst>
                      <a:ext uri="{FF2B5EF4-FFF2-40B4-BE49-F238E27FC236}">
                        <a16:creationId xmlns:a16="http://schemas.microsoft.com/office/drawing/2014/main" id="{CE691A7B-273E-4B8E-B35F-4AE6F21F2D68}"/>
                      </a:ext>
                    </a:extLst>
                  </p:cNvPr>
                  <p:cNvSpPr/>
                  <p:nvPr/>
                </p:nvSpPr>
                <p:spPr>
                  <a:xfrm>
                    <a:off x="4935545"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9" name="Freeform: Shape 98">
                    <a:extLst>
                      <a:ext uri="{FF2B5EF4-FFF2-40B4-BE49-F238E27FC236}">
                        <a16:creationId xmlns:a16="http://schemas.microsoft.com/office/drawing/2014/main" id="{5D4E74A4-6D28-4138-A6FC-A4F183DDF82F}"/>
                      </a:ext>
                    </a:extLst>
                  </p:cNvPr>
                  <p:cNvSpPr/>
                  <p:nvPr/>
                </p:nvSpPr>
                <p:spPr>
                  <a:xfrm>
                    <a:off x="5363508"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0" name="Freeform: Shape 99">
                    <a:extLst>
                      <a:ext uri="{FF2B5EF4-FFF2-40B4-BE49-F238E27FC236}">
                        <a16:creationId xmlns:a16="http://schemas.microsoft.com/office/drawing/2014/main" id="{91A76FA7-4821-4FBB-99C9-F625AD96D460}"/>
                      </a:ext>
                    </a:extLst>
                  </p:cNvPr>
                  <p:cNvSpPr/>
                  <p:nvPr/>
                </p:nvSpPr>
                <p:spPr>
                  <a:xfrm>
                    <a:off x="5791471" y="1165352"/>
                    <a:ext cx="363041" cy="363955"/>
                  </a:xfrm>
                  <a:custGeom>
                    <a:avLst/>
                    <a:gdLst>
                      <a:gd name="connsiteX0" fmla="*/ 354671 w 363043"/>
                      <a:gd name="connsiteY0" fmla="*/ 160619 h 363955"/>
                      <a:gd name="connsiteX1" fmla="*/ 361506 w 363043"/>
                      <a:gd name="connsiteY1" fmla="*/ 133279 h 363955"/>
                      <a:gd name="connsiteX2" fmla="*/ 338723 w 363043"/>
                      <a:gd name="connsiteY2" fmla="*/ 116192 h 363955"/>
                      <a:gd name="connsiteX3" fmla="*/ 255566 w 363043"/>
                      <a:gd name="connsiteY3" fmla="*/ 116192 h 363955"/>
                      <a:gd name="connsiteX4" fmla="*/ 231644 w 363043"/>
                      <a:gd name="connsiteY4" fmla="*/ 99105 h 363955"/>
                      <a:gd name="connsiteX5" fmla="*/ 205444 w 363043"/>
                      <a:gd name="connsiteY5" fmla="*/ 17087 h 363955"/>
                      <a:gd name="connsiteX6" fmla="*/ 181522 w 363043"/>
                      <a:gd name="connsiteY6" fmla="*/ 0 h 363955"/>
                      <a:gd name="connsiteX7" fmla="*/ 157600 w 363043"/>
                      <a:gd name="connsiteY7" fmla="*/ 17087 h 363955"/>
                      <a:gd name="connsiteX8" fmla="*/ 131400 w 363043"/>
                      <a:gd name="connsiteY8" fmla="*/ 99105 h 363955"/>
                      <a:gd name="connsiteX9" fmla="*/ 107478 w 363043"/>
                      <a:gd name="connsiteY9" fmla="*/ 116192 h 363955"/>
                      <a:gd name="connsiteX10" fmla="*/ 24321 w 363043"/>
                      <a:gd name="connsiteY10" fmla="*/ 116192 h 363955"/>
                      <a:gd name="connsiteX11" fmla="*/ 1538 w 363043"/>
                      <a:gd name="connsiteY11" fmla="*/ 133279 h 363955"/>
                      <a:gd name="connsiteX12" fmla="*/ 8373 w 363043"/>
                      <a:gd name="connsiteY12" fmla="*/ 160619 h 363955"/>
                      <a:gd name="connsiteX13" fmla="*/ 37990 w 363043"/>
                      <a:gd name="connsiteY13" fmla="*/ 186819 h 363955"/>
                      <a:gd name="connsiteX14" fmla="*/ 75582 w 363043"/>
                      <a:gd name="connsiteY14" fmla="*/ 219854 h 363955"/>
                      <a:gd name="connsiteX15" fmla="*/ 83556 w 363043"/>
                      <a:gd name="connsiteY15" fmla="*/ 232385 h 363955"/>
                      <a:gd name="connsiteX16" fmla="*/ 83556 w 363043"/>
                      <a:gd name="connsiteY16" fmla="*/ 247193 h 363955"/>
                      <a:gd name="connsiteX17" fmla="*/ 56217 w 363043"/>
                      <a:gd name="connsiteY17" fmla="*/ 331490 h 363955"/>
                      <a:gd name="connsiteX18" fmla="*/ 65330 w 363043"/>
                      <a:gd name="connsiteY18" fmla="*/ 358829 h 363955"/>
                      <a:gd name="connsiteX19" fmla="*/ 93808 w 363043"/>
                      <a:gd name="connsiteY19" fmla="*/ 358829 h 363955"/>
                      <a:gd name="connsiteX20" fmla="*/ 166713 w 363043"/>
                      <a:gd name="connsiteY20" fmla="*/ 307568 h 363955"/>
                      <a:gd name="connsiteX21" fmla="*/ 195192 w 363043"/>
                      <a:gd name="connsiteY21" fmla="*/ 307568 h 363955"/>
                      <a:gd name="connsiteX22" fmla="*/ 268096 w 363043"/>
                      <a:gd name="connsiteY22" fmla="*/ 358829 h 363955"/>
                      <a:gd name="connsiteX23" fmla="*/ 297714 w 363043"/>
                      <a:gd name="connsiteY23" fmla="*/ 358829 h 363955"/>
                      <a:gd name="connsiteX24" fmla="*/ 306827 w 363043"/>
                      <a:gd name="connsiteY24" fmla="*/ 330350 h 363955"/>
                      <a:gd name="connsiteX25" fmla="*/ 281766 w 363043"/>
                      <a:gd name="connsiteY25" fmla="*/ 244915 h 363955"/>
                      <a:gd name="connsiteX26" fmla="*/ 289740 w 363043"/>
                      <a:gd name="connsiteY26" fmla="*/ 218715 h 363955"/>
                      <a:gd name="connsiteX27" fmla="*/ 354671 w 363043"/>
                      <a:gd name="connsiteY27" fmla="*/ 160619 h 3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043" h="363955">
                        <a:moveTo>
                          <a:pt x="354671" y="160619"/>
                        </a:moveTo>
                        <a:cubicBezTo>
                          <a:pt x="362645" y="153784"/>
                          <a:pt x="364923" y="142392"/>
                          <a:pt x="361506" y="133279"/>
                        </a:cubicBezTo>
                        <a:cubicBezTo>
                          <a:pt x="358089" y="123027"/>
                          <a:pt x="348975" y="117331"/>
                          <a:pt x="338723" y="116192"/>
                        </a:cubicBezTo>
                        <a:lnTo>
                          <a:pt x="255566" y="116192"/>
                        </a:lnTo>
                        <a:cubicBezTo>
                          <a:pt x="245314" y="116192"/>
                          <a:pt x="235061" y="109357"/>
                          <a:pt x="231644" y="99105"/>
                        </a:cubicBezTo>
                        <a:lnTo>
                          <a:pt x="205444" y="17087"/>
                        </a:lnTo>
                        <a:cubicBezTo>
                          <a:pt x="202026" y="6835"/>
                          <a:pt x="192913" y="0"/>
                          <a:pt x="181522" y="0"/>
                        </a:cubicBezTo>
                        <a:cubicBezTo>
                          <a:pt x="171270" y="0"/>
                          <a:pt x="161017" y="6835"/>
                          <a:pt x="157600" y="17087"/>
                        </a:cubicBezTo>
                        <a:lnTo>
                          <a:pt x="131400" y="99105"/>
                        </a:lnTo>
                        <a:cubicBezTo>
                          <a:pt x="127982" y="109357"/>
                          <a:pt x="118869" y="116192"/>
                          <a:pt x="107478" y="116192"/>
                        </a:cubicBezTo>
                        <a:lnTo>
                          <a:pt x="24321" y="116192"/>
                        </a:lnTo>
                        <a:cubicBezTo>
                          <a:pt x="14068" y="116192"/>
                          <a:pt x="4955" y="123027"/>
                          <a:pt x="1538" y="133279"/>
                        </a:cubicBezTo>
                        <a:cubicBezTo>
                          <a:pt x="-1880" y="143532"/>
                          <a:pt x="399" y="153784"/>
                          <a:pt x="8373" y="160619"/>
                        </a:cubicBezTo>
                        <a:lnTo>
                          <a:pt x="37990" y="186819"/>
                        </a:lnTo>
                        <a:lnTo>
                          <a:pt x="75582" y="219854"/>
                        </a:lnTo>
                        <a:cubicBezTo>
                          <a:pt x="78999" y="223271"/>
                          <a:pt x="81278" y="227828"/>
                          <a:pt x="83556" y="232385"/>
                        </a:cubicBezTo>
                        <a:cubicBezTo>
                          <a:pt x="84695" y="236941"/>
                          <a:pt x="84695" y="241498"/>
                          <a:pt x="83556" y="247193"/>
                        </a:cubicBezTo>
                        <a:lnTo>
                          <a:pt x="56217" y="331490"/>
                        </a:lnTo>
                        <a:cubicBezTo>
                          <a:pt x="52799" y="341742"/>
                          <a:pt x="56217" y="353133"/>
                          <a:pt x="65330" y="358829"/>
                        </a:cubicBezTo>
                        <a:cubicBezTo>
                          <a:pt x="74443" y="365664"/>
                          <a:pt x="85834" y="365664"/>
                          <a:pt x="93808" y="358829"/>
                        </a:cubicBezTo>
                        <a:lnTo>
                          <a:pt x="166713" y="307568"/>
                        </a:lnTo>
                        <a:cubicBezTo>
                          <a:pt x="174687" y="301872"/>
                          <a:pt x="186078" y="301872"/>
                          <a:pt x="195192" y="307568"/>
                        </a:cubicBezTo>
                        <a:lnTo>
                          <a:pt x="268096" y="358829"/>
                        </a:lnTo>
                        <a:cubicBezTo>
                          <a:pt x="277210" y="365664"/>
                          <a:pt x="288601" y="365664"/>
                          <a:pt x="297714" y="358829"/>
                        </a:cubicBezTo>
                        <a:cubicBezTo>
                          <a:pt x="306827" y="351994"/>
                          <a:pt x="310245" y="340603"/>
                          <a:pt x="306827" y="330350"/>
                        </a:cubicBezTo>
                        <a:lnTo>
                          <a:pt x="281766" y="244915"/>
                        </a:lnTo>
                        <a:cubicBezTo>
                          <a:pt x="279488" y="235802"/>
                          <a:pt x="281766" y="225550"/>
                          <a:pt x="289740" y="218715"/>
                        </a:cubicBezTo>
                        <a:lnTo>
                          <a:pt x="354671" y="160619"/>
                        </a:lnTo>
                        <a:close/>
                      </a:path>
                    </a:pathLst>
                  </a:custGeom>
                  <a:solidFill>
                    <a:schemeClr val="bg1"/>
                  </a:solidFill>
                  <a:ln w="1270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sp>
            <p:nvSpPr>
              <p:cNvPr id="87" name="TextBox 86">
                <a:extLst>
                  <a:ext uri="{FF2B5EF4-FFF2-40B4-BE49-F238E27FC236}">
                    <a16:creationId xmlns:a16="http://schemas.microsoft.com/office/drawing/2014/main" id="{F642CB47-E272-4B96-931F-984729CCD615}"/>
                  </a:ext>
                </a:extLst>
              </p:cNvPr>
              <p:cNvSpPr txBox="1"/>
              <p:nvPr/>
            </p:nvSpPr>
            <p:spPr>
              <a:xfrm>
                <a:off x="127092" y="4677386"/>
                <a:ext cx="57048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QTSA</a:t>
                </a:r>
              </a:p>
            </p:txBody>
          </p:sp>
        </p:grpSp>
        <p:cxnSp>
          <p:nvCxnSpPr>
            <p:cNvPr id="78" name="Straight Connector 77">
              <a:extLst>
                <a:ext uri="{FF2B5EF4-FFF2-40B4-BE49-F238E27FC236}">
                  <a16:creationId xmlns:a16="http://schemas.microsoft.com/office/drawing/2014/main" id="{76F3B613-FBC2-4623-9964-D4989392FA52}"/>
                </a:ext>
              </a:extLst>
            </p:cNvPr>
            <p:cNvCxnSpPr/>
            <p:nvPr/>
          </p:nvCxnSpPr>
          <p:spPr>
            <a:xfrm>
              <a:off x="0" y="4086578"/>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7F6A130-02F2-C99F-9412-FC130B3E1C59}"/>
              </a:ext>
              <a:ext uri="{C183D7F6-B498-43B3-948B-1728B52AA6E4}">
                <adec:decorative xmlns:adec="http://schemas.microsoft.com/office/drawing/2017/decorative" val="1"/>
              </a:ext>
            </a:extLst>
          </p:cNvPr>
          <p:cNvGrpSpPr/>
          <p:nvPr/>
        </p:nvGrpSpPr>
        <p:grpSpPr>
          <a:xfrm>
            <a:off x="2559" y="1454652"/>
            <a:ext cx="7534107" cy="2503447"/>
            <a:chOff x="2559" y="1454652"/>
            <a:chExt cx="7534107" cy="2503447"/>
          </a:xfrm>
        </p:grpSpPr>
        <p:cxnSp>
          <p:nvCxnSpPr>
            <p:cNvPr id="60" name="Straight Connector 59">
              <a:extLst>
                <a:ext uri="{FF2B5EF4-FFF2-40B4-BE49-F238E27FC236}">
                  <a16:creationId xmlns:a16="http://schemas.microsoft.com/office/drawing/2014/main" id="{7C4087EF-86C2-47B8-96B1-B3CF17E52995}"/>
                </a:ext>
              </a:extLst>
            </p:cNvPr>
            <p:cNvCxnSpPr/>
            <p:nvPr/>
          </p:nvCxnSpPr>
          <p:spPr>
            <a:xfrm>
              <a:off x="5664" y="1454652"/>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6" name="Arrow: Right 95">
              <a:extLst>
                <a:ext uri="{FF2B5EF4-FFF2-40B4-BE49-F238E27FC236}">
                  <a16:creationId xmlns:a16="http://schemas.microsoft.com/office/drawing/2014/main" id="{012C7958-7DB6-4216-3926-1B273A407B53}"/>
                </a:ext>
              </a:extLst>
            </p:cNvPr>
            <p:cNvSpPr/>
            <p:nvPr/>
          </p:nvSpPr>
          <p:spPr>
            <a:xfrm>
              <a:off x="2559" y="1597505"/>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2" name="Arrow: Right 111">
              <a:extLst>
                <a:ext uri="{FF2B5EF4-FFF2-40B4-BE49-F238E27FC236}">
                  <a16:creationId xmlns:a16="http://schemas.microsoft.com/office/drawing/2014/main" id="{A8857328-113C-56BC-9F87-D9383E8757C5}"/>
                </a:ext>
              </a:extLst>
            </p:cNvPr>
            <p:cNvSpPr/>
            <p:nvPr/>
          </p:nvSpPr>
          <p:spPr>
            <a:xfrm>
              <a:off x="2559" y="2328349"/>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3" name="Arrow: Right 112">
              <a:extLst>
                <a:ext uri="{FF2B5EF4-FFF2-40B4-BE49-F238E27FC236}">
                  <a16:creationId xmlns:a16="http://schemas.microsoft.com/office/drawing/2014/main" id="{55FD3615-5E70-7931-AA2E-9F2E1E89F993}"/>
                </a:ext>
              </a:extLst>
            </p:cNvPr>
            <p:cNvSpPr/>
            <p:nvPr/>
          </p:nvSpPr>
          <p:spPr>
            <a:xfrm>
              <a:off x="2559" y="3058223"/>
              <a:ext cx="1005840" cy="82296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7" name="Group 16">
              <a:extLst>
                <a:ext uri="{FF2B5EF4-FFF2-40B4-BE49-F238E27FC236}">
                  <a16:creationId xmlns:a16="http://schemas.microsoft.com/office/drawing/2014/main" id="{555F99BB-A582-D155-2400-F312A2AA4469}"/>
                </a:ext>
              </a:extLst>
            </p:cNvPr>
            <p:cNvGrpSpPr/>
            <p:nvPr/>
          </p:nvGrpSpPr>
          <p:grpSpPr>
            <a:xfrm>
              <a:off x="73714" y="1664311"/>
              <a:ext cx="648055" cy="670748"/>
              <a:chOff x="117922" y="1618265"/>
              <a:chExt cx="648055" cy="670748"/>
            </a:xfrm>
          </p:grpSpPr>
          <p:grpSp>
            <p:nvGrpSpPr>
              <p:cNvPr id="11" name="Group 10">
                <a:extLst>
                  <a:ext uri="{FF2B5EF4-FFF2-40B4-BE49-F238E27FC236}">
                    <a16:creationId xmlns:a16="http://schemas.microsoft.com/office/drawing/2014/main" id="{2C0AA402-DB67-D81D-5334-543990122AD9}"/>
                  </a:ext>
                </a:extLst>
              </p:cNvPr>
              <p:cNvGrpSpPr/>
              <p:nvPr/>
            </p:nvGrpSpPr>
            <p:grpSpPr>
              <a:xfrm>
                <a:off x="213349" y="1618265"/>
                <a:ext cx="457200" cy="384048"/>
                <a:chOff x="233653" y="1644577"/>
                <a:chExt cx="457200" cy="384048"/>
              </a:xfrm>
            </p:grpSpPr>
            <p:sp>
              <p:nvSpPr>
                <p:cNvPr id="55" name="Rectangle: Rounded Corners 54">
                  <a:extLst>
                    <a:ext uri="{FF2B5EF4-FFF2-40B4-BE49-F238E27FC236}">
                      <a16:creationId xmlns:a16="http://schemas.microsoft.com/office/drawing/2014/main" id="{9BC21AE8-3892-47D5-9CDD-C134A023412A}"/>
                    </a:ext>
                  </a:extLst>
                </p:cNvPr>
                <p:cNvSpPr/>
                <p:nvPr/>
              </p:nvSpPr>
              <p:spPr>
                <a:xfrm>
                  <a:off x="233653" y="1644577"/>
                  <a:ext cx="457200" cy="384048"/>
                </a:xfrm>
                <a:prstGeom prst="round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56" name="Group 55">
                  <a:extLst>
                    <a:ext uri="{FF2B5EF4-FFF2-40B4-BE49-F238E27FC236}">
                      <a16:creationId xmlns:a16="http://schemas.microsoft.com/office/drawing/2014/main" id="{C5BB6CDA-1C6D-4A63-92DB-FE43BB22183F}"/>
                    </a:ext>
                  </a:extLst>
                </p:cNvPr>
                <p:cNvGrpSpPr/>
                <p:nvPr/>
              </p:nvGrpSpPr>
              <p:grpSpPr>
                <a:xfrm>
                  <a:off x="324418" y="1693308"/>
                  <a:ext cx="305935" cy="305970"/>
                  <a:chOff x="6466966" y="2590413"/>
                  <a:chExt cx="965400" cy="965508"/>
                </a:xfrm>
                <a:solidFill>
                  <a:schemeClr val="bg1"/>
                </a:solidFill>
              </p:grpSpPr>
              <p:sp>
                <p:nvSpPr>
                  <p:cNvPr id="57" name="Freeform: Shape 56">
                    <a:extLst>
                      <a:ext uri="{FF2B5EF4-FFF2-40B4-BE49-F238E27FC236}">
                        <a16:creationId xmlns:a16="http://schemas.microsoft.com/office/drawing/2014/main" id="{EB6D8CFF-AAFA-4A81-9805-FAC9126791AE}"/>
                      </a:ext>
                    </a:extLst>
                  </p:cNvPr>
                  <p:cNvSpPr/>
                  <p:nvPr/>
                </p:nvSpPr>
                <p:spPr>
                  <a:xfrm>
                    <a:off x="6618141" y="2769844"/>
                    <a:ext cx="435121" cy="357515"/>
                  </a:xfrm>
                  <a:custGeom>
                    <a:avLst/>
                    <a:gdLst>
                      <a:gd name="connsiteX0" fmla="*/ 666185 w 740173"/>
                      <a:gd name="connsiteY0" fmla="*/ 185714 h 593511"/>
                      <a:gd name="connsiteX1" fmla="*/ 592612 w 740173"/>
                      <a:gd name="connsiteY1" fmla="*/ 260117 h 593511"/>
                      <a:gd name="connsiteX2" fmla="*/ 607549 w 740173"/>
                      <a:gd name="connsiteY2" fmla="*/ 304280 h 593511"/>
                      <a:gd name="connsiteX3" fmla="*/ 492311 w 740173"/>
                      <a:gd name="connsiteY3" fmla="*/ 450963 h 593511"/>
                      <a:gd name="connsiteX4" fmla="*/ 462716 w 740173"/>
                      <a:gd name="connsiteY4" fmla="*/ 444674 h 593511"/>
                      <a:gd name="connsiteX5" fmla="*/ 449768 w 740173"/>
                      <a:gd name="connsiteY5" fmla="*/ 445969 h 593511"/>
                      <a:gd name="connsiteX6" fmla="*/ 305675 w 740173"/>
                      <a:gd name="connsiteY6" fmla="*/ 131517 h 593511"/>
                      <a:gd name="connsiteX7" fmla="*/ 316670 w 740173"/>
                      <a:gd name="connsiteY7" fmla="*/ 27461 h 593511"/>
                      <a:gd name="connsiteX8" fmla="*/ 212614 w 740173"/>
                      <a:gd name="connsiteY8" fmla="*/ 16465 h 593511"/>
                      <a:gd name="connsiteX9" fmla="*/ 201619 w 740173"/>
                      <a:gd name="connsiteY9" fmla="*/ 120522 h 593511"/>
                      <a:gd name="connsiteX10" fmla="*/ 208380 w 740173"/>
                      <a:gd name="connsiteY10" fmla="*/ 127818 h 593511"/>
                      <a:gd name="connsiteX11" fmla="*/ 92773 w 740173"/>
                      <a:gd name="connsiteY11" fmla="*/ 336280 h 593511"/>
                      <a:gd name="connsiteX12" fmla="*/ 74276 w 740173"/>
                      <a:gd name="connsiteY12" fmla="*/ 333691 h 593511"/>
                      <a:gd name="connsiteX13" fmla="*/ 1 w 740173"/>
                      <a:gd name="connsiteY13" fmla="*/ 407393 h 593511"/>
                      <a:gd name="connsiteX14" fmla="*/ 73702 w 740173"/>
                      <a:gd name="connsiteY14" fmla="*/ 481666 h 593511"/>
                      <a:gd name="connsiteX15" fmla="*/ 147977 w 740173"/>
                      <a:gd name="connsiteY15" fmla="*/ 407966 h 593511"/>
                      <a:gd name="connsiteX16" fmla="*/ 125143 w 740173"/>
                      <a:gd name="connsiteY16" fmla="*/ 354223 h 593511"/>
                      <a:gd name="connsiteX17" fmla="*/ 240750 w 740173"/>
                      <a:gd name="connsiteY17" fmla="*/ 146130 h 593511"/>
                      <a:gd name="connsiteX18" fmla="*/ 272195 w 740173"/>
                      <a:gd name="connsiteY18" fmla="*/ 147425 h 593511"/>
                      <a:gd name="connsiteX19" fmla="*/ 416288 w 740173"/>
                      <a:gd name="connsiteY19" fmla="*/ 461876 h 593511"/>
                      <a:gd name="connsiteX20" fmla="*/ 405027 w 740173"/>
                      <a:gd name="connsiteY20" fmla="*/ 565904 h 593511"/>
                      <a:gd name="connsiteX21" fmla="*/ 509055 w 740173"/>
                      <a:gd name="connsiteY21" fmla="*/ 577165 h 593511"/>
                      <a:gd name="connsiteX22" fmla="*/ 521352 w 740173"/>
                      <a:gd name="connsiteY22" fmla="*/ 474454 h 593511"/>
                      <a:gd name="connsiteX23" fmla="*/ 636589 w 740173"/>
                      <a:gd name="connsiteY23" fmla="*/ 327772 h 593511"/>
                      <a:gd name="connsiteX24" fmla="*/ 666185 w 740173"/>
                      <a:gd name="connsiteY24" fmla="*/ 333691 h 593511"/>
                      <a:gd name="connsiteX25" fmla="*/ 740173 w 740173"/>
                      <a:gd name="connsiteY25" fmla="*/ 259702 h 593511"/>
                      <a:gd name="connsiteX26" fmla="*/ 666185 w 740173"/>
                      <a:gd name="connsiteY26" fmla="*/ 185714 h 593511"/>
                      <a:gd name="connsiteX27" fmla="*/ 74276 w 740173"/>
                      <a:gd name="connsiteY27" fmla="*/ 444674 h 593511"/>
                      <a:gd name="connsiteX28" fmla="*/ 37281 w 740173"/>
                      <a:gd name="connsiteY28" fmla="*/ 407680 h 593511"/>
                      <a:gd name="connsiteX29" fmla="*/ 74276 w 740173"/>
                      <a:gd name="connsiteY29" fmla="*/ 370685 h 593511"/>
                      <a:gd name="connsiteX30" fmla="*/ 111270 w 740173"/>
                      <a:gd name="connsiteY30" fmla="*/ 407680 h 593511"/>
                      <a:gd name="connsiteX31" fmla="*/ 74276 w 740173"/>
                      <a:gd name="connsiteY31" fmla="*/ 444674 h 593511"/>
                      <a:gd name="connsiteX32" fmla="*/ 222253 w 740173"/>
                      <a:gd name="connsiteY32" fmla="*/ 74731 h 593511"/>
                      <a:gd name="connsiteX33" fmla="*/ 259247 w 740173"/>
                      <a:gd name="connsiteY33" fmla="*/ 37736 h 593511"/>
                      <a:gd name="connsiteX34" fmla="*/ 296241 w 740173"/>
                      <a:gd name="connsiteY34" fmla="*/ 74731 h 593511"/>
                      <a:gd name="connsiteX35" fmla="*/ 259247 w 740173"/>
                      <a:gd name="connsiteY35" fmla="*/ 111725 h 593511"/>
                      <a:gd name="connsiteX36" fmla="*/ 222253 w 740173"/>
                      <a:gd name="connsiteY36" fmla="*/ 74731 h 593511"/>
                      <a:gd name="connsiteX37" fmla="*/ 462716 w 740173"/>
                      <a:gd name="connsiteY37" fmla="*/ 555657 h 593511"/>
                      <a:gd name="connsiteX38" fmla="*/ 425722 w 740173"/>
                      <a:gd name="connsiteY38" fmla="*/ 518662 h 593511"/>
                      <a:gd name="connsiteX39" fmla="*/ 462716 w 740173"/>
                      <a:gd name="connsiteY39" fmla="*/ 481668 h 593511"/>
                      <a:gd name="connsiteX40" fmla="*/ 499710 w 740173"/>
                      <a:gd name="connsiteY40" fmla="*/ 518662 h 593511"/>
                      <a:gd name="connsiteX41" fmla="*/ 462716 w 740173"/>
                      <a:gd name="connsiteY41" fmla="*/ 555657 h 593511"/>
                      <a:gd name="connsiteX42" fmla="*/ 666185 w 740173"/>
                      <a:gd name="connsiteY42" fmla="*/ 296697 h 593511"/>
                      <a:gd name="connsiteX43" fmla="*/ 629190 w 740173"/>
                      <a:gd name="connsiteY43" fmla="*/ 259702 h 593511"/>
                      <a:gd name="connsiteX44" fmla="*/ 666185 w 740173"/>
                      <a:gd name="connsiteY44" fmla="*/ 222708 h 593511"/>
                      <a:gd name="connsiteX45" fmla="*/ 703179 w 740173"/>
                      <a:gd name="connsiteY45" fmla="*/ 259702 h 593511"/>
                      <a:gd name="connsiteX46" fmla="*/ 666185 w 740173"/>
                      <a:gd name="connsiteY46" fmla="*/ 296697 h 5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0173" h="593511">
                        <a:moveTo>
                          <a:pt x="666185" y="185714"/>
                        </a:moveTo>
                        <a:cubicBezTo>
                          <a:pt x="625323" y="185943"/>
                          <a:pt x="592383" y="219255"/>
                          <a:pt x="592612" y="260117"/>
                        </a:cubicBezTo>
                        <a:cubicBezTo>
                          <a:pt x="592701" y="276063"/>
                          <a:pt x="597941" y="291553"/>
                          <a:pt x="607549" y="304280"/>
                        </a:cubicBezTo>
                        <a:lnTo>
                          <a:pt x="492311" y="450963"/>
                        </a:lnTo>
                        <a:cubicBezTo>
                          <a:pt x="483004" y="446792"/>
                          <a:pt x="472915" y="444650"/>
                          <a:pt x="462716" y="444674"/>
                        </a:cubicBezTo>
                        <a:cubicBezTo>
                          <a:pt x="458371" y="444729"/>
                          <a:pt x="454039" y="445162"/>
                          <a:pt x="449768" y="445969"/>
                        </a:cubicBezTo>
                        <a:lnTo>
                          <a:pt x="305675" y="131517"/>
                        </a:lnTo>
                        <a:cubicBezTo>
                          <a:pt x="337446" y="105819"/>
                          <a:pt x="342368" y="59232"/>
                          <a:pt x="316670" y="27461"/>
                        </a:cubicBezTo>
                        <a:cubicBezTo>
                          <a:pt x="290972" y="-4310"/>
                          <a:pt x="244385" y="-9233"/>
                          <a:pt x="212614" y="16465"/>
                        </a:cubicBezTo>
                        <a:cubicBezTo>
                          <a:pt x="180843" y="42163"/>
                          <a:pt x="175921" y="88752"/>
                          <a:pt x="201619" y="120522"/>
                        </a:cubicBezTo>
                        <a:cubicBezTo>
                          <a:pt x="203706" y="123103"/>
                          <a:pt x="205964" y="125540"/>
                          <a:pt x="208380" y="127818"/>
                        </a:cubicBezTo>
                        <a:lnTo>
                          <a:pt x="92773" y="336280"/>
                        </a:lnTo>
                        <a:cubicBezTo>
                          <a:pt x="86738" y="334656"/>
                          <a:pt x="80525" y="333787"/>
                          <a:pt x="74276" y="333691"/>
                        </a:cubicBezTo>
                        <a:cubicBezTo>
                          <a:pt x="33413" y="333532"/>
                          <a:pt x="159" y="366529"/>
                          <a:pt x="1" y="407393"/>
                        </a:cubicBezTo>
                        <a:cubicBezTo>
                          <a:pt x="-158" y="448255"/>
                          <a:pt x="32839" y="481509"/>
                          <a:pt x="73702" y="481666"/>
                        </a:cubicBezTo>
                        <a:cubicBezTo>
                          <a:pt x="114564" y="481825"/>
                          <a:pt x="147818" y="448828"/>
                          <a:pt x="147977" y="407966"/>
                        </a:cubicBezTo>
                        <a:cubicBezTo>
                          <a:pt x="148055" y="387679"/>
                          <a:pt x="139800" y="368249"/>
                          <a:pt x="125143" y="354223"/>
                        </a:cubicBezTo>
                        <a:lnTo>
                          <a:pt x="240750" y="146130"/>
                        </a:lnTo>
                        <a:cubicBezTo>
                          <a:pt x="250977" y="149067"/>
                          <a:pt x="261761" y="149511"/>
                          <a:pt x="272195" y="147425"/>
                        </a:cubicBezTo>
                        <a:lnTo>
                          <a:pt x="416288" y="461876"/>
                        </a:lnTo>
                        <a:cubicBezTo>
                          <a:pt x="384453" y="487493"/>
                          <a:pt x="379410" y="534069"/>
                          <a:pt x="405027" y="565904"/>
                        </a:cubicBezTo>
                        <a:cubicBezTo>
                          <a:pt x="430644" y="597740"/>
                          <a:pt x="477220" y="602782"/>
                          <a:pt x="509055" y="577165"/>
                        </a:cubicBezTo>
                        <a:cubicBezTo>
                          <a:pt x="540384" y="551957"/>
                          <a:pt x="545844" y="506345"/>
                          <a:pt x="521352" y="474454"/>
                        </a:cubicBezTo>
                        <a:lnTo>
                          <a:pt x="636589" y="327772"/>
                        </a:lnTo>
                        <a:cubicBezTo>
                          <a:pt x="645925" y="331815"/>
                          <a:pt x="656011" y="333831"/>
                          <a:pt x="666185" y="333691"/>
                        </a:cubicBezTo>
                        <a:cubicBezTo>
                          <a:pt x="707047" y="333691"/>
                          <a:pt x="740173" y="300564"/>
                          <a:pt x="740173" y="259702"/>
                        </a:cubicBezTo>
                        <a:cubicBezTo>
                          <a:pt x="740173" y="218840"/>
                          <a:pt x="707047" y="185714"/>
                          <a:pt x="666185" y="185714"/>
                        </a:cubicBezTo>
                        <a:close/>
                        <a:moveTo>
                          <a:pt x="74276" y="444674"/>
                        </a:moveTo>
                        <a:cubicBezTo>
                          <a:pt x="53844" y="444674"/>
                          <a:pt x="37281" y="428111"/>
                          <a:pt x="37281" y="407680"/>
                        </a:cubicBezTo>
                        <a:cubicBezTo>
                          <a:pt x="37281" y="387248"/>
                          <a:pt x="53844" y="370685"/>
                          <a:pt x="74276" y="370685"/>
                        </a:cubicBezTo>
                        <a:cubicBezTo>
                          <a:pt x="94708" y="370685"/>
                          <a:pt x="111270" y="387248"/>
                          <a:pt x="111270" y="407680"/>
                        </a:cubicBezTo>
                        <a:cubicBezTo>
                          <a:pt x="111270" y="428111"/>
                          <a:pt x="94708" y="444674"/>
                          <a:pt x="74276" y="444674"/>
                        </a:cubicBezTo>
                        <a:close/>
                        <a:moveTo>
                          <a:pt x="222253" y="74731"/>
                        </a:moveTo>
                        <a:cubicBezTo>
                          <a:pt x="222253" y="54299"/>
                          <a:pt x="238815" y="37736"/>
                          <a:pt x="259247" y="37736"/>
                        </a:cubicBezTo>
                        <a:cubicBezTo>
                          <a:pt x="279679" y="37736"/>
                          <a:pt x="296241" y="54299"/>
                          <a:pt x="296241" y="74731"/>
                        </a:cubicBezTo>
                        <a:cubicBezTo>
                          <a:pt x="296241" y="95163"/>
                          <a:pt x="279679" y="111725"/>
                          <a:pt x="259247" y="111725"/>
                        </a:cubicBezTo>
                        <a:cubicBezTo>
                          <a:pt x="238815" y="111725"/>
                          <a:pt x="222253" y="95163"/>
                          <a:pt x="222253" y="74731"/>
                        </a:cubicBezTo>
                        <a:close/>
                        <a:moveTo>
                          <a:pt x="462716" y="555657"/>
                        </a:moveTo>
                        <a:cubicBezTo>
                          <a:pt x="442284" y="555657"/>
                          <a:pt x="425722" y="539094"/>
                          <a:pt x="425722" y="518662"/>
                        </a:cubicBezTo>
                        <a:cubicBezTo>
                          <a:pt x="425722" y="498231"/>
                          <a:pt x="442284" y="481668"/>
                          <a:pt x="462716" y="481668"/>
                        </a:cubicBezTo>
                        <a:cubicBezTo>
                          <a:pt x="483148" y="481668"/>
                          <a:pt x="499710" y="498231"/>
                          <a:pt x="499710" y="518662"/>
                        </a:cubicBezTo>
                        <a:cubicBezTo>
                          <a:pt x="499710" y="539094"/>
                          <a:pt x="483148" y="555657"/>
                          <a:pt x="462716" y="555657"/>
                        </a:cubicBezTo>
                        <a:close/>
                        <a:moveTo>
                          <a:pt x="666185" y="296697"/>
                        </a:moveTo>
                        <a:cubicBezTo>
                          <a:pt x="645753" y="296697"/>
                          <a:pt x="629190" y="280134"/>
                          <a:pt x="629190" y="259702"/>
                        </a:cubicBezTo>
                        <a:cubicBezTo>
                          <a:pt x="629190" y="239270"/>
                          <a:pt x="645753" y="222708"/>
                          <a:pt x="666185" y="222708"/>
                        </a:cubicBezTo>
                        <a:cubicBezTo>
                          <a:pt x="686617" y="222708"/>
                          <a:pt x="703179" y="239270"/>
                          <a:pt x="703179" y="259702"/>
                        </a:cubicBezTo>
                        <a:cubicBezTo>
                          <a:pt x="703179" y="280134"/>
                          <a:pt x="686617" y="296697"/>
                          <a:pt x="666185" y="296697"/>
                        </a:cubicBezTo>
                        <a:close/>
                      </a:path>
                    </a:pathLst>
                  </a:custGeom>
                  <a:grpFill/>
                  <a:ln w="18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58" name="Group 57">
                    <a:extLst>
                      <a:ext uri="{FF2B5EF4-FFF2-40B4-BE49-F238E27FC236}">
                        <a16:creationId xmlns:a16="http://schemas.microsoft.com/office/drawing/2014/main" id="{C2A66D14-336C-4BF9-8095-D7261C19EA16}"/>
                      </a:ext>
                    </a:extLst>
                  </p:cNvPr>
                  <p:cNvGrpSpPr/>
                  <p:nvPr/>
                </p:nvGrpSpPr>
                <p:grpSpPr>
                  <a:xfrm>
                    <a:off x="6466966" y="2590413"/>
                    <a:ext cx="965400" cy="965508"/>
                    <a:chOff x="4267233" y="2211358"/>
                    <a:chExt cx="609560" cy="609628"/>
                  </a:xfrm>
                  <a:grpFill/>
                </p:grpSpPr>
                <p:sp>
                  <p:nvSpPr>
                    <p:cNvPr id="59" name="Freeform: Shape 58">
                      <a:extLst>
                        <a:ext uri="{FF2B5EF4-FFF2-40B4-BE49-F238E27FC236}">
                          <a16:creationId xmlns:a16="http://schemas.microsoft.com/office/drawing/2014/main" id="{8B8E34DC-55BD-4A19-8E4A-83998A261730}"/>
                        </a:ext>
                      </a:extLst>
                    </p:cNvPr>
                    <p:cNvSpPr/>
                    <p:nvPr/>
                  </p:nvSpPr>
                  <p:spPr>
                    <a:xfrm>
                      <a:off x="4267233" y="2211358"/>
                      <a:ext cx="457460" cy="457352"/>
                    </a:xfrm>
                    <a:custGeom>
                      <a:avLst/>
                      <a:gdLst>
                        <a:gd name="connsiteX0" fmla="*/ 228680 w 457460"/>
                        <a:gd name="connsiteY0" fmla="*/ 457352 h 457352"/>
                        <a:gd name="connsiteX1" fmla="*/ 0 w 457460"/>
                        <a:gd name="connsiteY1" fmla="*/ 228680 h 457352"/>
                        <a:gd name="connsiteX2" fmla="*/ 228672 w 457460"/>
                        <a:gd name="connsiteY2" fmla="*/ 0 h 457352"/>
                        <a:gd name="connsiteX3" fmla="*/ 390415 w 457460"/>
                        <a:gd name="connsiteY3" fmla="*/ 67018 h 457352"/>
                        <a:gd name="connsiteX4" fmla="*/ 390415 w 457460"/>
                        <a:gd name="connsiteY4" fmla="*/ 67018 h 457352"/>
                        <a:gd name="connsiteX5" fmla="*/ 390595 w 457460"/>
                        <a:gd name="connsiteY5" fmla="*/ 390307 h 457352"/>
                        <a:gd name="connsiteX6" fmla="*/ 228680 w 457460"/>
                        <a:gd name="connsiteY6" fmla="*/ 457352 h 457352"/>
                        <a:gd name="connsiteX7" fmla="*/ 228680 w 457460"/>
                        <a:gd name="connsiteY7" fmla="*/ 19202 h 457352"/>
                        <a:gd name="connsiteX8" fmla="*/ 19314 w 457460"/>
                        <a:gd name="connsiteY8" fmla="*/ 228936 h 457352"/>
                        <a:gd name="connsiteX9" fmla="*/ 229048 w 457460"/>
                        <a:gd name="connsiteY9" fmla="*/ 438302 h 457352"/>
                        <a:gd name="connsiteX10" fmla="*/ 438414 w 457460"/>
                        <a:gd name="connsiteY10" fmla="*/ 228569 h 457352"/>
                        <a:gd name="connsiteX11" fmla="*/ 376947 w 457460"/>
                        <a:gd name="connsiteY11" fmla="*/ 80486 h 457352"/>
                        <a:gd name="connsiteX12" fmla="*/ 228690 w 457460"/>
                        <a:gd name="connsiteY12" fmla="*/ 19183 h 4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460" h="457352">
                          <a:moveTo>
                            <a:pt x="228680" y="457352"/>
                          </a:moveTo>
                          <a:cubicBezTo>
                            <a:pt x="102386" y="457354"/>
                            <a:pt x="2" y="354975"/>
                            <a:pt x="0" y="228680"/>
                          </a:cubicBezTo>
                          <a:cubicBezTo>
                            <a:pt x="-2" y="102386"/>
                            <a:pt x="102378" y="2"/>
                            <a:pt x="228672" y="0"/>
                          </a:cubicBezTo>
                          <a:cubicBezTo>
                            <a:pt x="289342" y="-1"/>
                            <a:pt x="347526" y="24107"/>
                            <a:pt x="390415" y="67018"/>
                          </a:cubicBezTo>
                          <a:lnTo>
                            <a:pt x="390415" y="67018"/>
                          </a:lnTo>
                          <a:cubicBezTo>
                            <a:pt x="479738" y="156242"/>
                            <a:pt x="479819" y="300983"/>
                            <a:pt x="390595" y="390307"/>
                          </a:cubicBezTo>
                          <a:cubicBezTo>
                            <a:pt x="347672" y="433277"/>
                            <a:pt x="289416" y="457400"/>
                            <a:pt x="228680" y="457352"/>
                          </a:cubicBezTo>
                          <a:close/>
                          <a:moveTo>
                            <a:pt x="228680" y="19202"/>
                          </a:moveTo>
                          <a:cubicBezTo>
                            <a:pt x="112949" y="19304"/>
                            <a:pt x="19213" y="113205"/>
                            <a:pt x="19314" y="228936"/>
                          </a:cubicBezTo>
                          <a:cubicBezTo>
                            <a:pt x="19416" y="344668"/>
                            <a:pt x="113316" y="438403"/>
                            <a:pt x="229048" y="438302"/>
                          </a:cubicBezTo>
                          <a:cubicBezTo>
                            <a:pt x="344780" y="438201"/>
                            <a:pt x="438516" y="344300"/>
                            <a:pt x="438414" y="228569"/>
                          </a:cubicBezTo>
                          <a:cubicBezTo>
                            <a:pt x="438366" y="173011"/>
                            <a:pt x="416256" y="119747"/>
                            <a:pt x="376947" y="80486"/>
                          </a:cubicBezTo>
                          <a:cubicBezTo>
                            <a:pt x="337648" y="41146"/>
                            <a:pt x="284295" y="19085"/>
                            <a:pt x="228690" y="1918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1" name="Freeform: Shape 60">
                      <a:extLst>
                        <a:ext uri="{FF2B5EF4-FFF2-40B4-BE49-F238E27FC236}">
                          <a16:creationId xmlns:a16="http://schemas.microsoft.com/office/drawing/2014/main" id="{CF2ADE4B-ACE2-41F4-A7EC-5626ED7732E6}"/>
                        </a:ext>
                      </a:extLst>
                    </p:cNvPr>
                    <p:cNvSpPr/>
                    <p:nvPr/>
                  </p:nvSpPr>
                  <p:spPr>
                    <a:xfrm>
                      <a:off x="4296180" y="2240285"/>
                      <a:ext cx="399725" cy="399726"/>
                    </a:xfrm>
                    <a:custGeom>
                      <a:avLst/>
                      <a:gdLst>
                        <a:gd name="connsiteX0" fmla="*/ 199734 w 399725"/>
                        <a:gd name="connsiteY0" fmla="*/ 399726 h 399726"/>
                        <a:gd name="connsiteX1" fmla="*/ 0 w 399725"/>
                        <a:gd name="connsiteY1" fmla="*/ 199733 h 399726"/>
                        <a:gd name="connsiteX2" fmla="*/ 199992 w 399725"/>
                        <a:gd name="connsiteY2" fmla="*/ 0 h 399726"/>
                        <a:gd name="connsiteX3" fmla="*/ 399726 w 399725"/>
                        <a:gd name="connsiteY3" fmla="*/ 199993 h 399726"/>
                        <a:gd name="connsiteX4" fmla="*/ 341123 w 399725"/>
                        <a:gd name="connsiteY4" fmla="*/ 341252 h 399726"/>
                        <a:gd name="connsiteX5" fmla="*/ 341123 w 399725"/>
                        <a:gd name="connsiteY5" fmla="*/ 341252 h 399726"/>
                        <a:gd name="connsiteX6" fmla="*/ 199734 w 399725"/>
                        <a:gd name="connsiteY6" fmla="*/ 399726 h 399726"/>
                        <a:gd name="connsiteX7" fmla="*/ 199734 w 399725"/>
                        <a:gd name="connsiteY7" fmla="*/ 19050 h 399726"/>
                        <a:gd name="connsiteX8" fmla="*/ 19022 w 399725"/>
                        <a:gd name="connsiteY8" fmla="*/ 199983 h 399726"/>
                        <a:gd name="connsiteX9" fmla="*/ 199954 w 399725"/>
                        <a:gd name="connsiteY9" fmla="*/ 380695 h 399726"/>
                        <a:gd name="connsiteX10" fmla="*/ 380667 w 399725"/>
                        <a:gd name="connsiteY10" fmla="*/ 199762 h 399726"/>
                        <a:gd name="connsiteX11" fmla="*/ 327645 w 399725"/>
                        <a:gd name="connsiteY11" fmla="*/ 71952 h 399726"/>
                        <a:gd name="connsiteX12" fmla="*/ 199743 w 399725"/>
                        <a:gd name="connsiteY12" fmla="*/ 19002 h 399726"/>
                        <a:gd name="connsiteX13" fmla="*/ 334379 w 399725"/>
                        <a:gd name="connsiteY13" fmla="*/ 334518 h 399726"/>
                        <a:gd name="connsiteX14" fmla="*/ 334379 w 399725"/>
                        <a:gd name="connsiteY14" fmla="*/ 334518 h 3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725" h="399726">
                          <a:moveTo>
                            <a:pt x="199734" y="399726"/>
                          </a:moveTo>
                          <a:cubicBezTo>
                            <a:pt x="89353" y="399655"/>
                            <a:pt x="-71" y="310115"/>
                            <a:pt x="0" y="199733"/>
                          </a:cubicBezTo>
                          <a:cubicBezTo>
                            <a:pt x="71" y="89353"/>
                            <a:pt x="89611" y="-71"/>
                            <a:pt x="199992" y="0"/>
                          </a:cubicBezTo>
                          <a:cubicBezTo>
                            <a:pt x="310374" y="71"/>
                            <a:pt x="399797" y="89611"/>
                            <a:pt x="399726" y="199993"/>
                          </a:cubicBezTo>
                          <a:cubicBezTo>
                            <a:pt x="399692" y="252986"/>
                            <a:pt x="378613" y="303797"/>
                            <a:pt x="341123" y="341252"/>
                          </a:cubicBezTo>
                          <a:lnTo>
                            <a:pt x="341123" y="341252"/>
                          </a:lnTo>
                          <a:cubicBezTo>
                            <a:pt x="303650" y="378779"/>
                            <a:pt x="252766" y="399822"/>
                            <a:pt x="199734" y="399726"/>
                          </a:cubicBezTo>
                          <a:close/>
                          <a:moveTo>
                            <a:pt x="199734" y="19050"/>
                          </a:moveTo>
                          <a:cubicBezTo>
                            <a:pt x="99868" y="19111"/>
                            <a:pt x="18961" y="100117"/>
                            <a:pt x="19022" y="199983"/>
                          </a:cubicBezTo>
                          <a:cubicBezTo>
                            <a:pt x="19082" y="299848"/>
                            <a:pt x="100089" y="380756"/>
                            <a:pt x="199954" y="380695"/>
                          </a:cubicBezTo>
                          <a:cubicBezTo>
                            <a:pt x="299820" y="380634"/>
                            <a:pt x="380728" y="299628"/>
                            <a:pt x="380667" y="199762"/>
                          </a:cubicBezTo>
                          <a:cubicBezTo>
                            <a:pt x="380638" y="151814"/>
                            <a:pt x="361566" y="105841"/>
                            <a:pt x="327645" y="71952"/>
                          </a:cubicBezTo>
                          <a:cubicBezTo>
                            <a:pt x="293754" y="37988"/>
                            <a:pt x="247724" y="18933"/>
                            <a:pt x="199743" y="19002"/>
                          </a:cubicBezTo>
                          <a:close/>
                          <a:moveTo>
                            <a:pt x="334379" y="334518"/>
                          </a:moveTo>
                          <a:lnTo>
                            <a:pt x="334379" y="334518"/>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2" name="Freeform: Shape 61">
                      <a:extLst>
                        <a:ext uri="{FF2B5EF4-FFF2-40B4-BE49-F238E27FC236}">
                          <a16:creationId xmlns:a16="http://schemas.microsoft.com/office/drawing/2014/main" id="{DB8A133C-F718-4430-AB18-7F8B559CF6A7}"/>
                        </a:ext>
                      </a:extLst>
                    </p:cNvPr>
                    <p:cNvSpPr/>
                    <p:nvPr/>
                  </p:nvSpPr>
                  <p:spPr>
                    <a:xfrm>
                      <a:off x="4629028" y="2573213"/>
                      <a:ext cx="75700" cy="75695"/>
                    </a:xfrm>
                    <a:custGeom>
                      <a:avLst/>
                      <a:gdLst>
                        <a:gd name="connsiteX0" fmla="*/ 41460 w 75700"/>
                        <a:gd name="connsiteY0" fmla="*/ 75695 h 75695"/>
                        <a:gd name="connsiteX1" fmla="*/ 34726 w 75700"/>
                        <a:gd name="connsiteY1" fmla="*/ 72904 h 75695"/>
                        <a:gd name="connsiteX2" fmla="*/ 2789 w 75700"/>
                        <a:gd name="connsiteY2" fmla="*/ 40977 h 75695"/>
                        <a:gd name="connsiteX3" fmla="*/ 2789 w 75700"/>
                        <a:gd name="connsiteY3" fmla="*/ 27508 h 75695"/>
                        <a:gd name="connsiteX4" fmla="*/ 27506 w 75700"/>
                        <a:gd name="connsiteY4" fmla="*/ 2791 h 75695"/>
                        <a:gd name="connsiteX5" fmla="*/ 34240 w 75700"/>
                        <a:gd name="connsiteY5" fmla="*/ 0 h 75695"/>
                        <a:gd name="connsiteX6" fmla="*/ 34240 w 75700"/>
                        <a:gd name="connsiteY6" fmla="*/ 0 h 75695"/>
                        <a:gd name="connsiteX7" fmla="*/ 40975 w 75700"/>
                        <a:gd name="connsiteY7" fmla="*/ 2791 h 75695"/>
                        <a:gd name="connsiteX8" fmla="*/ 72912 w 75700"/>
                        <a:gd name="connsiteY8" fmla="*/ 34738 h 75695"/>
                        <a:gd name="connsiteX9" fmla="*/ 72912 w 75700"/>
                        <a:gd name="connsiteY9" fmla="*/ 48206 h 75695"/>
                        <a:gd name="connsiteX10" fmla="*/ 48147 w 75700"/>
                        <a:gd name="connsiteY10" fmla="*/ 72904 h 75695"/>
                        <a:gd name="connsiteX11" fmla="*/ 41460 w 75700"/>
                        <a:gd name="connsiteY11" fmla="*/ 75695 h 75695"/>
                        <a:gd name="connsiteX12" fmla="*/ 22982 w 75700"/>
                        <a:gd name="connsiteY12" fmla="*/ 34242 h 75695"/>
                        <a:gd name="connsiteX13" fmla="*/ 41460 w 75700"/>
                        <a:gd name="connsiteY13" fmla="*/ 52702 h 75695"/>
                        <a:gd name="connsiteX14" fmla="*/ 52709 w 75700"/>
                        <a:gd name="connsiteY14" fmla="*/ 41472 h 75695"/>
                        <a:gd name="connsiteX15" fmla="*/ 34240 w 75700"/>
                        <a:gd name="connsiteY15" fmla="*/ 22984 h 7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00" h="75695">
                          <a:moveTo>
                            <a:pt x="41460" y="75695"/>
                          </a:moveTo>
                          <a:cubicBezTo>
                            <a:pt x="38933" y="75702"/>
                            <a:pt x="36508" y="74697"/>
                            <a:pt x="34726" y="72904"/>
                          </a:cubicBezTo>
                          <a:lnTo>
                            <a:pt x="2789" y="40977"/>
                          </a:lnTo>
                          <a:cubicBezTo>
                            <a:pt x="-930" y="37257"/>
                            <a:pt x="-930" y="31228"/>
                            <a:pt x="2789" y="27508"/>
                          </a:cubicBezTo>
                          <a:lnTo>
                            <a:pt x="27506" y="2791"/>
                          </a:lnTo>
                          <a:cubicBezTo>
                            <a:pt x="29292" y="1004"/>
                            <a:pt x="31714" y="1"/>
                            <a:pt x="34240" y="0"/>
                          </a:cubicBezTo>
                          <a:lnTo>
                            <a:pt x="34240" y="0"/>
                          </a:lnTo>
                          <a:cubicBezTo>
                            <a:pt x="36766" y="1"/>
                            <a:pt x="39189" y="1004"/>
                            <a:pt x="40975" y="2791"/>
                          </a:cubicBezTo>
                          <a:lnTo>
                            <a:pt x="72912" y="34738"/>
                          </a:lnTo>
                          <a:cubicBezTo>
                            <a:pt x="76631" y="38457"/>
                            <a:pt x="76631" y="44487"/>
                            <a:pt x="72912" y="48206"/>
                          </a:cubicBezTo>
                          <a:lnTo>
                            <a:pt x="48147" y="72904"/>
                          </a:lnTo>
                          <a:cubicBezTo>
                            <a:pt x="46377" y="74686"/>
                            <a:pt x="43971" y="75689"/>
                            <a:pt x="41460" y="75695"/>
                          </a:cubicBezTo>
                          <a:close/>
                          <a:moveTo>
                            <a:pt x="22982" y="34242"/>
                          </a:moveTo>
                          <a:lnTo>
                            <a:pt x="41460" y="52702"/>
                          </a:lnTo>
                          <a:lnTo>
                            <a:pt x="52709" y="41472"/>
                          </a:lnTo>
                          <a:lnTo>
                            <a:pt x="34240" y="22984"/>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63" name="Freeform: Shape 62">
                      <a:extLst>
                        <a:ext uri="{FF2B5EF4-FFF2-40B4-BE49-F238E27FC236}">
                          <a16:creationId xmlns:a16="http://schemas.microsoft.com/office/drawing/2014/main" id="{767D2790-F1B3-425A-B686-24E4633B4242}"/>
                        </a:ext>
                      </a:extLst>
                    </p:cNvPr>
                    <p:cNvSpPr/>
                    <p:nvPr/>
                  </p:nvSpPr>
                  <p:spPr>
                    <a:xfrm>
                      <a:off x="4652437" y="2596856"/>
                      <a:ext cx="224356" cy="224130"/>
                    </a:xfrm>
                    <a:custGeom>
                      <a:avLst/>
                      <a:gdLst>
                        <a:gd name="connsiteX0" fmla="*/ 167098 w 224356"/>
                        <a:gd name="connsiteY0" fmla="*/ 224130 h 224130"/>
                        <a:gd name="connsiteX1" fmla="*/ 150191 w 224356"/>
                        <a:gd name="connsiteY1" fmla="*/ 217120 h 224130"/>
                        <a:gd name="connsiteX2" fmla="*/ 6992 w 224356"/>
                        <a:gd name="connsiteY2" fmla="*/ 73931 h 224130"/>
                        <a:gd name="connsiteX3" fmla="*/ 6992 w 224356"/>
                        <a:gd name="connsiteY3" fmla="*/ 40117 h 224130"/>
                        <a:gd name="connsiteX4" fmla="*/ 40330 w 224356"/>
                        <a:gd name="connsiteY4" fmla="*/ 6779 h 224130"/>
                        <a:gd name="connsiteX5" fmla="*/ 74134 w 224356"/>
                        <a:gd name="connsiteY5" fmla="*/ 6779 h 224130"/>
                        <a:gd name="connsiteX6" fmla="*/ 217361 w 224356"/>
                        <a:gd name="connsiteY6" fmla="*/ 149959 h 224130"/>
                        <a:gd name="connsiteX7" fmla="*/ 217361 w 224356"/>
                        <a:gd name="connsiteY7" fmla="*/ 183763 h 224130"/>
                        <a:gd name="connsiteX8" fmla="*/ 217361 w 224356"/>
                        <a:gd name="connsiteY8" fmla="*/ 183763 h 224130"/>
                        <a:gd name="connsiteX9" fmla="*/ 184024 w 224356"/>
                        <a:gd name="connsiteY9" fmla="*/ 217101 h 224130"/>
                        <a:gd name="connsiteX10" fmla="*/ 167098 w 224356"/>
                        <a:gd name="connsiteY10" fmla="*/ 224130 h 224130"/>
                        <a:gd name="connsiteX11" fmla="*/ 57256 w 224356"/>
                        <a:gd name="connsiteY11" fmla="*/ 18810 h 224130"/>
                        <a:gd name="connsiteX12" fmla="*/ 53827 w 224356"/>
                        <a:gd name="connsiteY12" fmla="*/ 20238 h 224130"/>
                        <a:gd name="connsiteX13" fmla="*/ 20489 w 224356"/>
                        <a:gd name="connsiteY13" fmla="*/ 53576 h 224130"/>
                        <a:gd name="connsiteX14" fmla="*/ 20489 w 224356"/>
                        <a:gd name="connsiteY14" fmla="*/ 60453 h 224130"/>
                        <a:gd name="connsiteX15" fmla="*/ 163660 w 224356"/>
                        <a:gd name="connsiteY15" fmla="*/ 203652 h 224130"/>
                        <a:gd name="connsiteX16" fmla="*/ 170502 w 224356"/>
                        <a:gd name="connsiteY16" fmla="*/ 203676 h 224130"/>
                        <a:gd name="connsiteX17" fmla="*/ 170527 w 224356"/>
                        <a:gd name="connsiteY17" fmla="*/ 203652 h 224130"/>
                        <a:gd name="connsiteX18" fmla="*/ 203865 w 224356"/>
                        <a:gd name="connsiteY18" fmla="*/ 170314 h 224130"/>
                        <a:gd name="connsiteX19" fmla="*/ 203865 w 224356"/>
                        <a:gd name="connsiteY19" fmla="*/ 163447 h 224130"/>
                        <a:gd name="connsiteX20" fmla="*/ 60694 w 224356"/>
                        <a:gd name="connsiteY20" fmla="*/ 20238 h 224130"/>
                        <a:gd name="connsiteX21" fmla="*/ 57256 w 224356"/>
                        <a:gd name="connsiteY21" fmla="*/ 18810 h 224130"/>
                        <a:gd name="connsiteX22" fmla="*/ 210608 w 224356"/>
                        <a:gd name="connsiteY22" fmla="*/ 177029 h 224130"/>
                        <a:gd name="connsiteX23" fmla="*/ 210608 w 224356"/>
                        <a:gd name="connsiteY23" fmla="*/ 177029 h 2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356" h="224130">
                          <a:moveTo>
                            <a:pt x="167098" y="224130"/>
                          </a:moveTo>
                          <a:cubicBezTo>
                            <a:pt x="160752" y="224149"/>
                            <a:pt x="154662" y="221624"/>
                            <a:pt x="150191" y="217120"/>
                          </a:cubicBezTo>
                          <a:lnTo>
                            <a:pt x="6992" y="73931"/>
                          </a:lnTo>
                          <a:cubicBezTo>
                            <a:pt x="-2331" y="64588"/>
                            <a:pt x="-2331" y="49460"/>
                            <a:pt x="6992" y="40117"/>
                          </a:cubicBezTo>
                          <a:lnTo>
                            <a:pt x="40330" y="6779"/>
                          </a:lnTo>
                          <a:cubicBezTo>
                            <a:pt x="49785" y="-2260"/>
                            <a:pt x="64679" y="-2260"/>
                            <a:pt x="74134" y="6779"/>
                          </a:cubicBezTo>
                          <a:lnTo>
                            <a:pt x="217361" y="149959"/>
                          </a:lnTo>
                          <a:cubicBezTo>
                            <a:pt x="226688" y="159298"/>
                            <a:pt x="226688" y="174425"/>
                            <a:pt x="217361" y="183763"/>
                          </a:cubicBezTo>
                          <a:lnTo>
                            <a:pt x="217361" y="183763"/>
                          </a:lnTo>
                          <a:lnTo>
                            <a:pt x="184024" y="217101"/>
                          </a:lnTo>
                          <a:cubicBezTo>
                            <a:pt x="179551" y="221616"/>
                            <a:pt x="173453" y="224148"/>
                            <a:pt x="167098" y="224130"/>
                          </a:cubicBezTo>
                          <a:close/>
                          <a:moveTo>
                            <a:pt x="57256" y="18810"/>
                          </a:moveTo>
                          <a:cubicBezTo>
                            <a:pt x="55968" y="18810"/>
                            <a:pt x="54734" y="19325"/>
                            <a:pt x="53827" y="20238"/>
                          </a:cubicBezTo>
                          <a:lnTo>
                            <a:pt x="20489" y="53576"/>
                          </a:lnTo>
                          <a:cubicBezTo>
                            <a:pt x="18598" y="55478"/>
                            <a:pt x="18598" y="58551"/>
                            <a:pt x="20489" y="60453"/>
                          </a:cubicBezTo>
                          <a:lnTo>
                            <a:pt x="163660" y="203652"/>
                          </a:lnTo>
                          <a:cubicBezTo>
                            <a:pt x="165543" y="205548"/>
                            <a:pt x="168606" y="205560"/>
                            <a:pt x="170502" y="203676"/>
                          </a:cubicBezTo>
                          <a:cubicBezTo>
                            <a:pt x="170511" y="203668"/>
                            <a:pt x="170518" y="203660"/>
                            <a:pt x="170527" y="203652"/>
                          </a:cubicBezTo>
                          <a:lnTo>
                            <a:pt x="203865" y="170314"/>
                          </a:lnTo>
                          <a:cubicBezTo>
                            <a:pt x="205755" y="168415"/>
                            <a:pt x="205755" y="165346"/>
                            <a:pt x="203865" y="163447"/>
                          </a:cubicBezTo>
                          <a:lnTo>
                            <a:pt x="60694" y="20238"/>
                          </a:lnTo>
                          <a:cubicBezTo>
                            <a:pt x="59786" y="19322"/>
                            <a:pt x="58546" y="18807"/>
                            <a:pt x="57256" y="18810"/>
                          </a:cubicBezTo>
                          <a:close/>
                          <a:moveTo>
                            <a:pt x="210608" y="177029"/>
                          </a:moveTo>
                          <a:lnTo>
                            <a:pt x="210608" y="177029"/>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sp>
            <p:nvSpPr>
              <p:cNvPr id="64" name="TextBox 63">
                <a:extLst>
                  <a:ext uri="{FF2B5EF4-FFF2-40B4-BE49-F238E27FC236}">
                    <a16:creationId xmlns:a16="http://schemas.microsoft.com/office/drawing/2014/main" id="{4FE33435-A281-4AA0-BBEE-872260B4A721}"/>
                  </a:ext>
                </a:extLst>
              </p:cNvPr>
              <p:cNvSpPr txBox="1"/>
              <p:nvPr/>
            </p:nvSpPr>
            <p:spPr>
              <a:xfrm>
                <a:off x="117922" y="2027403"/>
                <a:ext cx="64805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MESSA</a:t>
                </a:r>
              </a:p>
            </p:txBody>
          </p:sp>
        </p:grpSp>
        <p:sp>
          <p:nvSpPr>
            <p:cNvPr id="65" name="TextBox 64">
              <a:extLst>
                <a:ext uri="{FF2B5EF4-FFF2-40B4-BE49-F238E27FC236}">
                  <a16:creationId xmlns:a16="http://schemas.microsoft.com/office/drawing/2014/main" id="{69F81E60-2227-4BAE-BD72-B25A545B0660}"/>
                </a:ext>
              </a:extLst>
            </p:cNvPr>
            <p:cNvSpPr txBox="1"/>
            <p:nvPr/>
          </p:nvSpPr>
          <p:spPr>
            <a:xfrm>
              <a:off x="1141941" y="1617642"/>
              <a:ext cx="4572000" cy="6027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a:ln>
                    <a:noFill/>
                  </a:ln>
                  <a:solidFill>
                    <a:srgbClr val="879499">
                      <a:lumMod val="75000"/>
                    </a:srgbClr>
                  </a:solidFill>
                  <a:effectLst/>
                  <a:uLnTx/>
                  <a:uFillTx/>
                  <a:latin typeface="Gill Sans MT"/>
                  <a:ea typeface="+mn-ea"/>
                  <a:cs typeface="+mn-cs"/>
                </a:rPr>
                <a:t>M&amp;E and Surveillance Systems Assessment</a:t>
              </a:r>
            </a:p>
            <a:p>
              <a:pPr marL="171450"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An overview of M&amp;E and surveillance systems in each USAID TB priority country</a:t>
              </a:r>
            </a:p>
          </p:txBody>
        </p:sp>
        <p:sp>
          <p:nvSpPr>
            <p:cNvPr id="74" name="TextBox 73">
              <a:extLst>
                <a:ext uri="{FF2B5EF4-FFF2-40B4-BE49-F238E27FC236}">
                  <a16:creationId xmlns:a16="http://schemas.microsoft.com/office/drawing/2014/main" id="{8CF6A992-C7A1-49CA-906F-732C41079461}"/>
                </a:ext>
              </a:extLst>
            </p:cNvPr>
            <p:cNvSpPr txBox="1"/>
            <p:nvPr/>
          </p:nvSpPr>
          <p:spPr>
            <a:xfrm>
              <a:off x="1141941" y="2365001"/>
              <a:ext cx="5373795" cy="441146"/>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8C84"/>
                  </a:solidFill>
                  <a:effectLst/>
                  <a:uLnTx/>
                  <a:uFillTx/>
                  <a:latin typeface="Gill Sans MT"/>
                  <a:ea typeface="+mn-ea"/>
                  <a:cs typeface="Calibri"/>
                  <a:sym typeface="Calibri"/>
                </a:rPr>
                <a:t>Assessment of Data Collection, Reporting and Analysis Capacity </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Measures a country’s capacity to collect, report, and analyze PBMEF indicators</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5" name="Group 14">
              <a:extLst>
                <a:ext uri="{FF2B5EF4-FFF2-40B4-BE49-F238E27FC236}">
                  <a16:creationId xmlns:a16="http://schemas.microsoft.com/office/drawing/2014/main" id="{47EAFFEB-DB88-2B93-7241-55DEFC9AA8C8}"/>
                </a:ext>
              </a:extLst>
            </p:cNvPr>
            <p:cNvGrpSpPr/>
            <p:nvPr/>
          </p:nvGrpSpPr>
          <p:grpSpPr>
            <a:xfrm>
              <a:off x="73714" y="2440728"/>
              <a:ext cx="678959" cy="647821"/>
              <a:chOff x="80395" y="2394682"/>
              <a:chExt cx="678959" cy="647821"/>
            </a:xfrm>
          </p:grpSpPr>
          <p:sp>
            <p:nvSpPr>
              <p:cNvPr id="75" name="TextBox 74">
                <a:extLst>
                  <a:ext uri="{FF2B5EF4-FFF2-40B4-BE49-F238E27FC236}">
                    <a16:creationId xmlns:a16="http://schemas.microsoft.com/office/drawing/2014/main" id="{1F82E739-7AC1-4D3C-AB10-2AA9E8BCD518}"/>
                  </a:ext>
                </a:extLst>
              </p:cNvPr>
              <p:cNvSpPr txBox="1"/>
              <p:nvPr/>
            </p:nvSpPr>
            <p:spPr>
              <a:xfrm>
                <a:off x="80395" y="2794021"/>
                <a:ext cx="678959" cy="2484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ARC</a:t>
                </a:r>
              </a:p>
            </p:txBody>
          </p:sp>
          <p:grpSp>
            <p:nvGrpSpPr>
              <p:cNvPr id="77" name="Group 76">
                <a:extLst>
                  <a:ext uri="{FF2B5EF4-FFF2-40B4-BE49-F238E27FC236}">
                    <a16:creationId xmlns:a16="http://schemas.microsoft.com/office/drawing/2014/main" id="{27D2C956-C6CE-4ADB-9C2F-765F2132114D}"/>
                  </a:ext>
                </a:extLst>
              </p:cNvPr>
              <p:cNvGrpSpPr/>
              <p:nvPr/>
            </p:nvGrpSpPr>
            <p:grpSpPr>
              <a:xfrm>
                <a:off x="191274" y="2394682"/>
                <a:ext cx="457200" cy="384048"/>
                <a:chOff x="355213" y="1491367"/>
                <a:chExt cx="571584" cy="481019"/>
              </a:xfrm>
            </p:grpSpPr>
            <p:sp>
              <p:nvSpPr>
                <p:cNvPr id="79" name="Rectangle: Rounded Corners 78">
                  <a:extLst>
                    <a:ext uri="{FF2B5EF4-FFF2-40B4-BE49-F238E27FC236}">
                      <a16:creationId xmlns:a16="http://schemas.microsoft.com/office/drawing/2014/main" id="{8083C465-1846-4513-985A-BFB17E111FF0}"/>
                    </a:ext>
                  </a:extLst>
                </p:cNvPr>
                <p:cNvSpPr/>
                <p:nvPr/>
              </p:nvSpPr>
              <p:spPr>
                <a:xfrm>
                  <a:off x="355213" y="1491367"/>
                  <a:ext cx="571584" cy="481019"/>
                </a:xfrm>
                <a:prstGeom prst="round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0" name="Freeform: Shape 79">
                  <a:extLst>
                    <a:ext uri="{FF2B5EF4-FFF2-40B4-BE49-F238E27FC236}">
                      <a16:creationId xmlns:a16="http://schemas.microsoft.com/office/drawing/2014/main" id="{5090FDBE-007D-4FDC-8919-963C4878365C}"/>
                    </a:ext>
                  </a:extLst>
                </p:cNvPr>
                <p:cNvSpPr/>
                <p:nvPr/>
              </p:nvSpPr>
              <p:spPr>
                <a:xfrm>
                  <a:off x="550575" y="1640893"/>
                  <a:ext cx="180861" cy="180861"/>
                </a:xfrm>
                <a:custGeom>
                  <a:avLst/>
                  <a:gdLst>
                    <a:gd name="connsiteX0" fmla="*/ 306020 w 612039"/>
                    <a:gd name="connsiteY0" fmla="*/ 0 h 612039"/>
                    <a:gd name="connsiteX1" fmla="*/ 0 w 612039"/>
                    <a:gd name="connsiteY1" fmla="*/ 306020 h 612039"/>
                    <a:gd name="connsiteX2" fmla="*/ 306020 w 612039"/>
                    <a:gd name="connsiteY2" fmla="*/ 612039 h 612039"/>
                    <a:gd name="connsiteX3" fmla="*/ 612039 w 612039"/>
                    <a:gd name="connsiteY3" fmla="*/ 306020 h 612039"/>
                    <a:gd name="connsiteX4" fmla="*/ 612039 w 612039"/>
                    <a:gd name="connsiteY4" fmla="*/ 306020 h 612039"/>
                    <a:gd name="connsiteX5" fmla="*/ 612039 w 612039"/>
                    <a:gd name="connsiteY5" fmla="*/ 306020 h 612039"/>
                    <a:gd name="connsiteX6" fmla="*/ 612039 w 612039"/>
                    <a:gd name="connsiteY6" fmla="*/ 306020 h 612039"/>
                    <a:gd name="connsiteX7" fmla="*/ 306020 w 612039"/>
                    <a:gd name="connsiteY7" fmla="*/ 0 h 612039"/>
                    <a:gd name="connsiteX8" fmla="*/ 548725 w 612039"/>
                    <a:gd name="connsiteY8" fmla="*/ 248735 h 612039"/>
                    <a:gd name="connsiteX9" fmla="*/ 532143 w 612039"/>
                    <a:gd name="connsiteY9" fmla="*/ 245720 h 612039"/>
                    <a:gd name="connsiteX10" fmla="*/ 494455 w 612039"/>
                    <a:gd name="connsiteY10" fmla="*/ 268333 h 612039"/>
                    <a:gd name="connsiteX11" fmla="*/ 495963 w 612039"/>
                    <a:gd name="connsiteY11" fmla="*/ 236675 h 612039"/>
                    <a:gd name="connsiteX12" fmla="*/ 473351 w 612039"/>
                    <a:gd name="connsiteY12" fmla="*/ 195973 h 612039"/>
                    <a:gd name="connsiteX13" fmla="*/ 449231 w 612039"/>
                    <a:gd name="connsiteY13" fmla="*/ 191451 h 612039"/>
                    <a:gd name="connsiteX14" fmla="*/ 440186 w 612039"/>
                    <a:gd name="connsiteY14" fmla="*/ 191451 h 612039"/>
                    <a:gd name="connsiteX15" fmla="*/ 483903 w 612039"/>
                    <a:gd name="connsiteY15" fmla="*/ 129644 h 612039"/>
                    <a:gd name="connsiteX16" fmla="*/ 548725 w 612039"/>
                    <a:gd name="connsiteY16" fmla="*/ 248735 h 612039"/>
                    <a:gd name="connsiteX17" fmla="*/ 90449 w 612039"/>
                    <a:gd name="connsiteY17" fmla="*/ 372349 h 612039"/>
                    <a:gd name="connsiteX18" fmla="*/ 94972 w 612039"/>
                    <a:gd name="connsiteY18" fmla="*/ 376872 h 612039"/>
                    <a:gd name="connsiteX19" fmla="*/ 96479 w 612039"/>
                    <a:gd name="connsiteY19" fmla="*/ 378379 h 612039"/>
                    <a:gd name="connsiteX20" fmla="*/ 96479 w 612039"/>
                    <a:gd name="connsiteY20" fmla="*/ 381394 h 612039"/>
                    <a:gd name="connsiteX21" fmla="*/ 90449 w 612039"/>
                    <a:gd name="connsiteY21" fmla="*/ 387424 h 612039"/>
                    <a:gd name="connsiteX22" fmla="*/ 75374 w 612039"/>
                    <a:gd name="connsiteY22" fmla="*/ 404006 h 612039"/>
                    <a:gd name="connsiteX23" fmla="*/ 55777 w 612039"/>
                    <a:gd name="connsiteY23" fmla="*/ 307527 h 612039"/>
                    <a:gd name="connsiteX24" fmla="*/ 57284 w 612039"/>
                    <a:gd name="connsiteY24" fmla="*/ 286422 h 612039"/>
                    <a:gd name="connsiteX25" fmla="*/ 94972 w 612039"/>
                    <a:gd name="connsiteY25" fmla="*/ 275870 h 612039"/>
                    <a:gd name="connsiteX26" fmla="*/ 90449 w 612039"/>
                    <a:gd name="connsiteY26" fmla="*/ 372349 h 612039"/>
                    <a:gd name="connsiteX27" fmla="*/ 105524 w 612039"/>
                    <a:gd name="connsiteY27" fmla="*/ 458276 h 612039"/>
                    <a:gd name="connsiteX28" fmla="*/ 128136 w 612039"/>
                    <a:gd name="connsiteY28" fmla="*/ 426619 h 612039"/>
                    <a:gd name="connsiteX29" fmla="*/ 144719 w 612039"/>
                    <a:gd name="connsiteY29" fmla="*/ 407021 h 612039"/>
                    <a:gd name="connsiteX30" fmla="*/ 149241 w 612039"/>
                    <a:gd name="connsiteY30" fmla="*/ 373857 h 612039"/>
                    <a:gd name="connsiteX31" fmla="*/ 135674 w 612039"/>
                    <a:gd name="connsiteY31" fmla="*/ 342199 h 612039"/>
                    <a:gd name="connsiteX32" fmla="*/ 134166 w 612039"/>
                    <a:gd name="connsiteY32" fmla="*/ 339184 h 612039"/>
                    <a:gd name="connsiteX33" fmla="*/ 146226 w 612039"/>
                    <a:gd name="connsiteY33" fmla="*/ 296975 h 612039"/>
                    <a:gd name="connsiteX34" fmla="*/ 162808 w 612039"/>
                    <a:gd name="connsiteY34" fmla="*/ 257780 h 612039"/>
                    <a:gd name="connsiteX35" fmla="*/ 132659 w 612039"/>
                    <a:gd name="connsiteY35" fmla="*/ 220093 h 612039"/>
                    <a:gd name="connsiteX36" fmla="*/ 88942 w 612039"/>
                    <a:gd name="connsiteY36" fmla="*/ 220093 h 612039"/>
                    <a:gd name="connsiteX37" fmla="*/ 70852 w 612039"/>
                    <a:gd name="connsiteY37" fmla="*/ 224615 h 612039"/>
                    <a:gd name="connsiteX38" fmla="*/ 307527 w 612039"/>
                    <a:gd name="connsiteY38" fmla="*/ 57284 h 612039"/>
                    <a:gd name="connsiteX39" fmla="*/ 309035 w 612039"/>
                    <a:gd name="connsiteY39" fmla="*/ 57284 h 612039"/>
                    <a:gd name="connsiteX40" fmla="*/ 309035 w 612039"/>
                    <a:gd name="connsiteY40" fmla="*/ 57284 h 612039"/>
                    <a:gd name="connsiteX41" fmla="*/ 327124 w 612039"/>
                    <a:gd name="connsiteY41" fmla="*/ 93464 h 612039"/>
                    <a:gd name="connsiteX42" fmla="*/ 295467 w 612039"/>
                    <a:gd name="connsiteY42" fmla="*/ 110046 h 612039"/>
                    <a:gd name="connsiteX43" fmla="*/ 233660 w 612039"/>
                    <a:gd name="connsiteY43" fmla="*/ 143211 h 612039"/>
                    <a:gd name="connsiteX44" fmla="*/ 203511 w 612039"/>
                    <a:gd name="connsiteY44" fmla="*/ 182406 h 612039"/>
                    <a:gd name="connsiteX45" fmla="*/ 226123 w 612039"/>
                    <a:gd name="connsiteY45" fmla="*/ 260795 h 612039"/>
                    <a:gd name="connsiteX46" fmla="*/ 233660 w 612039"/>
                    <a:gd name="connsiteY46" fmla="*/ 271348 h 612039"/>
                    <a:gd name="connsiteX47" fmla="*/ 242705 w 612039"/>
                    <a:gd name="connsiteY47" fmla="*/ 284915 h 612039"/>
                    <a:gd name="connsiteX48" fmla="*/ 227630 w 612039"/>
                    <a:gd name="connsiteY48" fmla="*/ 280392 h 612039"/>
                    <a:gd name="connsiteX49" fmla="*/ 176376 w 612039"/>
                    <a:gd name="connsiteY49" fmla="*/ 296975 h 612039"/>
                    <a:gd name="connsiteX50" fmla="*/ 164316 w 612039"/>
                    <a:gd name="connsiteY50" fmla="*/ 349737 h 612039"/>
                    <a:gd name="connsiteX51" fmla="*/ 238183 w 612039"/>
                    <a:gd name="connsiteY51" fmla="*/ 388931 h 612039"/>
                    <a:gd name="connsiteX52" fmla="*/ 229138 w 612039"/>
                    <a:gd name="connsiteY52" fmla="*/ 397976 h 612039"/>
                    <a:gd name="connsiteX53" fmla="*/ 203511 w 612039"/>
                    <a:gd name="connsiteY53" fmla="*/ 432648 h 612039"/>
                    <a:gd name="connsiteX54" fmla="*/ 211048 w 612039"/>
                    <a:gd name="connsiteY54" fmla="*/ 461291 h 612039"/>
                    <a:gd name="connsiteX55" fmla="*/ 315065 w 612039"/>
                    <a:gd name="connsiteY55" fmla="*/ 461291 h 612039"/>
                    <a:gd name="connsiteX56" fmla="*/ 342199 w 612039"/>
                    <a:gd name="connsiteY56" fmla="*/ 452246 h 612039"/>
                    <a:gd name="connsiteX57" fmla="*/ 330139 w 612039"/>
                    <a:gd name="connsiteY57" fmla="*/ 479381 h 612039"/>
                    <a:gd name="connsiteX58" fmla="*/ 324109 w 612039"/>
                    <a:gd name="connsiteY58" fmla="*/ 483903 h 612039"/>
                    <a:gd name="connsiteX59" fmla="*/ 309035 w 612039"/>
                    <a:gd name="connsiteY59" fmla="*/ 515560 h 612039"/>
                    <a:gd name="connsiteX60" fmla="*/ 319587 w 612039"/>
                    <a:gd name="connsiteY60" fmla="*/ 556262 h 612039"/>
                    <a:gd name="connsiteX61" fmla="*/ 306020 w 612039"/>
                    <a:gd name="connsiteY61" fmla="*/ 556262 h 612039"/>
                    <a:gd name="connsiteX62" fmla="*/ 105524 w 612039"/>
                    <a:gd name="connsiteY62" fmla="*/ 458276 h 612039"/>
                    <a:gd name="connsiteX63" fmla="*/ 402499 w 612039"/>
                    <a:gd name="connsiteY63" fmla="*/ 538173 h 612039"/>
                    <a:gd name="connsiteX64" fmla="*/ 367827 w 612039"/>
                    <a:gd name="connsiteY64" fmla="*/ 529128 h 612039"/>
                    <a:gd name="connsiteX65" fmla="*/ 363304 w 612039"/>
                    <a:gd name="connsiteY65" fmla="*/ 524605 h 612039"/>
                    <a:gd name="connsiteX66" fmla="*/ 369334 w 612039"/>
                    <a:gd name="connsiteY66" fmla="*/ 515560 h 612039"/>
                    <a:gd name="connsiteX67" fmla="*/ 372349 w 612039"/>
                    <a:gd name="connsiteY67" fmla="*/ 511038 h 612039"/>
                    <a:gd name="connsiteX68" fmla="*/ 396469 w 612039"/>
                    <a:gd name="connsiteY68" fmla="*/ 435663 h 612039"/>
                    <a:gd name="connsiteX69" fmla="*/ 391946 w 612039"/>
                    <a:gd name="connsiteY69" fmla="*/ 420589 h 612039"/>
                    <a:gd name="connsiteX70" fmla="*/ 290945 w 612039"/>
                    <a:gd name="connsiteY70" fmla="*/ 411544 h 612039"/>
                    <a:gd name="connsiteX71" fmla="*/ 284915 w 612039"/>
                    <a:gd name="connsiteY71" fmla="*/ 414559 h 612039"/>
                    <a:gd name="connsiteX72" fmla="*/ 290945 w 612039"/>
                    <a:gd name="connsiteY72" fmla="*/ 390439 h 612039"/>
                    <a:gd name="connsiteX73" fmla="*/ 257780 w 612039"/>
                    <a:gd name="connsiteY73" fmla="*/ 340692 h 612039"/>
                    <a:gd name="connsiteX74" fmla="*/ 287930 w 612039"/>
                    <a:gd name="connsiteY74" fmla="*/ 321095 h 612039"/>
                    <a:gd name="connsiteX75" fmla="*/ 274362 w 612039"/>
                    <a:gd name="connsiteY75" fmla="*/ 239690 h 612039"/>
                    <a:gd name="connsiteX76" fmla="*/ 266825 w 612039"/>
                    <a:gd name="connsiteY76" fmla="*/ 229138 h 612039"/>
                    <a:gd name="connsiteX77" fmla="*/ 253258 w 612039"/>
                    <a:gd name="connsiteY77" fmla="*/ 198988 h 612039"/>
                    <a:gd name="connsiteX78" fmla="*/ 263810 w 612039"/>
                    <a:gd name="connsiteY78" fmla="*/ 186928 h 612039"/>
                    <a:gd name="connsiteX79" fmla="*/ 312050 w 612039"/>
                    <a:gd name="connsiteY79" fmla="*/ 161301 h 612039"/>
                    <a:gd name="connsiteX80" fmla="*/ 379886 w 612039"/>
                    <a:gd name="connsiteY80" fmla="*/ 97987 h 612039"/>
                    <a:gd name="connsiteX81" fmla="*/ 376871 w 612039"/>
                    <a:gd name="connsiteY81" fmla="*/ 67837 h 612039"/>
                    <a:gd name="connsiteX82" fmla="*/ 440186 w 612039"/>
                    <a:gd name="connsiteY82" fmla="*/ 96479 h 612039"/>
                    <a:gd name="connsiteX83" fmla="*/ 390439 w 612039"/>
                    <a:gd name="connsiteY83" fmla="*/ 167331 h 612039"/>
                    <a:gd name="connsiteX84" fmla="*/ 390439 w 612039"/>
                    <a:gd name="connsiteY84" fmla="*/ 233660 h 612039"/>
                    <a:gd name="connsiteX85" fmla="*/ 414559 w 612039"/>
                    <a:gd name="connsiteY85" fmla="*/ 245720 h 612039"/>
                    <a:gd name="connsiteX86" fmla="*/ 441693 w 612039"/>
                    <a:gd name="connsiteY86" fmla="*/ 248735 h 612039"/>
                    <a:gd name="connsiteX87" fmla="*/ 437171 w 612039"/>
                    <a:gd name="connsiteY87" fmla="*/ 280392 h 612039"/>
                    <a:gd name="connsiteX88" fmla="*/ 441693 w 612039"/>
                    <a:gd name="connsiteY88" fmla="*/ 307527 h 612039"/>
                    <a:gd name="connsiteX89" fmla="*/ 492948 w 612039"/>
                    <a:gd name="connsiteY89" fmla="*/ 337677 h 612039"/>
                    <a:gd name="connsiteX90" fmla="*/ 508023 w 612039"/>
                    <a:gd name="connsiteY90" fmla="*/ 333154 h 612039"/>
                    <a:gd name="connsiteX91" fmla="*/ 527620 w 612039"/>
                    <a:gd name="connsiteY91" fmla="*/ 316572 h 612039"/>
                    <a:gd name="connsiteX92" fmla="*/ 536665 w 612039"/>
                    <a:gd name="connsiteY92" fmla="*/ 307527 h 612039"/>
                    <a:gd name="connsiteX93" fmla="*/ 541187 w 612039"/>
                    <a:gd name="connsiteY93" fmla="*/ 312050 h 612039"/>
                    <a:gd name="connsiteX94" fmla="*/ 556262 w 612039"/>
                    <a:gd name="connsiteY94" fmla="*/ 325617 h 612039"/>
                    <a:gd name="connsiteX95" fmla="*/ 402499 w 612039"/>
                    <a:gd name="connsiteY95" fmla="*/ 538173 h 61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12039" h="612039">
                      <a:moveTo>
                        <a:pt x="306020" y="0"/>
                      </a:moveTo>
                      <a:cubicBezTo>
                        <a:pt x="137181" y="0"/>
                        <a:pt x="0" y="137181"/>
                        <a:pt x="0" y="306020"/>
                      </a:cubicBezTo>
                      <a:cubicBezTo>
                        <a:pt x="0" y="474858"/>
                        <a:pt x="137181" y="612039"/>
                        <a:pt x="306020" y="612039"/>
                      </a:cubicBezTo>
                      <a:cubicBezTo>
                        <a:pt x="474858" y="612039"/>
                        <a:pt x="612039" y="474858"/>
                        <a:pt x="612039" y="306020"/>
                      </a:cubicBezTo>
                      <a:lnTo>
                        <a:pt x="612039" y="306020"/>
                      </a:lnTo>
                      <a:lnTo>
                        <a:pt x="612039" y="306020"/>
                      </a:lnTo>
                      <a:lnTo>
                        <a:pt x="612039" y="306020"/>
                      </a:lnTo>
                      <a:cubicBezTo>
                        <a:pt x="612039" y="137181"/>
                        <a:pt x="474858" y="0"/>
                        <a:pt x="306020" y="0"/>
                      </a:cubicBezTo>
                      <a:close/>
                      <a:moveTo>
                        <a:pt x="548725" y="248735"/>
                      </a:moveTo>
                      <a:cubicBezTo>
                        <a:pt x="544202" y="247228"/>
                        <a:pt x="538172" y="245720"/>
                        <a:pt x="532143" y="245720"/>
                      </a:cubicBezTo>
                      <a:cubicBezTo>
                        <a:pt x="518575" y="245720"/>
                        <a:pt x="509530" y="254765"/>
                        <a:pt x="494455" y="268333"/>
                      </a:cubicBezTo>
                      <a:cubicBezTo>
                        <a:pt x="495963" y="257780"/>
                        <a:pt x="495963" y="247228"/>
                        <a:pt x="495963" y="236675"/>
                      </a:cubicBezTo>
                      <a:cubicBezTo>
                        <a:pt x="494455" y="212556"/>
                        <a:pt x="482395" y="202003"/>
                        <a:pt x="473351" y="195973"/>
                      </a:cubicBezTo>
                      <a:cubicBezTo>
                        <a:pt x="464306" y="191451"/>
                        <a:pt x="455261" y="191451"/>
                        <a:pt x="449231" y="191451"/>
                      </a:cubicBezTo>
                      <a:cubicBezTo>
                        <a:pt x="446216" y="191451"/>
                        <a:pt x="443201" y="191451"/>
                        <a:pt x="440186" y="191451"/>
                      </a:cubicBezTo>
                      <a:lnTo>
                        <a:pt x="483903" y="129644"/>
                      </a:lnTo>
                      <a:cubicBezTo>
                        <a:pt x="515560" y="161301"/>
                        <a:pt x="538172" y="202003"/>
                        <a:pt x="548725" y="248735"/>
                      </a:cubicBezTo>
                      <a:close/>
                      <a:moveTo>
                        <a:pt x="90449" y="372349"/>
                      </a:moveTo>
                      <a:cubicBezTo>
                        <a:pt x="91957" y="373857"/>
                        <a:pt x="93464" y="375364"/>
                        <a:pt x="94972" y="376872"/>
                      </a:cubicBezTo>
                      <a:lnTo>
                        <a:pt x="96479" y="378379"/>
                      </a:lnTo>
                      <a:cubicBezTo>
                        <a:pt x="96479" y="379886"/>
                        <a:pt x="96479" y="379886"/>
                        <a:pt x="96479" y="381394"/>
                      </a:cubicBezTo>
                      <a:cubicBezTo>
                        <a:pt x="94972" y="382901"/>
                        <a:pt x="91957" y="385916"/>
                        <a:pt x="90449" y="387424"/>
                      </a:cubicBezTo>
                      <a:cubicBezTo>
                        <a:pt x="85927" y="391946"/>
                        <a:pt x="79897" y="397976"/>
                        <a:pt x="75374" y="404006"/>
                      </a:cubicBezTo>
                      <a:cubicBezTo>
                        <a:pt x="63314" y="373857"/>
                        <a:pt x="55777" y="342199"/>
                        <a:pt x="55777" y="307527"/>
                      </a:cubicBezTo>
                      <a:cubicBezTo>
                        <a:pt x="55777" y="299990"/>
                        <a:pt x="55777" y="293960"/>
                        <a:pt x="57284" y="286422"/>
                      </a:cubicBezTo>
                      <a:cubicBezTo>
                        <a:pt x="69344" y="281900"/>
                        <a:pt x="81404" y="277377"/>
                        <a:pt x="94972" y="275870"/>
                      </a:cubicBezTo>
                      <a:cubicBezTo>
                        <a:pt x="75374" y="303005"/>
                        <a:pt x="69344" y="342199"/>
                        <a:pt x="90449" y="372349"/>
                      </a:cubicBezTo>
                      <a:close/>
                      <a:moveTo>
                        <a:pt x="105524" y="458276"/>
                      </a:moveTo>
                      <a:cubicBezTo>
                        <a:pt x="108539" y="447723"/>
                        <a:pt x="116076" y="438678"/>
                        <a:pt x="128136" y="426619"/>
                      </a:cubicBezTo>
                      <a:cubicBezTo>
                        <a:pt x="134166" y="420589"/>
                        <a:pt x="140196" y="414559"/>
                        <a:pt x="144719" y="407021"/>
                      </a:cubicBezTo>
                      <a:cubicBezTo>
                        <a:pt x="152256" y="394961"/>
                        <a:pt x="150749" y="382901"/>
                        <a:pt x="149241" y="373857"/>
                      </a:cubicBezTo>
                      <a:cubicBezTo>
                        <a:pt x="149241" y="358782"/>
                        <a:pt x="140196" y="348229"/>
                        <a:pt x="135674" y="342199"/>
                      </a:cubicBezTo>
                      <a:lnTo>
                        <a:pt x="134166" y="339184"/>
                      </a:lnTo>
                      <a:cubicBezTo>
                        <a:pt x="128136" y="331647"/>
                        <a:pt x="132659" y="312050"/>
                        <a:pt x="146226" y="296975"/>
                      </a:cubicBezTo>
                      <a:cubicBezTo>
                        <a:pt x="152256" y="289437"/>
                        <a:pt x="164316" y="277377"/>
                        <a:pt x="162808" y="257780"/>
                      </a:cubicBezTo>
                      <a:cubicBezTo>
                        <a:pt x="161301" y="239690"/>
                        <a:pt x="149241" y="224615"/>
                        <a:pt x="132659" y="220093"/>
                      </a:cubicBezTo>
                      <a:cubicBezTo>
                        <a:pt x="120599" y="215571"/>
                        <a:pt x="102509" y="217078"/>
                        <a:pt x="88942" y="220093"/>
                      </a:cubicBezTo>
                      <a:cubicBezTo>
                        <a:pt x="82912" y="221600"/>
                        <a:pt x="76882" y="223108"/>
                        <a:pt x="70852" y="224615"/>
                      </a:cubicBezTo>
                      <a:cubicBezTo>
                        <a:pt x="105524" y="126629"/>
                        <a:pt x="197481" y="57284"/>
                        <a:pt x="307527" y="57284"/>
                      </a:cubicBezTo>
                      <a:cubicBezTo>
                        <a:pt x="307527" y="57284"/>
                        <a:pt x="307527" y="57284"/>
                        <a:pt x="309035" y="57284"/>
                      </a:cubicBezTo>
                      <a:lnTo>
                        <a:pt x="309035" y="57284"/>
                      </a:lnTo>
                      <a:cubicBezTo>
                        <a:pt x="325617" y="73867"/>
                        <a:pt x="328632" y="84419"/>
                        <a:pt x="327124" y="93464"/>
                      </a:cubicBezTo>
                      <a:cubicBezTo>
                        <a:pt x="324109" y="97987"/>
                        <a:pt x="304512" y="105524"/>
                        <a:pt x="295467" y="110046"/>
                      </a:cubicBezTo>
                      <a:cubicBezTo>
                        <a:pt x="272855" y="117584"/>
                        <a:pt x="251750" y="129644"/>
                        <a:pt x="233660" y="143211"/>
                      </a:cubicBezTo>
                      <a:cubicBezTo>
                        <a:pt x="223108" y="152256"/>
                        <a:pt x="209541" y="164316"/>
                        <a:pt x="203511" y="182406"/>
                      </a:cubicBezTo>
                      <a:cubicBezTo>
                        <a:pt x="194466" y="214063"/>
                        <a:pt x="211048" y="239690"/>
                        <a:pt x="226123" y="260795"/>
                      </a:cubicBezTo>
                      <a:cubicBezTo>
                        <a:pt x="227630" y="263810"/>
                        <a:pt x="230645" y="268333"/>
                        <a:pt x="233660" y="271348"/>
                      </a:cubicBezTo>
                      <a:cubicBezTo>
                        <a:pt x="236675" y="274362"/>
                        <a:pt x="239690" y="280392"/>
                        <a:pt x="242705" y="284915"/>
                      </a:cubicBezTo>
                      <a:cubicBezTo>
                        <a:pt x="238183" y="283407"/>
                        <a:pt x="230645" y="281900"/>
                        <a:pt x="227630" y="280392"/>
                      </a:cubicBezTo>
                      <a:cubicBezTo>
                        <a:pt x="211048" y="274362"/>
                        <a:pt x="191451" y="281900"/>
                        <a:pt x="176376" y="296975"/>
                      </a:cubicBezTo>
                      <a:cubicBezTo>
                        <a:pt x="161301" y="312050"/>
                        <a:pt x="156779" y="333154"/>
                        <a:pt x="164316" y="349737"/>
                      </a:cubicBezTo>
                      <a:cubicBezTo>
                        <a:pt x="173361" y="372349"/>
                        <a:pt x="198988" y="385916"/>
                        <a:pt x="238183" y="388931"/>
                      </a:cubicBezTo>
                      <a:cubicBezTo>
                        <a:pt x="236675" y="391946"/>
                        <a:pt x="232153" y="394961"/>
                        <a:pt x="229138" y="397976"/>
                      </a:cubicBezTo>
                      <a:cubicBezTo>
                        <a:pt x="220093" y="407021"/>
                        <a:pt x="208033" y="417574"/>
                        <a:pt x="203511" y="432648"/>
                      </a:cubicBezTo>
                      <a:cubicBezTo>
                        <a:pt x="200496" y="443201"/>
                        <a:pt x="203511" y="453753"/>
                        <a:pt x="211048" y="461291"/>
                      </a:cubicBezTo>
                      <a:cubicBezTo>
                        <a:pt x="241198" y="489933"/>
                        <a:pt x="283407" y="473351"/>
                        <a:pt x="315065" y="461291"/>
                      </a:cubicBezTo>
                      <a:cubicBezTo>
                        <a:pt x="322602" y="458276"/>
                        <a:pt x="334662" y="453753"/>
                        <a:pt x="342199" y="452246"/>
                      </a:cubicBezTo>
                      <a:cubicBezTo>
                        <a:pt x="339184" y="461291"/>
                        <a:pt x="336169" y="470336"/>
                        <a:pt x="330139" y="479381"/>
                      </a:cubicBezTo>
                      <a:lnTo>
                        <a:pt x="324109" y="483903"/>
                      </a:lnTo>
                      <a:cubicBezTo>
                        <a:pt x="318080" y="491440"/>
                        <a:pt x="312050" y="501993"/>
                        <a:pt x="309035" y="515560"/>
                      </a:cubicBezTo>
                      <a:cubicBezTo>
                        <a:pt x="307527" y="529128"/>
                        <a:pt x="310542" y="544202"/>
                        <a:pt x="319587" y="556262"/>
                      </a:cubicBezTo>
                      <a:cubicBezTo>
                        <a:pt x="315065" y="556262"/>
                        <a:pt x="310542" y="556262"/>
                        <a:pt x="306020" y="556262"/>
                      </a:cubicBezTo>
                      <a:cubicBezTo>
                        <a:pt x="224615" y="557770"/>
                        <a:pt x="152256" y="518575"/>
                        <a:pt x="105524" y="458276"/>
                      </a:cubicBezTo>
                      <a:close/>
                      <a:moveTo>
                        <a:pt x="402499" y="538173"/>
                      </a:moveTo>
                      <a:cubicBezTo>
                        <a:pt x="379886" y="538173"/>
                        <a:pt x="373856" y="533650"/>
                        <a:pt x="367827" y="529128"/>
                      </a:cubicBezTo>
                      <a:cubicBezTo>
                        <a:pt x="364812" y="527620"/>
                        <a:pt x="364812" y="524605"/>
                        <a:pt x="363304" y="524605"/>
                      </a:cubicBezTo>
                      <a:cubicBezTo>
                        <a:pt x="363304" y="523098"/>
                        <a:pt x="366319" y="518575"/>
                        <a:pt x="369334" y="515560"/>
                      </a:cubicBezTo>
                      <a:lnTo>
                        <a:pt x="372349" y="511038"/>
                      </a:lnTo>
                      <a:cubicBezTo>
                        <a:pt x="387424" y="488425"/>
                        <a:pt x="396469" y="462798"/>
                        <a:pt x="396469" y="435663"/>
                      </a:cubicBezTo>
                      <a:cubicBezTo>
                        <a:pt x="396469" y="429634"/>
                        <a:pt x="394961" y="425111"/>
                        <a:pt x="391946" y="420589"/>
                      </a:cubicBezTo>
                      <a:cubicBezTo>
                        <a:pt x="367827" y="381394"/>
                        <a:pt x="321094" y="399484"/>
                        <a:pt x="290945" y="411544"/>
                      </a:cubicBezTo>
                      <a:cubicBezTo>
                        <a:pt x="289437" y="411544"/>
                        <a:pt x="286422" y="413051"/>
                        <a:pt x="284915" y="414559"/>
                      </a:cubicBezTo>
                      <a:cubicBezTo>
                        <a:pt x="287930" y="407021"/>
                        <a:pt x="290945" y="399484"/>
                        <a:pt x="290945" y="390439"/>
                      </a:cubicBezTo>
                      <a:cubicBezTo>
                        <a:pt x="290945" y="370842"/>
                        <a:pt x="277377" y="348229"/>
                        <a:pt x="257780" y="340692"/>
                      </a:cubicBezTo>
                      <a:cubicBezTo>
                        <a:pt x="268332" y="337677"/>
                        <a:pt x="278885" y="333154"/>
                        <a:pt x="287930" y="321095"/>
                      </a:cubicBezTo>
                      <a:cubicBezTo>
                        <a:pt x="312050" y="292452"/>
                        <a:pt x="287930" y="257780"/>
                        <a:pt x="274362" y="239690"/>
                      </a:cubicBezTo>
                      <a:cubicBezTo>
                        <a:pt x="272855" y="236675"/>
                        <a:pt x="269840" y="233660"/>
                        <a:pt x="266825" y="229138"/>
                      </a:cubicBezTo>
                      <a:cubicBezTo>
                        <a:pt x="260795" y="220093"/>
                        <a:pt x="251750" y="205018"/>
                        <a:pt x="253258" y="198988"/>
                      </a:cubicBezTo>
                      <a:cubicBezTo>
                        <a:pt x="253258" y="197481"/>
                        <a:pt x="256273" y="194466"/>
                        <a:pt x="263810" y="186928"/>
                      </a:cubicBezTo>
                      <a:cubicBezTo>
                        <a:pt x="278885" y="176376"/>
                        <a:pt x="293960" y="167331"/>
                        <a:pt x="312050" y="161301"/>
                      </a:cubicBezTo>
                      <a:cubicBezTo>
                        <a:pt x="336169" y="152256"/>
                        <a:pt x="376871" y="138689"/>
                        <a:pt x="379886" y="97987"/>
                      </a:cubicBezTo>
                      <a:cubicBezTo>
                        <a:pt x="381394" y="87434"/>
                        <a:pt x="378379" y="76882"/>
                        <a:pt x="376871" y="67837"/>
                      </a:cubicBezTo>
                      <a:cubicBezTo>
                        <a:pt x="399484" y="73867"/>
                        <a:pt x="420589" y="84419"/>
                        <a:pt x="440186" y="96479"/>
                      </a:cubicBezTo>
                      <a:lnTo>
                        <a:pt x="390439" y="167331"/>
                      </a:lnTo>
                      <a:cubicBezTo>
                        <a:pt x="369334" y="197481"/>
                        <a:pt x="376871" y="221600"/>
                        <a:pt x="390439" y="233660"/>
                      </a:cubicBezTo>
                      <a:cubicBezTo>
                        <a:pt x="399484" y="241198"/>
                        <a:pt x="408529" y="244213"/>
                        <a:pt x="414559" y="245720"/>
                      </a:cubicBezTo>
                      <a:cubicBezTo>
                        <a:pt x="423604" y="247228"/>
                        <a:pt x="432648" y="248735"/>
                        <a:pt x="441693" y="248735"/>
                      </a:cubicBezTo>
                      <a:cubicBezTo>
                        <a:pt x="441693" y="259288"/>
                        <a:pt x="440186" y="269840"/>
                        <a:pt x="437171" y="280392"/>
                      </a:cubicBezTo>
                      <a:cubicBezTo>
                        <a:pt x="434156" y="289437"/>
                        <a:pt x="435663" y="299990"/>
                        <a:pt x="441693" y="307527"/>
                      </a:cubicBezTo>
                      <a:cubicBezTo>
                        <a:pt x="444708" y="310542"/>
                        <a:pt x="468828" y="337677"/>
                        <a:pt x="492948" y="337677"/>
                      </a:cubicBezTo>
                      <a:cubicBezTo>
                        <a:pt x="497470" y="337677"/>
                        <a:pt x="503500" y="336169"/>
                        <a:pt x="508023" y="333154"/>
                      </a:cubicBezTo>
                      <a:cubicBezTo>
                        <a:pt x="514053" y="330139"/>
                        <a:pt x="518575" y="325617"/>
                        <a:pt x="527620" y="316572"/>
                      </a:cubicBezTo>
                      <a:cubicBezTo>
                        <a:pt x="530635" y="315065"/>
                        <a:pt x="533650" y="310542"/>
                        <a:pt x="536665" y="307527"/>
                      </a:cubicBezTo>
                      <a:cubicBezTo>
                        <a:pt x="538172" y="309035"/>
                        <a:pt x="539680" y="310542"/>
                        <a:pt x="541187" y="312050"/>
                      </a:cubicBezTo>
                      <a:cubicBezTo>
                        <a:pt x="545710" y="316572"/>
                        <a:pt x="551740" y="321095"/>
                        <a:pt x="556262" y="325617"/>
                      </a:cubicBezTo>
                      <a:cubicBezTo>
                        <a:pt x="548725" y="420589"/>
                        <a:pt x="488425" y="501993"/>
                        <a:pt x="402499" y="538173"/>
                      </a:cubicBezTo>
                      <a:close/>
                    </a:path>
                  </a:pathLst>
                </a:custGeom>
                <a:solidFill>
                  <a:schemeClr val="bg1"/>
                </a:solidFill>
                <a:ln w="1507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81" name="Group 80">
                  <a:extLst>
                    <a:ext uri="{FF2B5EF4-FFF2-40B4-BE49-F238E27FC236}">
                      <a16:creationId xmlns:a16="http://schemas.microsoft.com/office/drawing/2014/main" id="{7621F038-10AB-4933-A6B1-7F539041A147}"/>
                    </a:ext>
                  </a:extLst>
                </p:cNvPr>
                <p:cNvGrpSpPr/>
                <p:nvPr/>
              </p:nvGrpSpPr>
              <p:grpSpPr>
                <a:xfrm>
                  <a:off x="419365" y="1508151"/>
                  <a:ext cx="446848" cy="446495"/>
                  <a:chOff x="7001306" y="4172593"/>
                  <a:chExt cx="904160" cy="903446"/>
                </a:xfrm>
                <a:solidFill>
                  <a:schemeClr val="bg1"/>
                </a:solidFill>
              </p:grpSpPr>
              <p:sp>
                <p:nvSpPr>
                  <p:cNvPr id="84" name="Freeform: Shape 83">
                    <a:extLst>
                      <a:ext uri="{FF2B5EF4-FFF2-40B4-BE49-F238E27FC236}">
                        <a16:creationId xmlns:a16="http://schemas.microsoft.com/office/drawing/2014/main" id="{C77758D6-FA25-45DC-A30F-357A0EB02AA4}"/>
                      </a:ext>
                    </a:extLst>
                  </p:cNvPr>
                  <p:cNvSpPr/>
                  <p:nvPr/>
                </p:nvSpPr>
                <p:spPr>
                  <a:xfrm>
                    <a:off x="7001306" y="4532638"/>
                    <a:ext cx="259556" cy="184308"/>
                  </a:xfrm>
                  <a:custGeom>
                    <a:avLst/>
                    <a:gdLst>
                      <a:gd name="connsiteX0" fmla="*/ 234791 w 259556"/>
                      <a:gd name="connsiteY0" fmla="*/ 68104 h 184308"/>
                      <a:gd name="connsiteX1" fmla="*/ 81439 w 259556"/>
                      <a:gd name="connsiteY1" fmla="*/ 68104 h 184308"/>
                      <a:gd name="connsiteX2" fmla="*/ 109061 w 259556"/>
                      <a:gd name="connsiteY2" fmla="*/ 40481 h 184308"/>
                      <a:gd name="connsiteX3" fmla="*/ 109061 w 259556"/>
                      <a:gd name="connsiteY3" fmla="*/ 7144 h 184308"/>
                      <a:gd name="connsiteX4" fmla="*/ 75724 w 259556"/>
                      <a:gd name="connsiteY4" fmla="*/ 7144 h 184308"/>
                      <a:gd name="connsiteX5" fmla="*/ 7144 w 259556"/>
                      <a:gd name="connsiteY5" fmla="*/ 75724 h 184308"/>
                      <a:gd name="connsiteX6" fmla="*/ 7144 w 259556"/>
                      <a:gd name="connsiteY6" fmla="*/ 109061 h 184308"/>
                      <a:gd name="connsiteX7" fmla="*/ 75724 w 259556"/>
                      <a:gd name="connsiteY7" fmla="*/ 177641 h 184308"/>
                      <a:gd name="connsiteX8" fmla="*/ 92869 w 259556"/>
                      <a:gd name="connsiteY8" fmla="*/ 184309 h 184308"/>
                      <a:gd name="connsiteX9" fmla="*/ 110014 w 259556"/>
                      <a:gd name="connsiteY9" fmla="*/ 177641 h 184308"/>
                      <a:gd name="connsiteX10" fmla="*/ 110014 w 259556"/>
                      <a:gd name="connsiteY10" fmla="*/ 144304 h 184308"/>
                      <a:gd name="connsiteX11" fmla="*/ 82391 w 259556"/>
                      <a:gd name="connsiteY11" fmla="*/ 116681 h 184308"/>
                      <a:gd name="connsiteX12" fmla="*/ 235744 w 259556"/>
                      <a:gd name="connsiteY12" fmla="*/ 116681 h 184308"/>
                      <a:gd name="connsiteX13" fmla="*/ 259556 w 259556"/>
                      <a:gd name="connsiteY13" fmla="*/ 92869 h 184308"/>
                      <a:gd name="connsiteX14" fmla="*/ 234791 w 259556"/>
                      <a:gd name="connsiteY14" fmla="*/ 6810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56" h="184308">
                        <a:moveTo>
                          <a:pt x="234791" y="68104"/>
                        </a:moveTo>
                        <a:lnTo>
                          <a:pt x="81439" y="68104"/>
                        </a:lnTo>
                        <a:lnTo>
                          <a:pt x="109061" y="40481"/>
                        </a:lnTo>
                        <a:cubicBezTo>
                          <a:pt x="118586" y="30956"/>
                          <a:pt x="118586" y="15716"/>
                          <a:pt x="109061" y="7144"/>
                        </a:cubicBezTo>
                        <a:cubicBezTo>
                          <a:pt x="99536" y="-2381"/>
                          <a:pt x="84296" y="-2381"/>
                          <a:pt x="75724" y="7144"/>
                        </a:cubicBezTo>
                        <a:lnTo>
                          <a:pt x="7144" y="75724"/>
                        </a:lnTo>
                        <a:cubicBezTo>
                          <a:pt x="-2381" y="85249"/>
                          <a:pt x="-2381" y="100489"/>
                          <a:pt x="7144" y="109061"/>
                        </a:cubicBezTo>
                        <a:lnTo>
                          <a:pt x="75724" y="177641"/>
                        </a:lnTo>
                        <a:cubicBezTo>
                          <a:pt x="80486" y="182404"/>
                          <a:pt x="86201" y="184309"/>
                          <a:pt x="92869" y="184309"/>
                        </a:cubicBezTo>
                        <a:cubicBezTo>
                          <a:pt x="99536" y="184309"/>
                          <a:pt x="105251" y="182404"/>
                          <a:pt x="110014" y="177641"/>
                        </a:cubicBezTo>
                        <a:cubicBezTo>
                          <a:pt x="119539" y="168116"/>
                          <a:pt x="119539" y="152876"/>
                          <a:pt x="110014" y="144304"/>
                        </a:cubicBezTo>
                        <a:lnTo>
                          <a:pt x="82391" y="116681"/>
                        </a:lnTo>
                        <a:lnTo>
                          <a:pt x="235744" y="116681"/>
                        </a:lnTo>
                        <a:cubicBezTo>
                          <a:pt x="249079" y="116681"/>
                          <a:pt x="259556" y="106204"/>
                          <a:pt x="259556" y="92869"/>
                        </a:cubicBezTo>
                        <a:cubicBezTo>
                          <a:pt x="259556" y="79534"/>
                          <a:pt x="248126" y="68104"/>
                          <a:pt x="234791" y="68104"/>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9" name="Freeform: Shape 88">
                    <a:extLst>
                      <a:ext uri="{FF2B5EF4-FFF2-40B4-BE49-F238E27FC236}">
                        <a16:creationId xmlns:a16="http://schemas.microsoft.com/office/drawing/2014/main" id="{DA195655-699A-41BF-91AD-0452C86101DC}"/>
                      </a:ext>
                    </a:extLst>
                  </p:cNvPr>
                  <p:cNvSpPr/>
                  <p:nvPr/>
                </p:nvSpPr>
                <p:spPr>
                  <a:xfrm>
                    <a:off x="7361351" y="4817912"/>
                    <a:ext cx="185737" cy="258127"/>
                  </a:xfrm>
                  <a:custGeom>
                    <a:avLst/>
                    <a:gdLst>
                      <a:gd name="connsiteX0" fmla="*/ 143351 w 185737"/>
                      <a:gd name="connsiteY0" fmla="*/ 149542 h 258127"/>
                      <a:gd name="connsiteX1" fmla="*/ 115729 w 185737"/>
                      <a:gd name="connsiteY1" fmla="*/ 177165 h 258127"/>
                      <a:gd name="connsiteX2" fmla="*/ 115729 w 185737"/>
                      <a:gd name="connsiteY2" fmla="*/ 23813 h 258127"/>
                      <a:gd name="connsiteX3" fmla="*/ 91916 w 185737"/>
                      <a:gd name="connsiteY3" fmla="*/ 0 h 258127"/>
                      <a:gd name="connsiteX4" fmla="*/ 68104 w 185737"/>
                      <a:gd name="connsiteY4" fmla="*/ 23813 h 258127"/>
                      <a:gd name="connsiteX5" fmla="*/ 68104 w 185737"/>
                      <a:gd name="connsiteY5" fmla="*/ 177165 h 258127"/>
                      <a:gd name="connsiteX6" fmla="*/ 40481 w 185737"/>
                      <a:gd name="connsiteY6" fmla="*/ 149542 h 258127"/>
                      <a:gd name="connsiteX7" fmla="*/ 7144 w 185737"/>
                      <a:gd name="connsiteY7" fmla="*/ 149542 h 258127"/>
                      <a:gd name="connsiteX8" fmla="*/ 7144 w 185737"/>
                      <a:gd name="connsiteY8" fmla="*/ 182880 h 258127"/>
                      <a:gd name="connsiteX9" fmla="*/ 75724 w 185737"/>
                      <a:gd name="connsiteY9" fmla="*/ 251460 h 258127"/>
                      <a:gd name="connsiteX10" fmla="*/ 92869 w 185737"/>
                      <a:gd name="connsiteY10" fmla="*/ 258127 h 258127"/>
                      <a:gd name="connsiteX11" fmla="*/ 110014 w 185737"/>
                      <a:gd name="connsiteY11" fmla="*/ 251460 h 258127"/>
                      <a:gd name="connsiteX12" fmla="*/ 178594 w 185737"/>
                      <a:gd name="connsiteY12" fmla="*/ 182880 h 258127"/>
                      <a:gd name="connsiteX13" fmla="*/ 178594 w 185737"/>
                      <a:gd name="connsiteY13" fmla="*/ 149542 h 258127"/>
                      <a:gd name="connsiteX14" fmla="*/ 143351 w 185737"/>
                      <a:gd name="connsiteY14" fmla="*/ 149542 h 2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258127">
                        <a:moveTo>
                          <a:pt x="143351" y="149542"/>
                        </a:moveTo>
                        <a:lnTo>
                          <a:pt x="115729" y="177165"/>
                        </a:lnTo>
                        <a:lnTo>
                          <a:pt x="115729" y="23813"/>
                        </a:lnTo>
                        <a:cubicBezTo>
                          <a:pt x="115729" y="10477"/>
                          <a:pt x="105251" y="0"/>
                          <a:pt x="91916" y="0"/>
                        </a:cubicBezTo>
                        <a:cubicBezTo>
                          <a:pt x="78581" y="0"/>
                          <a:pt x="68104" y="10477"/>
                          <a:pt x="68104" y="23813"/>
                        </a:cubicBezTo>
                        <a:lnTo>
                          <a:pt x="68104" y="177165"/>
                        </a:lnTo>
                        <a:lnTo>
                          <a:pt x="40481" y="149542"/>
                        </a:lnTo>
                        <a:cubicBezTo>
                          <a:pt x="30956" y="140017"/>
                          <a:pt x="15716" y="140017"/>
                          <a:pt x="7144" y="149542"/>
                        </a:cubicBezTo>
                        <a:cubicBezTo>
                          <a:pt x="-2381" y="159067"/>
                          <a:pt x="-2381" y="174307"/>
                          <a:pt x="7144" y="182880"/>
                        </a:cubicBezTo>
                        <a:lnTo>
                          <a:pt x="75724" y="251460"/>
                        </a:lnTo>
                        <a:cubicBezTo>
                          <a:pt x="80486" y="256222"/>
                          <a:pt x="86201" y="258127"/>
                          <a:pt x="92869" y="258127"/>
                        </a:cubicBezTo>
                        <a:cubicBezTo>
                          <a:pt x="99536" y="258127"/>
                          <a:pt x="105251" y="256222"/>
                          <a:pt x="110014" y="251460"/>
                        </a:cubicBezTo>
                        <a:lnTo>
                          <a:pt x="178594" y="182880"/>
                        </a:lnTo>
                        <a:cubicBezTo>
                          <a:pt x="188119" y="173355"/>
                          <a:pt x="188119" y="158115"/>
                          <a:pt x="178594" y="149542"/>
                        </a:cubicBezTo>
                        <a:cubicBezTo>
                          <a:pt x="168116" y="140017"/>
                          <a:pt x="152876" y="140017"/>
                          <a:pt x="143351" y="14954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0" name="Freeform: Shape 89">
                    <a:extLst>
                      <a:ext uri="{FF2B5EF4-FFF2-40B4-BE49-F238E27FC236}">
                        <a16:creationId xmlns:a16="http://schemas.microsoft.com/office/drawing/2014/main" id="{CD1B999C-28B7-4A86-B040-BEC213B1EC04}"/>
                      </a:ext>
                    </a:extLst>
                  </p:cNvPr>
                  <p:cNvSpPr/>
                  <p:nvPr/>
                </p:nvSpPr>
                <p:spPr>
                  <a:xfrm>
                    <a:off x="7646625" y="4531686"/>
                    <a:ext cx="258841" cy="184308"/>
                  </a:xfrm>
                  <a:custGeom>
                    <a:avLst/>
                    <a:gdLst>
                      <a:gd name="connsiteX0" fmla="*/ 252413 w 258841"/>
                      <a:gd name="connsiteY0" fmla="*/ 75724 h 184308"/>
                      <a:gd name="connsiteX1" fmla="*/ 183832 w 258841"/>
                      <a:gd name="connsiteY1" fmla="*/ 7144 h 184308"/>
                      <a:gd name="connsiteX2" fmla="*/ 150495 w 258841"/>
                      <a:gd name="connsiteY2" fmla="*/ 7144 h 184308"/>
                      <a:gd name="connsiteX3" fmla="*/ 150495 w 258841"/>
                      <a:gd name="connsiteY3" fmla="*/ 40481 h 184308"/>
                      <a:gd name="connsiteX4" fmla="*/ 178117 w 258841"/>
                      <a:gd name="connsiteY4" fmla="*/ 68104 h 184308"/>
                      <a:gd name="connsiteX5" fmla="*/ 23813 w 258841"/>
                      <a:gd name="connsiteY5" fmla="*/ 68104 h 184308"/>
                      <a:gd name="connsiteX6" fmla="*/ 0 w 258841"/>
                      <a:gd name="connsiteY6" fmla="*/ 91916 h 184308"/>
                      <a:gd name="connsiteX7" fmla="*/ 23813 w 258841"/>
                      <a:gd name="connsiteY7" fmla="*/ 115729 h 184308"/>
                      <a:gd name="connsiteX8" fmla="*/ 177165 w 258841"/>
                      <a:gd name="connsiteY8" fmla="*/ 115729 h 184308"/>
                      <a:gd name="connsiteX9" fmla="*/ 149542 w 258841"/>
                      <a:gd name="connsiteY9" fmla="*/ 144304 h 184308"/>
                      <a:gd name="connsiteX10" fmla="*/ 149542 w 258841"/>
                      <a:gd name="connsiteY10" fmla="*/ 177641 h 184308"/>
                      <a:gd name="connsiteX11" fmla="*/ 166688 w 258841"/>
                      <a:gd name="connsiteY11" fmla="*/ 184309 h 184308"/>
                      <a:gd name="connsiteX12" fmla="*/ 183832 w 258841"/>
                      <a:gd name="connsiteY12" fmla="*/ 177641 h 184308"/>
                      <a:gd name="connsiteX13" fmla="*/ 252413 w 258841"/>
                      <a:gd name="connsiteY13" fmla="*/ 109061 h 184308"/>
                      <a:gd name="connsiteX14" fmla="*/ 252413 w 258841"/>
                      <a:gd name="connsiteY14" fmla="*/ 7572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841" h="184308">
                        <a:moveTo>
                          <a:pt x="252413" y="75724"/>
                        </a:moveTo>
                        <a:lnTo>
                          <a:pt x="183832" y="7144"/>
                        </a:lnTo>
                        <a:cubicBezTo>
                          <a:pt x="174307" y="-2381"/>
                          <a:pt x="159067" y="-2381"/>
                          <a:pt x="150495" y="7144"/>
                        </a:cubicBezTo>
                        <a:cubicBezTo>
                          <a:pt x="140970" y="16669"/>
                          <a:pt x="140970" y="31909"/>
                          <a:pt x="150495" y="40481"/>
                        </a:cubicBezTo>
                        <a:lnTo>
                          <a:pt x="178117" y="68104"/>
                        </a:lnTo>
                        <a:lnTo>
                          <a:pt x="23813" y="68104"/>
                        </a:lnTo>
                        <a:cubicBezTo>
                          <a:pt x="10477" y="68104"/>
                          <a:pt x="0" y="78581"/>
                          <a:pt x="0" y="91916"/>
                        </a:cubicBezTo>
                        <a:cubicBezTo>
                          <a:pt x="0" y="105251"/>
                          <a:pt x="10477" y="115729"/>
                          <a:pt x="23813" y="115729"/>
                        </a:cubicBezTo>
                        <a:lnTo>
                          <a:pt x="177165" y="115729"/>
                        </a:lnTo>
                        <a:lnTo>
                          <a:pt x="149542" y="144304"/>
                        </a:lnTo>
                        <a:cubicBezTo>
                          <a:pt x="140017" y="153829"/>
                          <a:pt x="140017" y="169069"/>
                          <a:pt x="149542" y="177641"/>
                        </a:cubicBezTo>
                        <a:cubicBezTo>
                          <a:pt x="154305" y="182404"/>
                          <a:pt x="160020" y="184309"/>
                          <a:pt x="166688" y="184309"/>
                        </a:cubicBezTo>
                        <a:cubicBezTo>
                          <a:pt x="173355" y="184309"/>
                          <a:pt x="179070" y="182404"/>
                          <a:pt x="183832" y="177641"/>
                        </a:cubicBezTo>
                        <a:lnTo>
                          <a:pt x="252413" y="109061"/>
                        </a:lnTo>
                        <a:cubicBezTo>
                          <a:pt x="260985" y="100489"/>
                          <a:pt x="260985" y="85249"/>
                          <a:pt x="252413" y="75724"/>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1" name="Freeform: Shape 90">
                    <a:extLst>
                      <a:ext uri="{FF2B5EF4-FFF2-40B4-BE49-F238E27FC236}">
                        <a16:creationId xmlns:a16="http://schemas.microsoft.com/office/drawing/2014/main" id="{76C5F5C9-E75B-401A-A2C8-8BC90611AC03}"/>
                      </a:ext>
                    </a:extLst>
                  </p:cNvPr>
                  <p:cNvSpPr/>
                  <p:nvPr/>
                </p:nvSpPr>
                <p:spPr>
                  <a:xfrm>
                    <a:off x="7360399" y="4172593"/>
                    <a:ext cx="185737" cy="258603"/>
                  </a:xfrm>
                  <a:custGeom>
                    <a:avLst/>
                    <a:gdLst>
                      <a:gd name="connsiteX0" fmla="*/ 41434 w 185737"/>
                      <a:gd name="connsiteY0" fmla="*/ 109061 h 258603"/>
                      <a:gd name="connsiteX1" fmla="*/ 69056 w 185737"/>
                      <a:gd name="connsiteY1" fmla="*/ 81439 h 258603"/>
                      <a:gd name="connsiteX2" fmla="*/ 69056 w 185737"/>
                      <a:gd name="connsiteY2" fmla="*/ 234791 h 258603"/>
                      <a:gd name="connsiteX3" fmla="*/ 92869 w 185737"/>
                      <a:gd name="connsiteY3" fmla="*/ 258604 h 258603"/>
                      <a:gd name="connsiteX4" fmla="*/ 116681 w 185737"/>
                      <a:gd name="connsiteY4" fmla="*/ 234791 h 258603"/>
                      <a:gd name="connsiteX5" fmla="*/ 116681 w 185737"/>
                      <a:gd name="connsiteY5" fmla="*/ 81439 h 258603"/>
                      <a:gd name="connsiteX6" fmla="*/ 144304 w 185737"/>
                      <a:gd name="connsiteY6" fmla="*/ 109061 h 258603"/>
                      <a:gd name="connsiteX7" fmla="*/ 161449 w 185737"/>
                      <a:gd name="connsiteY7" fmla="*/ 115729 h 258603"/>
                      <a:gd name="connsiteX8" fmla="*/ 178594 w 185737"/>
                      <a:gd name="connsiteY8" fmla="*/ 109061 h 258603"/>
                      <a:gd name="connsiteX9" fmla="*/ 178594 w 185737"/>
                      <a:gd name="connsiteY9" fmla="*/ 75724 h 258603"/>
                      <a:gd name="connsiteX10" fmla="*/ 110014 w 185737"/>
                      <a:gd name="connsiteY10" fmla="*/ 7144 h 258603"/>
                      <a:gd name="connsiteX11" fmla="*/ 76676 w 185737"/>
                      <a:gd name="connsiteY11" fmla="*/ 7144 h 258603"/>
                      <a:gd name="connsiteX12" fmla="*/ 7144 w 185737"/>
                      <a:gd name="connsiteY12" fmla="*/ 74771 h 258603"/>
                      <a:gd name="connsiteX13" fmla="*/ 7144 w 185737"/>
                      <a:gd name="connsiteY13" fmla="*/ 108109 h 258603"/>
                      <a:gd name="connsiteX14" fmla="*/ 41434 w 185737"/>
                      <a:gd name="connsiteY14" fmla="*/ 109061 h 25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7" h="258603">
                        <a:moveTo>
                          <a:pt x="41434" y="109061"/>
                        </a:moveTo>
                        <a:lnTo>
                          <a:pt x="69056" y="81439"/>
                        </a:lnTo>
                        <a:lnTo>
                          <a:pt x="69056" y="234791"/>
                        </a:lnTo>
                        <a:cubicBezTo>
                          <a:pt x="69056" y="248126"/>
                          <a:pt x="79534" y="258604"/>
                          <a:pt x="92869" y="258604"/>
                        </a:cubicBezTo>
                        <a:cubicBezTo>
                          <a:pt x="106204" y="258604"/>
                          <a:pt x="116681" y="248126"/>
                          <a:pt x="116681" y="234791"/>
                        </a:cubicBezTo>
                        <a:lnTo>
                          <a:pt x="116681" y="81439"/>
                        </a:lnTo>
                        <a:lnTo>
                          <a:pt x="144304" y="109061"/>
                        </a:lnTo>
                        <a:cubicBezTo>
                          <a:pt x="149066" y="113824"/>
                          <a:pt x="154781" y="115729"/>
                          <a:pt x="161449" y="115729"/>
                        </a:cubicBezTo>
                        <a:cubicBezTo>
                          <a:pt x="167164" y="115729"/>
                          <a:pt x="173831" y="113824"/>
                          <a:pt x="178594" y="109061"/>
                        </a:cubicBezTo>
                        <a:cubicBezTo>
                          <a:pt x="188119" y="99536"/>
                          <a:pt x="188119" y="84296"/>
                          <a:pt x="178594" y="75724"/>
                        </a:cubicBezTo>
                        <a:lnTo>
                          <a:pt x="110014" y="7144"/>
                        </a:lnTo>
                        <a:cubicBezTo>
                          <a:pt x="100489" y="-2381"/>
                          <a:pt x="85249" y="-2381"/>
                          <a:pt x="76676" y="7144"/>
                        </a:cubicBezTo>
                        <a:lnTo>
                          <a:pt x="7144" y="74771"/>
                        </a:lnTo>
                        <a:cubicBezTo>
                          <a:pt x="-2381" y="84296"/>
                          <a:pt x="-2381" y="99536"/>
                          <a:pt x="7144" y="108109"/>
                        </a:cubicBezTo>
                        <a:cubicBezTo>
                          <a:pt x="16669" y="118586"/>
                          <a:pt x="31909" y="118586"/>
                          <a:pt x="41434" y="109061"/>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sp>
          <p:nvSpPr>
            <p:cNvPr id="102" name="TextBox 101">
              <a:extLst>
                <a:ext uri="{FF2B5EF4-FFF2-40B4-BE49-F238E27FC236}">
                  <a16:creationId xmlns:a16="http://schemas.microsoft.com/office/drawing/2014/main" id="{858DB656-CB9C-E4D3-A8AC-D167340D670B}"/>
                </a:ext>
              </a:extLst>
            </p:cNvPr>
            <p:cNvSpPr txBox="1"/>
            <p:nvPr/>
          </p:nvSpPr>
          <p:spPr>
            <a:xfrm>
              <a:off x="1141941" y="3168139"/>
              <a:ext cx="5758044" cy="78996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E256A"/>
                  </a:solidFill>
                  <a:effectLst/>
                  <a:uLnTx/>
                  <a:uFillTx/>
                  <a:latin typeface="Gill Sans MT"/>
                  <a:ea typeface="+mn-ea"/>
                  <a:cs typeface="+mn-cs"/>
                </a:rPr>
                <a:t>Surveillance System Strengthening Plan</a:t>
              </a:r>
              <a:endParaRPr kumimoji="0" lang="en-US" sz="1050" b="1" i="0" u="none" strike="noStrike" kern="1200" cap="none" spc="0" normalizeH="0" baseline="0" noProof="0">
                <a:ln>
                  <a:noFill/>
                </a:ln>
                <a:solidFill>
                  <a:srgbClr val="0E256A"/>
                </a:solidFill>
                <a:effectLst/>
                <a:uLnTx/>
                <a:uFillTx/>
                <a:latin typeface="Gill Sans MT"/>
                <a:ea typeface="+mn-ea"/>
                <a:cs typeface="Calibri"/>
                <a:sym typeface="Calibri"/>
              </a:endParaRP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Systematic and multi-faceted assessment of a country’s TB M&amp;E and surveillance system</a:t>
              </a:r>
            </a:p>
            <a:p>
              <a:pPr marL="171450" marR="0" lvl="0" indent="-171450" algn="l" defTabSz="457200" rtl="0" eaLnBrk="1" fontAlgn="auto" latinLnBrk="0" hangingPunct="1">
                <a:lnSpc>
                  <a:spcPct val="100000"/>
                </a:lnSpc>
                <a:spcBef>
                  <a:spcPts val="20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Calibri"/>
                  <a:sym typeface="Calibri"/>
                </a:rPr>
                <a:t>Identifies strengths and gaps across the system, examines the quality of the data, and develops the implementation of a costed action plan </a:t>
              </a:r>
              <a:endParaRPr kumimoji="0" lang="en-US" sz="1050" b="0" i="0" u="none" strike="noStrike" kern="1200" cap="none" spc="0" normalizeH="0" baseline="0" noProof="0">
                <a:ln>
                  <a:noFill/>
                </a:ln>
                <a:solidFill>
                  <a:srgbClr val="222222"/>
                </a:solidFill>
                <a:effectLst/>
                <a:uLnTx/>
                <a:uFillTx/>
                <a:latin typeface="Gill Sans MT"/>
                <a:ea typeface="+mn-ea"/>
                <a:cs typeface="+mn-cs"/>
              </a:endParaRPr>
            </a:p>
          </p:txBody>
        </p:sp>
        <p:grpSp>
          <p:nvGrpSpPr>
            <p:cNvPr id="14" name="Group 13">
              <a:extLst>
                <a:ext uri="{FF2B5EF4-FFF2-40B4-BE49-F238E27FC236}">
                  <a16:creationId xmlns:a16="http://schemas.microsoft.com/office/drawing/2014/main" id="{1B195CE3-FEDC-81FF-BFD3-107F101A9A18}"/>
                </a:ext>
              </a:extLst>
            </p:cNvPr>
            <p:cNvGrpSpPr/>
            <p:nvPr/>
          </p:nvGrpSpPr>
          <p:grpSpPr>
            <a:xfrm>
              <a:off x="73714" y="3225418"/>
              <a:ext cx="678959" cy="669731"/>
              <a:chOff x="80002" y="3179372"/>
              <a:chExt cx="678959" cy="669731"/>
            </a:xfrm>
          </p:grpSpPr>
          <p:sp>
            <p:nvSpPr>
              <p:cNvPr id="103" name="TextBox 102">
                <a:extLst>
                  <a:ext uri="{FF2B5EF4-FFF2-40B4-BE49-F238E27FC236}">
                    <a16:creationId xmlns:a16="http://schemas.microsoft.com/office/drawing/2014/main" id="{278A9E1A-9E3B-92C1-1CE8-831A928C691F}"/>
                  </a:ext>
                </a:extLst>
              </p:cNvPr>
              <p:cNvSpPr txBox="1"/>
              <p:nvPr/>
            </p:nvSpPr>
            <p:spPr>
              <a:xfrm>
                <a:off x="80002" y="3595187"/>
                <a:ext cx="678959"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STEP</a:t>
                </a:r>
              </a:p>
            </p:txBody>
          </p:sp>
          <p:grpSp>
            <p:nvGrpSpPr>
              <p:cNvPr id="3" name="Group 2">
                <a:extLst>
                  <a:ext uri="{FF2B5EF4-FFF2-40B4-BE49-F238E27FC236}">
                    <a16:creationId xmlns:a16="http://schemas.microsoft.com/office/drawing/2014/main" id="{E92E700E-D3E9-0AB9-E23A-04129DF34F5C}"/>
                  </a:ext>
                </a:extLst>
              </p:cNvPr>
              <p:cNvGrpSpPr/>
              <p:nvPr/>
            </p:nvGrpSpPr>
            <p:grpSpPr>
              <a:xfrm>
                <a:off x="190881" y="3179372"/>
                <a:ext cx="457200" cy="384048"/>
                <a:chOff x="271468" y="3230699"/>
                <a:chExt cx="542902" cy="456881"/>
              </a:xfrm>
            </p:grpSpPr>
            <p:sp>
              <p:nvSpPr>
                <p:cNvPr id="104" name="Rectangle: Rounded Corners 103">
                  <a:extLst>
                    <a:ext uri="{FF2B5EF4-FFF2-40B4-BE49-F238E27FC236}">
                      <a16:creationId xmlns:a16="http://schemas.microsoft.com/office/drawing/2014/main" id="{A3D91B34-7C3A-DB99-955C-3D2CAA6E5ABF}"/>
                    </a:ext>
                  </a:extLst>
                </p:cNvPr>
                <p:cNvSpPr/>
                <p:nvPr/>
              </p:nvSpPr>
              <p:spPr>
                <a:xfrm>
                  <a:off x="271468" y="3230699"/>
                  <a:ext cx="542902" cy="456881"/>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05" name="Group 104">
                  <a:extLst>
                    <a:ext uri="{FF2B5EF4-FFF2-40B4-BE49-F238E27FC236}">
                      <a16:creationId xmlns:a16="http://schemas.microsoft.com/office/drawing/2014/main" id="{013E2FC6-D41D-D189-4A7C-76CF8BAD2D5D}"/>
                    </a:ext>
                  </a:extLst>
                </p:cNvPr>
                <p:cNvGrpSpPr/>
                <p:nvPr/>
              </p:nvGrpSpPr>
              <p:grpSpPr>
                <a:xfrm>
                  <a:off x="372275" y="3309095"/>
                  <a:ext cx="344522" cy="319397"/>
                  <a:chOff x="2498082" y="0"/>
                  <a:chExt cx="4147834" cy="3845337"/>
                </a:xfrm>
                <a:solidFill>
                  <a:schemeClr val="bg1"/>
                </a:solidFill>
              </p:grpSpPr>
              <p:sp>
                <p:nvSpPr>
                  <p:cNvPr id="106" name="Freeform: Shape 105">
                    <a:extLst>
                      <a:ext uri="{FF2B5EF4-FFF2-40B4-BE49-F238E27FC236}">
                        <a16:creationId xmlns:a16="http://schemas.microsoft.com/office/drawing/2014/main" id="{8009C2C8-CA13-6B08-1E8C-F40694A471AF}"/>
                      </a:ext>
                    </a:extLst>
                  </p:cNvPr>
                  <p:cNvSpPr/>
                  <p:nvPr/>
                </p:nvSpPr>
                <p:spPr>
                  <a:xfrm>
                    <a:off x="2498082" y="388811"/>
                    <a:ext cx="4147834" cy="3456526"/>
                  </a:xfrm>
                  <a:custGeom>
                    <a:avLst/>
                    <a:gdLst>
                      <a:gd name="connsiteX0" fmla="*/ 4061397 w 4147834"/>
                      <a:gd name="connsiteY0" fmla="*/ 345713 h 3456526"/>
                      <a:gd name="connsiteX1" fmla="*/ 3974974 w 4147834"/>
                      <a:gd name="connsiteY1" fmla="*/ 432136 h 3456526"/>
                      <a:gd name="connsiteX2" fmla="*/ 3974974 w 4147834"/>
                      <a:gd name="connsiteY2" fmla="*/ 2211033 h 3456526"/>
                      <a:gd name="connsiteX3" fmla="*/ 3024457 w 4147834"/>
                      <a:gd name="connsiteY3" fmla="*/ 3161550 h 3456526"/>
                      <a:gd name="connsiteX4" fmla="*/ 3024457 w 4147834"/>
                      <a:gd name="connsiteY4" fmla="*/ 2592440 h 3456526"/>
                      <a:gd name="connsiteX5" fmla="*/ 3283696 w 4147834"/>
                      <a:gd name="connsiteY5" fmla="*/ 2333201 h 3456526"/>
                      <a:gd name="connsiteX6" fmla="*/ 3542934 w 4147834"/>
                      <a:gd name="connsiteY6" fmla="*/ 2333201 h 3456526"/>
                      <a:gd name="connsiteX7" fmla="*/ 3629357 w 4147834"/>
                      <a:gd name="connsiteY7" fmla="*/ 2246778 h 3456526"/>
                      <a:gd name="connsiteX8" fmla="*/ 3542934 w 4147834"/>
                      <a:gd name="connsiteY8" fmla="*/ 2160355 h 3456526"/>
                      <a:gd name="connsiteX9" fmla="*/ 3283696 w 4147834"/>
                      <a:gd name="connsiteY9" fmla="*/ 2160355 h 3456526"/>
                      <a:gd name="connsiteX10" fmla="*/ 2851641 w 4147834"/>
                      <a:gd name="connsiteY10" fmla="*/ 2592410 h 3456526"/>
                      <a:gd name="connsiteX11" fmla="*/ 2851641 w 4147834"/>
                      <a:gd name="connsiteY11" fmla="*/ 3283703 h 3456526"/>
                      <a:gd name="connsiteX12" fmla="*/ 432055 w 4147834"/>
                      <a:gd name="connsiteY12" fmla="*/ 3283703 h 3456526"/>
                      <a:gd name="connsiteX13" fmla="*/ 172816 w 4147834"/>
                      <a:gd name="connsiteY13" fmla="*/ 3024465 h 3456526"/>
                      <a:gd name="connsiteX14" fmla="*/ 172816 w 4147834"/>
                      <a:gd name="connsiteY14" fmla="*/ 432521 h 3456526"/>
                      <a:gd name="connsiteX15" fmla="*/ 432055 w 4147834"/>
                      <a:gd name="connsiteY15" fmla="*/ 172846 h 3456526"/>
                      <a:gd name="connsiteX16" fmla="*/ 1123348 w 4147834"/>
                      <a:gd name="connsiteY16" fmla="*/ 172846 h 3456526"/>
                      <a:gd name="connsiteX17" fmla="*/ 1209771 w 4147834"/>
                      <a:gd name="connsiteY17" fmla="*/ 86423 h 3456526"/>
                      <a:gd name="connsiteX18" fmla="*/ 1123348 w 4147834"/>
                      <a:gd name="connsiteY18" fmla="*/ 0 h 3456526"/>
                      <a:gd name="connsiteX19" fmla="*/ 432055 w 4147834"/>
                      <a:gd name="connsiteY19" fmla="*/ 0 h 3456526"/>
                      <a:gd name="connsiteX20" fmla="*/ 0 w 4147834"/>
                      <a:gd name="connsiteY20" fmla="*/ 432084 h 3456526"/>
                      <a:gd name="connsiteX21" fmla="*/ 0 w 4147834"/>
                      <a:gd name="connsiteY21" fmla="*/ 3024472 h 3456526"/>
                      <a:gd name="connsiteX22" fmla="*/ 432055 w 4147834"/>
                      <a:gd name="connsiteY22" fmla="*/ 3456527 h 3456526"/>
                      <a:gd name="connsiteX23" fmla="*/ 2938005 w 4147834"/>
                      <a:gd name="connsiteY23" fmla="*/ 3456527 h 3456526"/>
                      <a:gd name="connsiteX24" fmla="*/ 2971276 w 4147834"/>
                      <a:gd name="connsiteY24" fmla="*/ 3449787 h 3456526"/>
                      <a:gd name="connsiteX25" fmla="*/ 2999200 w 4147834"/>
                      <a:gd name="connsiteY25" fmla="*/ 3431121 h 3456526"/>
                      <a:gd name="connsiteX26" fmla="*/ 4122518 w 4147834"/>
                      <a:gd name="connsiteY26" fmla="*/ 2307803 h 3456526"/>
                      <a:gd name="connsiteX27" fmla="*/ 4147835 w 4147834"/>
                      <a:gd name="connsiteY27" fmla="*/ 2246726 h 3456526"/>
                      <a:gd name="connsiteX28" fmla="*/ 4147835 w 4147834"/>
                      <a:gd name="connsiteY28" fmla="*/ 432055 h 3456526"/>
                      <a:gd name="connsiteX29" fmla="*/ 4061412 w 4147834"/>
                      <a:gd name="connsiteY29" fmla="*/ 345632 h 345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47834" h="3456526">
                        <a:moveTo>
                          <a:pt x="4061397" y="345713"/>
                        </a:moveTo>
                        <a:cubicBezTo>
                          <a:pt x="4013601" y="345713"/>
                          <a:pt x="3974974" y="384429"/>
                          <a:pt x="3974974" y="432136"/>
                        </a:cubicBezTo>
                        <a:lnTo>
                          <a:pt x="3974974" y="2211033"/>
                        </a:lnTo>
                        <a:lnTo>
                          <a:pt x="3024457" y="3161550"/>
                        </a:lnTo>
                        <a:lnTo>
                          <a:pt x="3024457" y="2592440"/>
                        </a:lnTo>
                        <a:cubicBezTo>
                          <a:pt x="3024457" y="2449510"/>
                          <a:pt x="3140766" y="2333201"/>
                          <a:pt x="3283696" y="2333201"/>
                        </a:cubicBezTo>
                        <a:lnTo>
                          <a:pt x="3542934" y="2333201"/>
                        </a:lnTo>
                        <a:cubicBezTo>
                          <a:pt x="3590731" y="2333201"/>
                          <a:pt x="3629357" y="2294485"/>
                          <a:pt x="3629357" y="2246778"/>
                        </a:cubicBezTo>
                        <a:cubicBezTo>
                          <a:pt x="3629357" y="2199071"/>
                          <a:pt x="3590731" y="2160355"/>
                          <a:pt x="3542934" y="2160355"/>
                        </a:cubicBezTo>
                        <a:lnTo>
                          <a:pt x="3283696" y="2160355"/>
                        </a:lnTo>
                        <a:cubicBezTo>
                          <a:pt x="3045463" y="2160355"/>
                          <a:pt x="2851641" y="2354177"/>
                          <a:pt x="2851641" y="2592410"/>
                        </a:cubicBezTo>
                        <a:lnTo>
                          <a:pt x="2851641" y="3283703"/>
                        </a:lnTo>
                        <a:lnTo>
                          <a:pt x="432055" y="3283703"/>
                        </a:lnTo>
                        <a:cubicBezTo>
                          <a:pt x="289125" y="3283703"/>
                          <a:pt x="172816" y="3167394"/>
                          <a:pt x="172816" y="3024465"/>
                        </a:cubicBezTo>
                        <a:lnTo>
                          <a:pt x="172816" y="432521"/>
                        </a:lnTo>
                        <a:cubicBezTo>
                          <a:pt x="173337" y="389154"/>
                          <a:pt x="188121" y="172846"/>
                          <a:pt x="432055" y="172846"/>
                        </a:cubicBezTo>
                        <a:lnTo>
                          <a:pt x="1123348" y="172846"/>
                        </a:lnTo>
                        <a:cubicBezTo>
                          <a:pt x="1171144" y="172846"/>
                          <a:pt x="1209771" y="134130"/>
                          <a:pt x="1209771" y="86423"/>
                        </a:cubicBezTo>
                        <a:cubicBezTo>
                          <a:pt x="1209771" y="38712"/>
                          <a:pt x="1171144" y="0"/>
                          <a:pt x="1123348" y="0"/>
                        </a:cubicBezTo>
                        <a:lnTo>
                          <a:pt x="432055" y="0"/>
                        </a:lnTo>
                        <a:cubicBezTo>
                          <a:pt x="90297" y="0"/>
                          <a:pt x="0" y="282674"/>
                          <a:pt x="0" y="432084"/>
                        </a:cubicBezTo>
                        <a:lnTo>
                          <a:pt x="0" y="3024472"/>
                        </a:lnTo>
                        <a:cubicBezTo>
                          <a:pt x="0" y="3262705"/>
                          <a:pt x="193822" y="3456527"/>
                          <a:pt x="432055" y="3456527"/>
                        </a:cubicBezTo>
                        <a:lnTo>
                          <a:pt x="2938005" y="3456527"/>
                        </a:lnTo>
                        <a:cubicBezTo>
                          <a:pt x="2949582" y="3456527"/>
                          <a:pt x="2960803" y="3454186"/>
                          <a:pt x="2971276" y="3449787"/>
                        </a:cubicBezTo>
                        <a:cubicBezTo>
                          <a:pt x="2981809" y="3445387"/>
                          <a:pt x="2991245" y="3439084"/>
                          <a:pt x="2999200" y="3431121"/>
                        </a:cubicBezTo>
                        <a:lnTo>
                          <a:pt x="4122518" y="2307803"/>
                        </a:lnTo>
                        <a:cubicBezTo>
                          <a:pt x="4138747" y="2291634"/>
                          <a:pt x="4147835" y="2269613"/>
                          <a:pt x="4147835" y="2246726"/>
                        </a:cubicBezTo>
                        <a:lnTo>
                          <a:pt x="4147835" y="432055"/>
                        </a:lnTo>
                        <a:cubicBezTo>
                          <a:pt x="4147835" y="384347"/>
                          <a:pt x="4109208" y="345632"/>
                          <a:pt x="4061412" y="345632"/>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7" name="Freeform: Shape 106">
                    <a:extLst>
                      <a:ext uri="{FF2B5EF4-FFF2-40B4-BE49-F238E27FC236}">
                        <a16:creationId xmlns:a16="http://schemas.microsoft.com/office/drawing/2014/main" id="{670F898B-91D6-E800-BDC8-150512C2E089}"/>
                      </a:ext>
                    </a:extLst>
                  </p:cNvPr>
                  <p:cNvSpPr/>
                  <p:nvPr/>
                </p:nvSpPr>
                <p:spPr>
                  <a:xfrm>
                    <a:off x="5436094" y="345657"/>
                    <a:ext cx="864168" cy="1469035"/>
                  </a:xfrm>
                  <a:custGeom>
                    <a:avLst/>
                    <a:gdLst>
                      <a:gd name="connsiteX0" fmla="*/ 604901 w 864168"/>
                      <a:gd name="connsiteY0" fmla="*/ 4 h 1469035"/>
                      <a:gd name="connsiteX1" fmla="*/ 86423 w 864168"/>
                      <a:gd name="connsiteY1" fmla="*/ 4 h 1469035"/>
                      <a:gd name="connsiteX2" fmla="*/ 0 w 864168"/>
                      <a:gd name="connsiteY2" fmla="*/ 86426 h 1469035"/>
                      <a:gd name="connsiteX3" fmla="*/ 86423 w 864168"/>
                      <a:gd name="connsiteY3" fmla="*/ 172820 h 1469035"/>
                      <a:gd name="connsiteX4" fmla="*/ 603856 w 864168"/>
                      <a:gd name="connsiteY4" fmla="*/ 172820 h 1469035"/>
                      <a:gd name="connsiteX5" fmla="*/ 691323 w 864168"/>
                      <a:gd name="connsiteY5" fmla="*/ 259242 h 1469035"/>
                      <a:gd name="connsiteX6" fmla="*/ 691323 w 864168"/>
                      <a:gd name="connsiteY6" fmla="*/ 949492 h 1469035"/>
                      <a:gd name="connsiteX7" fmla="*/ 604901 w 864168"/>
                      <a:gd name="connsiteY7" fmla="*/ 1036959 h 1469035"/>
                      <a:gd name="connsiteX8" fmla="*/ 295029 w 864168"/>
                      <a:gd name="connsiteY8" fmla="*/ 1036959 h 1469035"/>
                      <a:gd name="connsiteX9" fmla="*/ 406768 w 864168"/>
                      <a:gd name="connsiteY9" fmla="*/ 925219 h 1469035"/>
                      <a:gd name="connsiteX10" fmla="*/ 406768 w 864168"/>
                      <a:gd name="connsiteY10" fmla="*/ 803036 h 1469035"/>
                      <a:gd name="connsiteX11" fmla="*/ 284585 w 864168"/>
                      <a:gd name="connsiteY11" fmla="*/ 803036 h 1469035"/>
                      <a:gd name="connsiteX12" fmla="*/ 25435 w 864168"/>
                      <a:gd name="connsiteY12" fmla="*/ 1062186 h 1469035"/>
                      <a:gd name="connsiteX13" fmla="*/ 6688 w 864168"/>
                      <a:gd name="connsiteY13" fmla="*/ 1090369 h 1469035"/>
                      <a:gd name="connsiteX14" fmla="*/ 6688 w 864168"/>
                      <a:gd name="connsiteY14" fmla="*/ 1156394 h 1469035"/>
                      <a:gd name="connsiteX15" fmla="*/ 25435 w 864168"/>
                      <a:gd name="connsiteY15" fmla="*/ 1184577 h 1469035"/>
                      <a:gd name="connsiteX16" fmla="*/ 284585 w 864168"/>
                      <a:gd name="connsiteY16" fmla="*/ 1443719 h 1469035"/>
                      <a:gd name="connsiteX17" fmla="*/ 345662 w 864168"/>
                      <a:gd name="connsiteY17" fmla="*/ 1469036 h 1469035"/>
                      <a:gd name="connsiteX18" fmla="*/ 406738 w 864168"/>
                      <a:gd name="connsiteY18" fmla="*/ 1443719 h 1469035"/>
                      <a:gd name="connsiteX19" fmla="*/ 406738 w 864168"/>
                      <a:gd name="connsiteY19" fmla="*/ 1321536 h 1469035"/>
                      <a:gd name="connsiteX20" fmla="*/ 295029 w 864168"/>
                      <a:gd name="connsiteY20" fmla="*/ 1209767 h 1469035"/>
                      <a:gd name="connsiteX21" fmla="*/ 604901 w 864168"/>
                      <a:gd name="connsiteY21" fmla="*/ 1209767 h 1469035"/>
                      <a:gd name="connsiteX22" fmla="*/ 864139 w 864168"/>
                      <a:gd name="connsiteY22" fmla="*/ 950528 h 1469035"/>
                      <a:gd name="connsiteX23" fmla="*/ 864169 w 864168"/>
                      <a:gd name="connsiteY23" fmla="*/ 259239 h 1469035"/>
                      <a:gd name="connsiteX24" fmla="*/ 604901 w 864168"/>
                      <a:gd name="connsiteY24" fmla="*/ 0 h 146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168" h="1469035">
                        <a:moveTo>
                          <a:pt x="604901" y="4"/>
                        </a:moveTo>
                        <a:lnTo>
                          <a:pt x="86423" y="4"/>
                        </a:lnTo>
                        <a:cubicBezTo>
                          <a:pt x="38627" y="4"/>
                          <a:pt x="0" y="38716"/>
                          <a:pt x="0" y="86426"/>
                        </a:cubicBezTo>
                        <a:cubicBezTo>
                          <a:pt x="0" y="134108"/>
                          <a:pt x="38656" y="172820"/>
                          <a:pt x="86423" y="172820"/>
                        </a:cubicBezTo>
                        <a:lnTo>
                          <a:pt x="603856" y="172820"/>
                        </a:lnTo>
                        <a:cubicBezTo>
                          <a:pt x="643786" y="173861"/>
                          <a:pt x="691323" y="189658"/>
                          <a:pt x="691323" y="259242"/>
                        </a:cubicBezTo>
                        <a:lnTo>
                          <a:pt x="691323" y="949492"/>
                        </a:lnTo>
                        <a:cubicBezTo>
                          <a:pt x="690279" y="989422"/>
                          <a:pt x="674569" y="1036959"/>
                          <a:pt x="604901" y="1036959"/>
                        </a:cubicBezTo>
                        <a:lnTo>
                          <a:pt x="295029" y="1036959"/>
                        </a:lnTo>
                        <a:lnTo>
                          <a:pt x="406768" y="925219"/>
                        </a:lnTo>
                        <a:cubicBezTo>
                          <a:pt x="440565" y="891430"/>
                          <a:pt x="440565" y="836826"/>
                          <a:pt x="406768" y="803036"/>
                        </a:cubicBezTo>
                        <a:cubicBezTo>
                          <a:pt x="372978" y="769247"/>
                          <a:pt x="318375" y="769239"/>
                          <a:pt x="284585" y="803036"/>
                        </a:cubicBezTo>
                        <a:lnTo>
                          <a:pt x="25435" y="1062186"/>
                        </a:lnTo>
                        <a:cubicBezTo>
                          <a:pt x="17391" y="1070141"/>
                          <a:pt x="11088" y="1079718"/>
                          <a:pt x="6688" y="1090369"/>
                        </a:cubicBezTo>
                        <a:cubicBezTo>
                          <a:pt x="-2052" y="1111457"/>
                          <a:pt x="-2052" y="1135299"/>
                          <a:pt x="6688" y="1156394"/>
                        </a:cubicBezTo>
                        <a:cubicBezTo>
                          <a:pt x="11088" y="1167008"/>
                          <a:pt x="17391" y="1176533"/>
                          <a:pt x="25435" y="1184577"/>
                        </a:cubicBezTo>
                        <a:lnTo>
                          <a:pt x="284585" y="1443719"/>
                        </a:lnTo>
                        <a:cubicBezTo>
                          <a:pt x="301421" y="1460562"/>
                          <a:pt x="323560" y="1469036"/>
                          <a:pt x="345662" y="1469036"/>
                        </a:cubicBezTo>
                        <a:cubicBezTo>
                          <a:pt x="367793" y="1469036"/>
                          <a:pt x="389902" y="1460562"/>
                          <a:pt x="406738" y="1443719"/>
                        </a:cubicBezTo>
                        <a:cubicBezTo>
                          <a:pt x="440535" y="1409929"/>
                          <a:pt x="440535" y="1355334"/>
                          <a:pt x="406738" y="1321536"/>
                        </a:cubicBezTo>
                        <a:lnTo>
                          <a:pt x="295029" y="1209767"/>
                        </a:lnTo>
                        <a:lnTo>
                          <a:pt x="604901" y="1209767"/>
                        </a:lnTo>
                        <a:cubicBezTo>
                          <a:pt x="795108" y="1209767"/>
                          <a:pt x="864139" y="1054750"/>
                          <a:pt x="864139" y="950528"/>
                        </a:cubicBezTo>
                        <a:lnTo>
                          <a:pt x="864169" y="259239"/>
                        </a:lnTo>
                        <a:cubicBezTo>
                          <a:pt x="864139" y="69032"/>
                          <a:pt x="709115" y="0"/>
                          <a:pt x="604901" y="0"/>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8" name="Freeform: Shape 107">
                    <a:extLst>
                      <a:ext uri="{FF2B5EF4-FFF2-40B4-BE49-F238E27FC236}">
                        <a16:creationId xmlns:a16="http://schemas.microsoft.com/office/drawing/2014/main" id="{2605D946-525B-6571-490C-6AAB336263F2}"/>
                      </a:ext>
                    </a:extLst>
                  </p:cNvPr>
                  <p:cNvSpPr/>
                  <p:nvPr/>
                </p:nvSpPr>
                <p:spPr>
                  <a:xfrm>
                    <a:off x="2843736" y="1382557"/>
                    <a:ext cx="864139" cy="1469039"/>
                  </a:xfrm>
                  <a:custGeom>
                    <a:avLst/>
                    <a:gdLst>
                      <a:gd name="connsiteX0" fmla="*/ 838704 w 864139"/>
                      <a:gd name="connsiteY0" fmla="*/ 1062212 h 1469039"/>
                      <a:gd name="connsiteX1" fmla="*/ 579554 w 864139"/>
                      <a:gd name="connsiteY1" fmla="*/ 803062 h 1469039"/>
                      <a:gd name="connsiteX2" fmla="*/ 457371 w 864139"/>
                      <a:gd name="connsiteY2" fmla="*/ 803062 h 1469039"/>
                      <a:gd name="connsiteX3" fmla="*/ 457371 w 864139"/>
                      <a:gd name="connsiteY3" fmla="*/ 925245 h 1469039"/>
                      <a:gd name="connsiteX4" fmla="*/ 569111 w 864139"/>
                      <a:gd name="connsiteY4" fmla="*/ 1036985 h 1469039"/>
                      <a:gd name="connsiteX5" fmla="*/ 259239 w 864139"/>
                      <a:gd name="connsiteY5" fmla="*/ 1036985 h 1469039"/>
                      <a:gd name="connsiteX6" fmla="*/ 172816 w 864139"/>
                      <a:gd name="connsiteY6" fmla="*/ 950562 h 1469039"/>
                      <a:gd name="connsiteX7" fmla="*/ 172816 w 864139"/>
                      <a:gd name="connsiteY7" fmla="*/ 259268 h 1469039"/>
                      <a:gd name="connsiteX8" fmla="*/ 259239 w 864139"/>
                      <a:gd name="connsiteY8" fmla="*/ 172846 h 1469039"/>
                      <a:gd name="connsiteX9" fmla="*/ 777716 w 864139"/>
                      <a:gd name="connsiteY9" fmla="*/ 172846 h 1469039"/>
                      <a:gd name="connsiteX10" fmla="*/ 864139 w 864139"/>
                      <a:gd name="connsiteY10" fmla="*/ 86423 h 1469039"/>
                      <a:gd name="connsiteX11" fmla="*/ 777716 w 864139"/>
                      <a:gd name="connsiteY11" fmla="*/ 0 h 1469039"/>
                      <a:gd name="connsiteX12" fmla="*/ 259239 w 864139"/>
                      <a:gd name="connsiteY12" fmla="*/ 0 h 1469039"/>
                      <a:gd name="connsiteX13" fmla="*/ 0 w 864139"/>
                      <a:gd name="connsiteY13" fmla="*/ 259239 h 1469039"/>
                      <a:gd name="connsiteX14" fmla="*/ 0 w 864139"/>
                      <a:gd name="connsiteY14" fmla="*/ 950562 h 1469039"/>
                      <a:gd name="connsiteX15" fmla="*/ 259239 w 864139"/>
                      <a:gd name="connsiteY15" fmla="*/ 1209801 h 1469039"/>
                      <a:gd name="connsiteX16" fmla="*/ 569111 w 864139"/>
                      <a:gd name="connsiteY16" fmla="*/ 1209801 h 1469039"/>
                      <a:gd name="connsiteX17" fmla="*/ 457371 w 864139"/>
                      <a:gd name="connsiteY17" fmla="*/ 1321540 h 1469039"/>
                      <a:gd name="connsiteX18" fmla="*/ 457371 w 864139"/>
                      <a:gd name="connsiteY18" fmla="*/ 1443723 h 1469039"/>
                      <a:gd name="connsiteX19" fmla="*/ 518448 w 864139"/>
                      <a:gd name="connsiteY19" fmla="*/ 1469039 h 1469039"/>
                      <a:gd name="connsiteX20" fmla="*/ 579525 w 864139"/>
                      <a:gd name="connsiteY20" fmla="*/ 1443723 h 1469039"/>
                      <a:gd name="connsiteX21" fmla="*/ 838674 w 864139"/>
                      <a:gd name="connsiteY21" fmla="*/ 1184573 h 1469039"/>
                      <a:gd name="connsiteX22" fmla="*/ 857421 w 864139"/>
                      <a:gd name="connsiteY22" fmla="*/ 1156390 h 1469039"/>
                      <a:gd name="connsiteX23" fmla="*/ 857421 w 864139"/>
                      <a:gd name="connsiteY23" fmla="*/ 1090366 h 1469039"/>
                      <a:gd name="connsiteX24" fmla="*/ 838704 w 864139"/>
                      <a:gd name="connsiteY24" fmla="*/ 1062212 h 146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4139" h="1469039">
                        <a:moveTo>
                          <a:pt x="838704" y="1062212"/>
                        </a:moveTo>
                        <a:lnTo>
                          <a:pt x="579554" y="803062"/>
                        </a:lnTo>
                        <a:cubicBezTo>
                          <a:pt x="545764" y="769272"/>
                          <a:pt x="491161" y="769272"/>
                          <a:pt x="457371" y="803062"/>
                        </a:cubicBezTo>
                        <a:cubicBezTo>
                          <a:pt x="423581" y="836860"/>
                          <a:pt x="423581" y="891455"/>
                          <a:pt x="457371" y="925245"/>
                        </a:cubicBezTo>
                        <a:lnTo>
                          <a:pt x="569111" y="1036985"/>
                        </a:lnTo>
                        <a:lnTo>
                          <a:pt x="259239" y="1036985"/>
                        </a:lnTo>
                        <a:cubicBezTo>
                          <a:pt x="189570" y="1036985"/>
                          <a:pt x="173860" y="989448"/>
                          <a:pt x="172816" y="950562"/>
                        </a:cubicBezTo>
                        <a:lnTo>
                          <a:pt x="172816" y="259268"/>
                        </a:lnTo>
                        <a:cubicBezTo>
                          <a:pt x="172816" y="189711"/>
                          <a:pt x="220353" y="173890"/>
                          <a:pt x="259239" y="172846"/>
                        </a:cubicBezTo>
                        <a:lnTo>
                          <a:pt x="777716" y="172846"/>
                        </a:lnTo>
                        <a:cubicBezTo>
                          <a:pt x="825513" y="172846"/>
                          <a:pt x="864139" y="134130"/>
                          <a:pt x="864139" y="86423"/>
                        </a:cubicBezTo>
                        <a:cubicBezTo>
                          <a:pt x="864139" y="38715"/>
                          <a:pt x="825513" y="0"/>
                          <a:pt x="777716" y="0"/>
                        </a:cubicBezTo>
                        <a:lnTo>
                          <a:pt x="259239" y="0"/>
                        </a:lnTo>
                        <a:cubicBezTo>
                          <a:pt x="155025" y="0"/>
                          <a:pt x="0" y="69032"/>
                          <a:pt x="0" y="259239"/>
                        </a:cubicBezTo>
                        <a:lnTo>
                          <a:pt x="0" y="950562"/>
                        </a:lnTo>
                        <a:cubicBezTo>
                          <a:pt x="0" y="1054776"/>
                          <a:pt x="69032" y="1209801"/>
                          <a:pt x="259239" y="1209801"/>
                        </a:cubicBezTo>
                        <a:lnTo>
                          <a:pt x="569111" y="1209801"/>
                        </a:lnTo>
                        <a:lnTo>
                          <a:pt x="457371" y="1321540"/>
                        </a:lnTo>
                        <a:cubicBezTo>
                          <a:pt x="423581" y="1355337"/>
                          <a:pt x="423581" y="1409933"/>
                          <a:pt x="457371" y="1443723"/>
                        </a:cubicBezTo>
                        <a:cubicBezTo>
                          <a:pt x="474207" y="1460559"/>
                          <a:pt x="496346" y="1469039"/>
                          <a:pt x="518448" y="1469039"/>
                        </a:cubicBezTo>
                        <a:cubicBezTo>
                          <a:pt x="540550" y="1469039"/>
                          <a:pt x="562689" y="1460566"/>
                          <a:pt x="579525" y="1443723"/>
                        </a:cubicBezTo>
                        <a:lnTo>
                          <a:pt x="838674" y="1184573"/>
                        </a:lnTo>
                        <a:cubicBezTo>
                          <a:pt x="846718" y="1176618"/>
                          <a:pt x="853029" y="1167041"/>
                          <a:pt x="857421" y="1156390"/>
                        </a:cubicBezTo>
                        <a:cubicBezTo>
                          <a:pt x="866161" y="1135303"/>
                          <a:pt x="866161" y="1111460"/>
                          <a:pt x="857421" y="1090366"/>
                        </a:cubicBezTo>
                        <a:cubicBezTo>
                          <a:pt x="853058" y="1079752"/>
                          <a:pt x="846748" y="1070227"/>
                          <a:pt x="838704" y="1062212"/>
                        </a:cubicBez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9" name="Freeform: Shape 108">
                    <a:extLst>
                      <a:ext uri="{FF2B5EF4-FFF2-40B4-BE49-F238E27FC236}">
                        <a16:creationId xmlns:a16="http://schemas.microsoft.com/office/drawing/2014/main" id="{43D90724-6CF0-010C-DB08-8C48B3D4AFFD}"/>
                      </a:ext>
                    </a:extLst>
                  </p:cNvPr>
                  <p:cNvSpPr/>
                  <p:nvPr/>
                </p:nvSpPr>
                <p:spPr>
                  <a:xfrm>
                    <a:off x="3880706" y="0"/>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3 h 864109"/>
                      <a:gd name="connsiteX11" fmla="*/ 172816 w 1382586"/>
                      <a:gd name="connsiteY11" fmla="*/ 172814 h 864109"/>
                      <a:gd name="connsiteX12" fmla="*/ 1209771 w 1382586"/>
                      <a:gd name="connsiteY12" fmla="*/ 172814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3"/>
                        </a:lnTo>
                        <a:lnTo>
                          <a:pt x="172816" y="172814"/>
                        </a:lnTo>
                        <a:lnTo>
                          <a:pt x="1209771" y="172814"/>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10" name="Freeform: Shape 109">
                    <a:extLst>
                      <a:ext uri="{FF2B5EF4-FFF2-40B4-BE49-F238E27FC236}">
                        <a16:creationId xmlns:a16="http://schemas.microsoft.com/office/drawing/2014/main" id="{7E84FF9F-352D-9B09-7C1E-66944FC61E86}"/>
                      </a:ext>
                    </a:extLst>
                  </p:cNvPr>
                  <p:cNvSpPr/>
                  <p:nvPr/>
                </p:nvSpPr>
                <p:spPr>
                  <a:xfrm>
                    <a:off x="3880706" y="1036955"/>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4 h 864109"/>
                      <a:gd name="connsiteX11" fmla="*/ 172816 w 1382586"/>
                      <a:gd name="connsiteY11" fmla="*/ 172816 h 864109"/>
                      <a:gd name="connsiteX12" fmla="*/ 1209771 w 1382586"/>
                      <a:gd name="connsiteY12" fmla="*/ 172816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4"/>
                        </a:lnTo>
                        <a:lnTo>
                          <a:pt x="172816" y="172816"/>
                        </a:lnTo>
                        <a:lnTo>
                          <a:pt x="1209771" y="172816"/>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11" name="Freeform: Shape 110">
                    <a:extLst>
                      <a:ext uri="{FF2B5EF4-FFF2-40B4-BE49-F238E27FC236}">
                        <a16:creationId xmlns:a16="http://schemas.microsoft.com/office/drawing/2014/main" id="{430B5FC1-7BA5-22C6-0E2F-F90B8A2F70D7}"/>
                      </a:ext>
                    </a:extLst>
                  </p:cNvPr>
                  <p:cNvSpPr/>
                  <p:nvPr/>
                </p:nvSpPr>
                <p:spPr>
                  <a:xfrm>
                    <a:off x="3880706" y="2073910"/>
                    <a:ext cx="1382586" cy="864109"/>
                  </a:xfrm>
                  <a:custGeom>
                    <a:avLst/>
                    <a:gdLst>
                      <a:gd name="connsiteX0" fmla="*/ 1209771 w 1382586"/>
                      <a:gd name="connsiteY0" fmla="*/ 0 h 864109"/>
                      <a:gd name="connsiteX1" fmla="*/ 172816 w 1382586"/>
                      <a:gd name="connsiteY1" fmla="*/ 0 h 864109"/>
                      <a:gd name="connsiteX2" fmla="*/ 0 w 1382586"/>
                      <a:gd name="connsiteY2" fmla="*/ 172816 h 864109"/>
                      <a:gd name="connsiteX3" fmla="*/ 0 w 1382586"/>
                      <a:gd name="connsiteY3" fmla="*/ 691293 h 864109"/>
                      <a:gd name="connsiteX4" fmla="*/ 172816 w 1382586"/>
                      <a:gd name="connsiteY4" fmla="*/ 864109 h 864109"/>
                      <a:gd name="connsiteX5" fmla="*/ 1209771 w 1382586"/>
                      <a:gd name="connsiteY5" fmla="*/ 864109 h 864109"/>
                      <a:gd name="connsiteX6" fmla="*/ 1382587 w 1382586"/>
                      <a:gd name="connsiteY6" fmla="*/ 691293 h 864109"/>
                      <a:gd name="connsiteX7" fmla="*/ 1382587 w 1382586"/>
                      <a:gd name="connsiteY7" fmla="*/ 172816 h 864109"/>
                      <a:gd name="connsiteX8" fmla="*/ 1209771 w 1382586"/>
                      <a:gd name="connsiteY8" fmla="*/ 0 h 864109"/>
                      <a:gd name="connsiteX9" fmla="*/ 1209771 w 1382586"/>
                      <a:gd name="connsiteY9" fmla="*/ 691293 h 864109"/>
                      <a:gd name="connsiteX10" fmla="*/ 172816 w 1382586"/>
                      <a:gd name="connsiteY10" fmla="*/ 691034 h 864109"/>
                      <a:gd name="connsiteX11" fmla="*/ 172816 w 1382586"/>
                      <a:gd name="connsiteY11" fmla="*/ 172816 h 864109"/>
                      <a:gd name="connsiteX12" fmla="*/ 1209771 w 1382586"/>
                      <a:gd name="connsiteY12" fmla="*/ 172816 h 86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586" h="864109">
                        <a:moveTo>
                          <a:pt x="1209771" y="0"/>
                        </a:moveTo>
                        <a:lnTo>
                          <a:pt x="172816" y="0"/>
                        </a:lnTo>
                        <a:cubicBezTo>
                          <a:pt x="77512" y="0"/>
                          <a:pt x="0" y="77512"/>
                          <a:pt x="0" y="172816"/>
                        </a:cubicBezTo>
                        <a:lnTo>
                          <a:pt x="0" y="691293"/>
                        </a:lnTo>
                        <a:cubicBezTo>
                          <a:pt x="0" y="786597"/>
                          <a:pt x="77512" y="864109"/>
                          <a:pt x="172816" y="864109"/>
                        </a:cubicBezTo>
                        <a:lnTo>
                          <a:pt x="1209771" y="864109"/>
                        </a:lnTo>
                        <a:cubicBezTo>
                          <a:pt x="1305075" y="864109"/>
                          <a:pt x="1382587" y="786597"/>
                          <a:pt x="1382587" y="691293"/>
                        </a:cubicBezTo>
                        <a:lnTo>
                          <a:pt x="1382587" y="172816"/>
                        </a:lnTo>
                        <a:cubicBezTo>
                          <a:pt x="1382587" y="77512"/>
                          <a:pt x="1305075" y="0"/>
                          <a:pt x="1209771" y="0"/>
                        </a:cubicBezTo>
                        <a:close/>
                        <a:moveTo>
                          <a:pt x="1209771" y="691293"/>
                        </a:moveTo>
                        <a:lnTo>
                          <a:pt x="172816" y="691034"/>
                        </a:lnTo>
                        <a:lnTo>
                          <a:pt x="172816" y="172816"/>
                        </a:lnTo>
                        <a:lnTo>
                          <a:pt x="1209771" y="172816"/>
                        </a:lnTo>
                        <a:close/>
                      </a:path>
                    </a:pathLst>
                  </a:custGeom>
                  <a:grpFill/>
                  <a:ln w="740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spTree>
    <p:custDataLst>
      <p:tags r:id="rId1"/>
    </p:custDataLst>
    <p:extLst>
      <p:ext uri="{BB962C8B-B14F-4D97-AF65-F5344CB8AC3E}">
        <p14:creationId xmlns:p14="http://schemas.microsoft.com/office/powerpoint/2010/main" val="18890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4">
            <a:extLst>
              <a:ext uri="{FF2B5EF4-FFF2-40B4-BE49-F238E27FC236}">
                <a16:creationId xmlns:a16="http://schemas.microsoft.com/office/drawing/2014/main" id="{19698F1D-154F-4ACE-AFCF-004402C44BAE}"/>
              </a:ext>
              <a:ext uri="{C183D7F6-B498-43B3-948B-1728B52AA6E4}">
                <adec:decorative xmlns:adec="http://schemas.microsoft.com/office/drawing/2017/decorative" val="1"/>
              </a:ext>
            </a:extLst>
          </p:cNvPr>
          <p:cNvSpPr txBox="1">
            <a:spLocks/>
          </p:cNvSpPr>
          <p:nvPr/>
        </p:nvSpPr>
        <p:spPr>
          <a:xfrm>
            <a:off x="462513" y="151655"/>
            <a:ext cx="7115824" cy="54361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Gill Sans MT"/>
              <a:ea typeface="+mj-ea"/>
            </a:endParaRPr>
          </a:p>
        </p:txBody>
      </p:sp>
      <p:sp>
        <p:nvSpPr>
          <p:cNvPr id="51" name="Title 50">
            <a:extLst>
              <a:ext uri="{FF2B5EF4-FFF2-40B4-BE49-F238E27FC236}">
                <a16:creationId xmlns:a16="http://schemas.microsoft.com/office/drawing/2014/main" id="{1DA990C4-FB19-421C-8E7E-0C63015F01B0}"/>
              </a:ext>
            </a:extLst>
          </p:cNvPr>
          <p:cNvSpPr>
            <a:spLocks noGrp="1"/>
          </p:cNvSpPr>
          <p:nvPr>
            <p:ph type="title"/>
          </p:nvPr>
        </p:nvSpPr>
        <p:spPr/>
        <p:txBody>
          <a:bodyPr/>
          <a:lstStyle/>
          <a:p>
            <a:r>
              <a:rPr lang="en-US">
                <a:solidFill>
                  <a:schemeClr val="tx2"/>
                </a:solidFill>
              </a:rPr>
              <a:t>What does TB DIAH do?</a:t>
            </a:r>
          </a:p>
        </p:txBody>
      </p:sp>
      <p:sp>
        <p:nvSpPr>
          <p:cNvPr id="103" name="TextBox 102">
            <a:extLst>
              <a:ext uri="{FF2B5EF4-FFF2-40B4-BE49-F238E27FC236}">
                <a16:creationId xmlns:a16="http://schemas.microsoft.com/office/drawing/2014/main" id="{32670B43-8972-4C02-9BE4-0EB62E69BBB1}"/>
              </a:ext>
            </a:extLst>
          </p:cNvPr>
          <p:cNvSpPr txBox="1"/>
          <p:nvPr/>
        </p:nvSpPr>
        <p:spPr>
          <a:xfrm rot="5400000">
            <a:off x="6407846" y="2479971"/>
            <a:ext cx="456483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a:ln>
                  <a:noFill/>
                </a:ln>
                <a:solidFill>
                  <a:srgbClr val="0E256A"/>
                </a:solidFill>
                <a:effectLst/>
                <a:uLnTx/>
                <a:uFillTx/>
                <a:latin typeface="Gill Sans MT"/>
                <a:ea typeface="+mn-ea"/>
                <a:cs typeface="+mn-cs"/>
              </a:rPr>
              <a:t>WORK STREAMS</a:t>
            </a:r>
          </a:p>
        </p:txBody>
      </p:sp>
      <p:grpSp>
        <p:nvGrpSpPr>
          <p:cNvPr id="17" name="Group 16">
            <a:extLst>
              <a:ext uri="{FF2B5EF4-FFF2-40B4-BE49-F238E27FC236}">
                <a16:creationId xmlns:a16="http://schemas.microsoft.com/office/drawing/2014/main" id="{3CC1E25A-C7A5-A985-9BDA-95113A147C69}"/>
              </a:ext>
              <a:ext uri="{C183D7F6-B498-43B3-948B-1728B52AA6E4}">
                <adec:decorative xmlns:adec="http://schemas.microsoft.com/office/drawing/2017/decorative" val="1"/>
              </a:ext>
            </a:extLst>
          </p:cNvPr>
          <p:cNvGrpSpPr/>
          <p:nvPr/>
        </p:nvGrpSpPr>
        <p:grpSpPr>
          <a:xfrm>
            <a:off x="-4355" y="2257173"/>
            <a:ext cx="7531002" cy="788766"/>
            <a:chOff x="-4355" y="2257173"/>
            <a:chExt cx="7531002" cy="788766"/>
          </a:xfrm>
        </p:grpSpPr>
        <p:sp>
          <p:nvSpPr>
            <p:cNvPr id="61" name="TextBox 60">
              <a:extLst>
                <a:ext uri="{FF2B5EF4-FFF2-40B4-BE49-F238E27FC236}">
                  <a16:creationId xmlns:a16="http://schemas.microsoft.com/office/drawing/2014/main" id="{6407CE93-7106-8E59-CFAC-AD077FD85D0E}"/>
                </a:ext>
              </a:extLst>
            </p:cNvPr>
            <p:cNvSpPr txBox="1"/>
            <p:nvPr/>
          </p:nvSpPr>
          <p:spPr>
            <a:xfrm>
              <a:off x="1142707" y="2376042"/>
              <a:ext cx="5788893"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dirty="0">
                  <a:ln>
                    <a:noFill/>
                  </a:ln>
                  <a:solidFill>
                    <a:srgbClr val="879499">
                      <a:lumMod val="75000"/>
                    </a:srgbClr>
                  </a:solidFill>
                  <a:effectLst/>
                  <a:uLnTx/>
                  <a:uFillTx/>
                  <a:latin typeface="Gill Sans MT"/>
                  <a:ea typeface="Calibri"/>
                  <a:cs typeface="Calibri"/>
                  <a:sym typeface="Calibri"/>
                </a:rPr>
                <a:t>National TB Programs Websites</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dirty="0">
                  <a:ln>
                    <a:noFill/>
                  </a:ln>
                  <a:solidFill>
                    <a:srgbClr val="222222"/>
                  </a:solidFill>
                  <a:effectLst/>
                  <a:uLnTx/>
                  <a:uFillTx/>
                  <a:latin typeface="Gill Sans MT"/>
                  <a:ea typeface="+mn-ea"/>
                  <a:cs typeface="+mn-cs"/>
                </a:rPr>
                <a:t>Work with priority countries’ NTPs to adapt their websites and increase their transparency scores using the Stop TB Partnership’s Governance of TB Programs criteria</a:t>
              </a:r>
              <a:endParaRPr kumimoji="0" lang="en-US" sz="1050" b="0" i="0" u="none" strike="noStrike" kern="1200" cap="none" spc="0" normalizeH="0" baseline="0" noProof="0" dirty="0">
                <a:ln>
                  <a:noFill/>
                </a:ln>
                <a:solidFill>
                  <a:srgbClr val="222222"/>
                </a:solidFill>
                <a:effectLst/>
                <a:uLnTx/>
                <a:uFillTx/>
                <a:latin typeface="Gill Sans MT"/>
                <a:ea typeface="Calibri"/>
                <a:cs typeface="Calibri"/>
                <a:sym typeface="Calibri"/>
              </a:endParaRPr>
            </a:p>
          </p:txBody>
        </p:sp>
        <p:cxnSp>
          <p:nvCxnSpPr>
            <p:cNvPr id="71" name="Straight Connector 70">
              <a:extLst>
                <a:ext uri="{FF2B5EF4-FFF2-40B4-BE49-F238E27FC236}">
                  <a16:creationId xmlns:a16="http://schemas.microsoft.com/office/drawing/2014/main" id="{106D5159-EA25-51CA-CD87-8F259BDC5953}"/>
                </a:ext>
              </a:extLst>
            </p:cNvPr>
            <p:cNvCxnSpPr/>
            <p:nvPr/>
          </p:nvCxnSpPr>
          <p:spPr>
            <a:xfrm>
              <a:off x="-4355" y="2257173"/>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3" name="Arrow: Right 72">
              <a:extLst>
                <a:ext uri="{FF2B5EF4-FFF2-40B4-BE49-F238E27FC236}">
                  <a16:creationId xmlns:a16="http://schemas.microsoft.com/office/drawing/2014/main" id="{E31714E3-CC41-FB1E-3410-5B66503B226B}"/>
                </a:ext>
              </a:extLst>
            </p:cNvPr>
            <p:cNvSpPr/>
            <p:nvPr/>
          </p:nvSpPr>
          <p:spPr>
            <a:xfrm>
              <a:off x="9847" y="2310674"/>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6" name="TextBox 75">
              <a:extLst>
                <a:ext uri="{FF2B5EF4-FFF2-40B4-BE49-F238E27FC236}">
                  <a16:creationId xmlns:a16="http://schemas.microsoft.com/office/drawing/2014/main" id="{59747456-5FD1-253A-53BA-698C9B4171FE}"/>
                </a:ext>
              </a:extLst>
            </p:cNvPr>
            <p:cNvSpPr txBox="1"/>
            <p:nvPr/>
          </p:nvSpPr>
          <p:spPr>
            <a:xfrm>
              <a:off x="72188" y="2784329"/>
              <a:ext cx="66670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NTPW</a:t>
              </a:r>
            </a:p>
          </p:txBody>
        </p:sp>
        <p:grpSp>
          <p:nvGrpSpPr>
            <p:cNvPr id="77" name="Group 76">
              <a:extLst>
                <a:ext uri="{FF2B5EF4-FFF2-40B4-BE49-F238E27FC236}">
                  <a16:creationId xmlns:a16="http://schemas.microsoft.com/office/drawing/2014/main" id="{62136065-407E-6542-6D62-08371EDC62C8}"/>
                </a:ext>
              </a:extLst>
            </p:cNvPr>
            <p:cNvGrpSpPr/>
            <p:nvPr/>
          </p:nvGrpSpPr>
          <p:grpSpPr>
            <a:xfrm>
              <a:off x="191671" y="2392447"/>
              <a:ext cx="454018" cy="382081"/>
              <a:chOff x="414348" y="1711470"/>
              <a:chExt cx="571584" cy="481020"/>
            </a:xfrm>
          </p:grpSpPr>
          <p:sp>
            <p:nvSpPr>
              <p:cNvPr id="78" name="Rectangle: Rounded Corners 77">
                <a:extLst>
                  <a:ext uri="{FF2B5EF4-FFF2-40B4-BE49-F238E27FC236}">
                    <a16:creationId xmlns:a16="http://schemas.microsoft.com/office/drawing/2014/main" id="{B08C4223-7F7B-D3AC-4645-A41AB21AF967}"/>
                  </a:ext>
                </a:extLst>
              </p:cNvPr>
              <p:cNvSpPr/>
              <p:nvPr/>
            </p:nvSpPr>
            <p:spPr>
              <a:xfrm>
                <a:off x="414348" y="1711470"/>
                <a:ext cx="571584" cy="481020"/>
              </a:xfrm>
              <a:prstGeom prst="round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9" name="Group 78">
                <a:extLst>
                  <a:ext uri="{FF2B5EF4-FFF2-40B4-BE49-F238E27FC236}">
                    <a16:creationId xmlns:a16="http://schemas.microsoft.com/office/drawing/2014/main" id="{3577209E-46C4-F892-A8D1-2AD9149DD617}"/>
                  </a:ext>
                </a:extLst>
              </p:cNvPr>
              <p:cNvGrpSpPr/>
              <p:nvPr/>
            </p:nvGrpSpPr>
            <p:grpSpPr>
              <a:xfrm>
                <a:off x="503309" y="1773800"/>
                <a:ext cx="384114" cy="356361"/>
                <a:chOff x="557692" y="3212719"/>
                <a:chExt cx="924010" cy="857249"/>
              </a:xfrm>
              <a:solidFill>
                <a:schemeClr val="bg1"/>
              </a:solidFill>
            </p:grpSpPr>
            <p:sp>
              <p:nvSpPr>
                <p:cNvPr id="80" name="Freeform: Shape 79">
                  <a:extLst>
                    <a:ext uri="{FF2B5EF4-FFF2-40B4-BE49-F238E27FC236}">
                      <a16:creationId xmlns:a16="http://schemas.microsoft.com/office/drawing/2014/main" id="{0715CFF5-A66B-5940-7BD9-F4E0A3029C30}"/>
                    </a:ext>
                  </a:extLst>
                </p:cNvPr>
                <p:cNvSpPr/>
                <p:nvPr/>
              </p:nvSpPr>
              <p:spPr>
                <a:xfrm>
                  <a:off x="557692" y="3212719"/>
                  <a:ext cx="828008" cy="760285"/>
                </a:xfrm>
                <a:custGeom>
                  <a:avLst/>
                  <a:gdLst>
                    <a:gd name="connsiteX0" fmla="*/ 424815 w 828008"/>
                    <a:gd name="connsiteY0" fmla="*/ 760286 h 760285"/>
                    <a:gd name="connsiteX1" fmla="*/ 448628 w 828008"/>
                    <a:gd name="connsiteY1" fmla="*/ 736473 h 760285"/>
                    <a:gd name="connsiteX2" fmla="*/ 424815 w 828008"/>
                    <a:gd name="connsiteY2" fmla="*/ 712661 h 760285"/>
                    <a:gd name="connsiteX3" fmla="*/ 60579 w 828008"/>
                    <a:gd name="connsiteY3" fmla="*/ 712661 h 760285"/>
                    <a:gd name="connsiteX4" fmla="*/ 47625 w 828008"/>
                    <a:gd name="connsiteY4" fmla="*/ 699707 h 760285"/>
                    <a:gd name="connsiteX5" fmla="*/ 47625 w 828008"/>
                    <a:gd name="connsiteY5" fmla="*/ 227743 h 760285"/>
                    <a:gd name="connsiteX6" fmla="*/ 780383 w 828008"/>
                    <a:gd name="connsiteY6" fmla="*/ 227743 h 760285"/>
                    <a:gd name="connsiteX7" fmla="*/ 780383 w 828008"/>
                    <a:gd name="connsiteY7" fmla="*/ 357092 h 760285"/>
                    <a:gd name="connsiteX8" fmla="*/ 804196 w 828008"/>
                    <a:gd name="connsiteY8" fmla="*/ 380905 h 760285"/>
                    <a:gd name="connsiteX9" fmla="*/ 828008 w 828008"/>
                    <a:gd name="connsiteY9" fmla="*/ 357092 h 760285"/>
                    <a:gd name="connsiteX10" fmla="*/ 828008 w 828008"/>
                    <a:gd name="connsiteY10" fmla="*/ 60484 h 760285"/>
                    <a:gd name="connsiteX11" fmla="*/ 767429 w 828008"/>
                    <a:gd name="connsiteY11" fmla="*/ 0 h 760285"/>
                    <a:gd name="connsiteX12" fmla="*/ 60579 w 828008"/>
                    <a:gd name="connsiteY12" fmla="*/ 0 h 760285"/>
                    <a:gd name="connsiteX13" fmla="*/ 0 w 828008"/>
                    <a:gd name="connsiteY13" fmla="*/ 60484 h 760285"/>
                    <a:gd name="connsiteX14" fmla="*/ 0 w 828008"/>
                    <a:gd name="connsiteY14" fmla="*/ 699707 h 760285"/>
                    <a:gd name="connsiteX15" fmla="*/ 60579 w 828008"/>
                    <a:gd name="connsiteY15" fmla="*/ 760286 h 760285"/>
                    <a:gd name="connsiteX16" fmla="*/ 60579 w 828008"/>
                    <a:gd name="connsiteY16" fmla="*/ 47625 h 760285"/>
                    <a:gd name="connsiteX17" fmla="*/ 767429 w 828008"/>
                    <a:gd name="connsiteY17" fmla="*/ 47625 h 760285"/>
                    <a:gd name="connsiteX18" fmla="*/ 780383 w 828008"/>
                    <a:gd name="connsiteY18" fmla="*/ 60579 h 760285"/>
                    <a:gd name="connsiteX19" fmla="*/ 780383 w 828008"/>
                    <a:gd name="connsiteY19" fmla="*/ 180118 h 760285"/>
                    <a:gd name="connsiteX20" fmla="*/ 47625 w 828008"/>
                    <a:gd name="connsiteY20" fmla="*/ 180118 h 760285"/>
                    <a:gd name="connsiteX21" fmla="*/ 47625 w 828008"/>
                    <a:gd name="connsiteY21" fmla="*/ 60484 h 760285"/>
                    <a:gd name="connsiteX22" fmla="*/ 60579 w 828008"/>
                    <a:gd name="connsiteY22" fmla="*/ 47625 h 76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8008" h="760285">
                      <a:moveTo>
                        <a:pt x="424815" y="760286"/>
                      </a:moveTo>
                      <a:cubicBezTo>
                        <a:pt x="437966" y="760286"/>
                        <a:pt x="448628" y="749624"/>
                        <a:pt x="448628" y="736473"/>
                      </a:cubicBezTo>
                      <a:cubicBezTo>
                        <a:pt x="448628" y="723322"/>
                        <a:pt x="437966" y="712661"/>
                        <a:pt x="424815" y="712661"/>
                      </a:cubicBezTo>
                      <a:lnTo>
                        <a:pt x="60579" y="712661"/>
                      </a:lnTo>
                      <a:cubicBezTo>
                        <a:pt x="53425" y="712661"/>
                        <a:pt x="47625" y="706861"/>
                        <a:pt x="47625" y="699707"/>
                      </a:cubicBezTo>
                      <a:lnTo>
                        <a:pt x="47625" y="227743"/>
                      </a:lnTo>
                      <a:lnTo>
                        <a:pt x="780383" y="227743"/>
                      </a:lnTo>
                      <a:lnTo>
                        <a:pt x="780383" y="357092"/>
                      </a:lnTo>
                      <a:cubicBezTo>
                        <a:pt x="780383" y="370243"/>
                        <a:pt x="791045" y="380905"/>
                        <a:pt x="804196" y="380905"/>
                      </a:cubicBezTo>
                      <a:cubicBezTo>
                        <a:pt x="817347" y="380905"/>
                        <a:pt x="828008" y="370243"/>
                        <a:pt x="828008" y="357092"/>
                      </a:cubicBezTo>
                      <a:lnTo>
                        <a:pt x="828008" y="60484"/>
                      </a:lnTo>
                      <a:cubicBezTo>
                        <a:pt x="827956" y="27064"/>
                        <a:pt x="800849" y="0"/>
                        <a:pt x="767429" y="0"/>
                      </a:cubicBezTo>
                      <a:lnTo>
                        <a:pt x="60579" y="0"/>
                      </a:lnTo>
                      <a:cubicBezTo>
                        <a:pt x="27159" y="0"/>
                        <a:pt x="53" y="27064"/>
                        <a:pt x="0" y="60484"/>
                      </a:cubicBezTo>
                      <a:lnTo>
                        <a:pt x="0" y="699707"/>
                      </a:lnTo>
                      <a:cubicBezTo>
                        <a:pt x="0" y="733163"/>
                        <a:pt x="27122" y="760286"/>
                        <a:pt x="60579" y="760286"/>
                      </a:cubicBezTo>
                      <a:close/>
                      <a:moveTo>
                        <a:pt x="60579" y="47625"/>
                      </a:moveTo>
                      <a:lnTo>
                        <a:pt x="767429" y="47625"/>
                      </a:lnTo>
                      <a:cubicBezTo>
                        <a:pt x="774583" y="47625"/>
                        <a:pt x="780383" y="53425"/>
                        <a:pt x="780383" y="60579"/>
                      </a:cubicBezTo>
                      <a:lnTo>
                        <a:pt x="780383" y="180118"/>
                      </a:lnTo>
                      <a:lnTo>
                        <a:pt x="47625" y="180118"/>
                      </a:lnTo>
                      <a:lnTo>
                        <a:pt x="47625" y="60484"/>
                      </a:lnTo>
                      <a:cubicBezTo>
                        <a:pt x="47677" y="53367"/>
                        <a:pt x="53462" y="47625"/>
                        <a:pt x="60579" y="4762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1" name="Freeform: Shape 80">
                  <a:extLst>
                    <a:ext uri="{FF2B5EF4-FFF2-40B4-BE49-F238E27FC236}">
                      <a16:creationId xmlns:a16="http://schemas.microsoft.com/office/drawing/2014/main" id="{CD2CD0C7-8CA9-9539-E4C2-72A8460C7D46}"/>
                    </a:ext>
                  </a:extLst>
                </p:cNvPr>
                <p:cNvSpPr/>
                <p:nvPr/>
              </p:nvSpPr>
              <p:spPr>
                <a:xfrm>
                  <a:off x="1216879" y="3805319"/>
                  <a:ext cx="264823" cy="264649"/>
                </a:xfrm>
                <a:custGeom>
                  <a:avLst/>
                  <a:gdLst>
                    <a:gd name="connsiteX0" fmla="*/ 249117 w 264823"/>
                    <a:gd name="connsiteY0" fmla="*/ 81198 h 264649"/>
                    <a:gd name="connsiteX1" fmla="*/ 32043 w 264823"/>
                    <a:gd name="connsiteY1" fmla="*/ 1474 h 264649"/>
                    <a:gd name="connsiteX2" fmla="*/ 1467 w 264823"/>
                    <a:gd name="connsiteY2" fmla="*/ 15589 h 264649"/>
                    <a:gd name="connsiteX3" fmla="*/ 1467 w 264823"/>
                    <a:gd name="connsiteY3" fmla="*/ 32049 h 264649"/>
                    <a:gd name="connsiteX4" fmla="*/ 81192 w 264823"/>
                    <a:gd name="connsiteY4" fmla="*/ 249124 h 264649"/>
                    <a:gd name="connsiteX5" fmla="*/ 101861 w 264823"/>
                    <a:gd name="connsiteY5" fmla="*/ 264650 h 264649"/>
                    <a:gd name="connsiteX6" fmla="*/ 103575 w 264823"/>
                    <a:gd name="connsiteY6" fmla="*/ 264650 h 264649"/>
                    <a:gd name="connsiteX7" fmla="*/ 124530 w 264823"/>
                    <a:gd name="connsiteY7" fmla="*/ 252077 h 264649"/>
                    <a:gd name="connsiteX8" fmla="*/ 157392 w 264823"/>
                    <a:gd name="connsiteY8" fmla="*/ 190926 h 264649"/>
                    <a:gd name="connsiteX9" fmla="*/ 216161 w 264823"/>
                    <a:gd name="connsiteY9" fmla="*/ 249695 h 264649"/>
                    <a:gd name="connsiteX10" fmla="*/ 249879 w 264823"/>
                    <a:gd name="connsiteY10" fmla="*/ 249695 h 264649"/>
                    <a:gd name="connsiteX11" fmla="*/ 249879 w 264823"/>
                    <a:gd name="connsiteY11" fmla="*/ 215977 h 264649"/>
                    <a:gd name="connsiteX12" fmla="*/ 191110 w 264823"/>
                    <a:gd name="connsiteY12" fmla="*/ 157208 h 264649"/>
                    <a:gd name="connsiteX13" fmla="*/ 252261 w 264823"/>
                    <a:gd name="connsiteY13" fmla="*/ 124346 h 264649"/>
                    <a:gd name="connsiteX14" fmla="*/ 261991 w 264823"/>
                    <a:gd name="connsiteY14" fmla="*/ 92107 h 264649"/>
                    <a:gd name="connsiteX15" fmla="*/ 249213 w 264823"/>
                    <a:gd name="connsiteY15" fmla="*/ 81008 h 264649"/>
                    <a:gd name="connsiteX16" fmla="*/ 107576 w 264823"/>
                    <a:gd name="connsiteY16" fmla="*/ 182925 h 264649"/>
                    <a:gd name="connsiteX17" fmla="*/ 63856 w 264823"/>
                    <a:gd name="connsiteY17" fmla="*/ 63863 h 264649"/>
                    <a:gd name="connsiteX18" fmla="*/ 182919 w 264823"/>
                    <a:gd name="connsiteY18" fmla="*/ 107583 h 264649"/>
                    <a:gd name="connsiteX19" fmla="*/ 140247 w 264823"/>
                    <a:gd name="connsiteY19" fmla="*/ 130538 h 264649"/>
                    <a:gd name="connsiteX20" fmla="*/ 130722 w 264823"/>
                    <a:gd name="connsiteY20" fmla="*/ 140063 h 26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823" h="264649">
                      <a:moveTo>
                        <a:pt x="249117" y="81198"/>
                      </a:moveTo>
                      <a:lnTo>
                        <a:pt x="32043" y="1474"/>
                      </a:lnTo>
                      <a:cubicBezTo>
                        <a:pt x="19702" y="-3071"/>
                        <a:pt x="6013" y="3248"/>
                        <a:pt x="1467" y="15589"/>
                      </a:cubicBezTo>
                      <a:cubicBezTo>
                        <a:pt x="-489" y="20901"/>
                        <a:pt x="-489" y="26737"/>
                        <a:pt x="1467" y="32049"/>
                      </a:cubicBezTo>
                      <a:lnTo>
                        <a:pt x="81192" y="249124"/>
                      </a:lnTo>
                      <a:cubicBezTo>
                        <a:pt x="84428" y="257914"/>
                        <a:pt x="92517" y="263991"/>
                        <a:pt x="101861" y="264650"/>
                      </a:cubicBezTo>
                      <a:lnTo>
                        <a:pt x="103575" y="264650"/>
                      </a:lnTo>
                      <a:cubicBezTo>
                        <a:pt x="112342" y="264635"/>
                        <a:pt x="120393" y="259805"/>
                        <a:pt x="124530" y="252077"/>
                      </a:cubicBezTo>
                      <a:lnTo>
                        <a:pt x="157392" y="190926"/>
                      </a:lnTo>
                      <a:lnTo>
                        <a:pt x="216161" y="249695"/>
                      </a:lnTo>
                      <a:cubicBezTo>
                        <a:pt x="225472" y="259006"/>
                        <a:pt x="240569" y="259006"/>
                        <a:pt x="249879" y="249695"/>
                      </a:cubicBezTo>
                      <a:cubicBezTo>
                        <a:pt x="259190" y="240385"/>
                        <a:pt x="259190" y="225288"/>
                        <a:pt x="249879" y="215977"/>
                      </a:cubicBezTo>
                      <a:lnTo>
                        <a:pt x="191110" y="157208"/>
                      </a:lnTo>
                      <a:lnTo>
                        <a:pt x="252261" y="124346"/>
                      </a:lnTo>
                      <a:cubicBezTo>
                        <a:pt x="263851" y="118130"/>
                        <a:pt x="268206" y="103696"/>
                        <a:pt x="261991" y="92107"/>
                      </a:cubicBezTo>
                      <a:cubicBezTo>
                        <a:pt x="259235" y="86968"/>
                        <a:pt x="254688" y="83018"/>
                        <a:pt x="249213" y="81008"/>
                      </a:cubicBezTo>
                      <a:close/>
                      <a:moveTo>
                        <a:pt x="107576" y="182925"/>
                      </a:moveTo>
                      <a:lnTo>
                        <a:pt x="63856" y="63863"/>
                      </a:lnTo>
                      <a:lnTo>
                        <a:pt x="182919" y="107583"/>
                      </a:lnTo>
                      <a:lnTo>
                        <a:pt x="140247" y="130538"/>
                      </a:lnTo>
                      <a:cubicBezTo>
                        <a:pt x="136221" y="132729"/>
                        <a:pt x="132913" y="136037"/>
                        <a:pt x="130722" y="14006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2" name="Freeform: Shape 81">
                  <a:extLst>
                    <a:ext uri="{FF2B5EF4-FFF2-40B4-BE49-F238E27FC236}">
                      <a16:creationId xmlns:a16="http://schemas.microsoft.com/office/drawing/2014/main" id="{44B2C1FD-4680-C2A3-E57E-8009AF3DD19C}"/>
                    </a:ext>
                  </a:extLst>
                </p:cNvPr>
                <p:cNvSpPr/>
                <p:nvPr/>
              </p:nvSpPr>
              <p:spPr>
                <a:xfrm>
                  <a:off x="1368049" y="3684081"/>
                  <a:ext cx="87213" cy="87499"/>
                </a:xfrm>
                <a:custGeom>
                  <a:avLst/>
                  <a:gdLst>
                    <a:gd name="connsiteX0" fmla="*/ 46702 w 87213"/>
                    <a:gd name="connsiteY0" fmla="*/ 7078 h 87499"/>
                    <a:gd name="connsiteX1" fmla="*/ 6983 w 87213"/>
                    <a:gd name="connsiteY1" fmla="*/ 46798 h 87499"/>
                    <a:gd name="connsiteX2" fmla="*/ 6983 w 87213"/>
                    <a:gd name="connsiteY2" fmla="*/ 80516 h 87499"/>
                    <a:gd name="connsiteX3" fmla="*/ 40702 w 87213"/>
                    <a:gd name="connsiteY3" fmla="*/ 80516 h 87499"/>
                    <a:gd name="connsiteX4" fmla="*/ 80230 w 87213"/>
                    <a:gd name="connsiteY4" fmla="*/ 40701 h 87499"/>
                    <a:gd name="connsiteX5" fmla="*/ 80230 w 87213"/>
                    <a:gd name="connsiteY5" fmla="*/ 6983 h 87499"/>
                    <a:gd name="connsiteX6" fmla="*/ 46512 w 87213"/>
                    <a:gd name="connsiteY6" fmla="*/ 6983 h 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13" h="87499">
                      <a:moveTo>
                        <a:pt x="46702" y="7078"/>
                      </a:moveTo>
                      <a:lnTo>
                        <a:pt x="6983" y="46798"/>
                      </a:lnTo>
                      <a:cubicBezTo>
                        <a:pt x="-2328" y="56108"/>
                        <a:pt x="-2328" y="71205"/>
                        <a:pt x="6983" y="80516"/>
                      </a:cubicBezTo>
                      <a:cubicBezTo>
                        <a:pt x="16294" y="89827"/>
                        <a:pt x="31391" y="89827"/>
                        <a:pt x="40702" y="80516"/>
                      </a:cubicBezTo>
                      <a:lnTo>
                        <a:pt x="80230" y="40701"/>
                      </a:lnTo>
                      <a:cubicBezTo>
                        <a:pt x="89541" y="31391"/>
                        <a:pt x="89541" y="16294"/>
                        <a:pt x="80230" y="6983"/>
                      </a:cubicBezTo>
                      <a:cubicBezTo>
                        <a:pt x="70920" y="-2328"/>
                        <a:pt x="55822" y="-2328"/>
                        <a:pt x="46512" y="698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83" name="Freeform: Shape 82">
                  <a:extLst>
                    <a:ext uri="{FF2B5EF4-FFF2-40B4-BE49-F238E27FC236}">
                      <a16:creationId xmlns:a16="http://schemas.microsoft.com/office/drawing/2014/main" id="{FF3D4A5E-652B-C8F0-02D7-017236C16436}"/>
                    </a:ext>
                  </a:extLst>
                </p:cNvPr>
                <p:cNvSpPr/>
                <p:nvPr/>
              </p:nvSpPr>
              <p:spPr>
                <a:xfrm>
                  <a:off x="1095812" y="3956401"/>
                  <a:ext cx="87321" cy="87564"/>
                </a:xfrm>
                <a:custGeom>
                  <a:avLst/>
                  <a:gdLst>
                    <a:gd name="connsiteX0" fmla="*/ 23760 w 87321"/>
                    <a:gd name="connsiteY0" fmla="*/ 87374 h 87564"/>
                    <a:gd name="connsiteX1" fmla="*/ 40619 w 87321"/>
                    <a:gd name="connsiteY1" fmla="*/ 80421 h 87564"/>
                    <a:gd name="connsiteX2" fmla="*/ 80338 w 87321"/>
                    <a:gd name="connsiteY2" fmla="*/ 40702 h 87564"/>
                    <a:gd name="connsiteX3" fmla="*/ 80338 w 87321"/>
                    <a:gd name="connsiteY3" fmla="*/ 6983 h 87564"/>
                    <a:gd name="connsiteX4" fmla="*/ 46620 w 87321"/>
                    <a:gd name="connsiteY4" fmla="*/ 6983 h 87564"/>
                    <a:gd name="connsiteX5" fmla="*/ 6996 w 87321"/>
                    <a:gd name="connsiteY5" fmla="*/ 46893 h 87564"/>
                    <a:gd name="connsiteX6" fmla="*/ 6953 w 87321"/>
                    <a:gd name="connsiteY6" fmla="*/ 80568 h 87564"/>
                    <a:gd name="connsiteX7" fmla="*/ 23855 w 87321"/>
                    <a:gd name="connsiteY7" fmla="*/ 87565 h 8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21" h="87564">
                      <a:moveTo>
                        <a:pt x="23760" y="87374"/>
                      </a:moveTo>
                      <a:cubicBezTo>
                        <a:pt x="30081" y="87396"/>
                        <a:pt x="36151" y="84893"/>
                        <a:pt x="40619" y="80421"/>
                      </a:cubicBezTo>
                      <a:lnTo>
                        <a:pt x="80338" y="40702"/>
                      </a:lnTo>
                      <a:cubicBezTo>
                        <a:pt x="89649" y="31391"/>
                        <a:pt x="89649" y="16294"/>
                        <a:pt x="80338" y="6983"/>
                      </a:cubicBezTo>
                      <a:cubicBezTo>
                        <a:pt x="71027" y="-2328"/>
                        <a:pt x="55930" y="-2328"/>
                        <a:pt x="46620" y="6983"/>
                      </a:cubicBezTo>
                      <a:lnTo>
                        <a:pt x="6996" y="46893"/>
                      </a:lnTo>
                      <a:cubicBezTo>
                        <a:pt x="-2315" y="56181"/>
                        <a:pt x="-2334" y="71258"/>
                        <a:pt x="6953" y="80568"/>
                      </a:cubicBezTo>
                      <a:cubicBezTo>
                        <a:pt x="11430" y="85058"/>
                        <a:pt x="17514" y="87576"/>
                        <a:pt x="23855" y="8756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99" name="Freeform: Shape 98">
                  <a:extLst>
                    <a:ext uri="{FF2B5EF4-FFF2-40B4-BE49-F238E27FC236}">
                      <a16:creationId xmlns:a16="http://schemas.microsoft.com/office/drawing/2014/main" id="{12CA0E8B-06E1-AA80-7BC6-0BFA4F6AA8C5}"/>
                    </a:ext>
                  </a:extLst>
                </p:cNvPr>
                <p:cNvSpPr/>
                <p:nvPr/>
              </p:nvSpPr>
              <p:spPr>
                <a:xfrm>
                  <a:off x="1095729" y="3684176"/>
                  <a:ext cx="87403" cy="87403"/>
                </a:xfrm>
                <a:custGeom>
                  <a:avLst/>
                  <a:gdLst>
                    <a:gd name="connsiteX0" fmla="*/ 80421 w 87403"/>
                    <a:gd name="connsiteY0" fmla="*/ 46702 h 87403"/>
                    <a:gd name="connsiteX1" fmla="*/ 40701 w 87403"/>
                    <a:gd name="connsiteY1" fmla="*/ 6983 h 87403"/>
                    <a:gd name="connsiteX2" fmla="*/ 6983 w 87403"/>
                    <a:gd name="connsiteY2" fmla="*/ 6983 h 87403"/>
                    <a:gd name="connsiteX3" fmla="*/ 6983 w 87403"/>
                    <a:gd name="connsiteY3" fmla="*/ 40702 h 87403"/>
                    <a:gd name="connsiteX4" fmla="*/ 46702 w 87403"/>
                    <a:gd name="connsiteY4" fmla="*/ 80421 h 87403"/>
                    <a:gd name="connsiteX5" fmla="*/ 80421 w 87403"/>
                    <a:gd name="connsiteY5" fmla="*/ 80421 h 87403"/>
                    <a:gd name="connsiteX6" fmla="*/ 80421 w 87403"/>
                    <a:gd name="connsiteY6" fmla="*/ 46702 h 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03" h="87403">
                      <a:moveTo>
                        <a:pt x="80421" y="46702"/>
                      </a:moveTo>
                      <a:lnTo>
                        <a:pt x="40701" y="6983"/>
                      </a:lnTo>
                      <a:cubicBezTo>
                        <a:pt x="31391" y="-2328"/>
                        <a:pt x="16294" y="-2328"/>
                        <a:pt x="6983" y="6983"/>
                      </a:cubicBezTo>
                      <a:cubicBezTo>
                        <a:pt x="-2328" y="16294"/>
                        <a:pt x="-2328" y="31391"/>
                        <a:pt x="6983" y="40702"/>
                      </a:cubicBezTo>
                      <a:lnTo>
                        <a:pt x="46702" y="80421"/>
                      </a:lnTo>
                      <a:cubicBezTo>
                        <a:pt x="56013" y="89731"/>
                        <a:pt x="71110" y="89731"/>
                        <a:pt x="80421" y="80421"/>
                      </a:cubicBezTo>
                      <a:cubicBezTo>
                        <a:pt x="89731" y="71110"/>
                        <a:pt x="89731" y="56013"/>
                        <a:pt x="80421" y="4670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4" name="Freeform: Shape 103">
                  <a:extLst>
                    <a:ext uri="{FF2B5EF4-FFF2-40B4-BE49-F238E27FC236}">
                      <a16:creationId xmlns:a16="http://schemas.microsoft.com/office/drawing/2014/main" id="{B17B4CA3-B7AC-AE99-A909-57A5701B8F20}"/>
                    </a:ext>
                  </a:extLst>
                </p:cNvPr>
                <p:cNvSpPr/>
                <p:nvPr/>
              </p:nvSpPr>
              <p:spPr>
                <a:xfrm>
                  <a:off x="1251779" y="3619531"/>
                  <a:ext cx="47625" cy="103727"/>
                </a:xfrm>
                <a:custGeom>
                  <a:avLst/>
                  <a:gdLst>
                    <a:gd name="connsiteX0" fmla="*/ 0 w 47625"/>
                    <a:gd name="connsiteY0" fmla="*/ 23813 h 103727"/>
                    <a:gd name="connsiteX1" fmla="*/ 0 w 47625"/>
                    <a:gd name="connsiteY1" fmla="*/ 79915 h 103727"/>
                    <a:gd name="connsiteX2" fmla="*/ 23813 w 47625"/>
                    <a:gd name="connsiteY2" fmla="*/ 103727 h 103727"/>
                    <a:gd name="connsiteX3" fmla="*/ 47625 w 47625"/>
                    <a:gd name="connsiteY3" fmla="*/ 79915 h 103727"/>
                    <a:gd name="connsiteX4" fmla="*/ 47625 w 47625"/>
                    <a:gd name="connsiteY4" fmla="*/ 23813 h 103727"/>
                    <a:gd name="connsiteX5" fmla="*/ 23813 w 47625"/>
                    <a:gd name="connsiteY5" fmla="*/ 0 h 103727"/>
                    <a:gd name="connsiteX6" fmla="*/ 0 w 47625"/>
                    <a:gd name="connsiteY6" fmla="*/ 23813 h 10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03727">
                      <a:moveTo>
                        <a:pt x="0" y="23813"/>
                      </a:moveTo>
                      <a:lnTo>
                        <a:pt x="0" y="79915"/>
                      </a:lnTo>
                      <a:cubicBezTo>
                        <a:pt x="0" y="93066"/>
                        <a:pt x="10661" y="103727"/>
                        <a:pt x="23813" y="103727"/>
                      </a:cubicBezTo>
                      <a:cubicBezTo>
                        <a:pt x="36964" y="103727"/>
                        <a:pt x="47625" y="93066"/>
                        <a:pt x="47625" y="79915"/>
                      </a:cubicBezTo>
                      <a:lnTo>
                        <a:pt x="47625" y="23813"/>
                      </a:lnTo>
                      <a:cubicBezTo>
                        <a:pt x="47625" y="10661"/>
                        <a:pt x="36964" y="0"/>
                        <a:pt x="23813" y="0"/>
                      </a:cubicBezTo>
                      <a:cubicBezTo>
                        <a:pt x="10661" y="0"/>
                        <a:pt x="0" y="10661"/>
                        <a:pt x="0"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5" name="Freeform: Shape 104">
                  <a:extLst>
                    <a:ext uri="{FF2B5EF4-FFF2-40B4-BE49-F238E27FC236}">
                      <a16:creationId xmlns:a16="http://schemas.microsoft.com/office/drawing/2014/main" id="{FB311D16-BB85-5DB9-C568-B334622F6586}"/>
                    </a:ext>
                  </a:extLst>
                </p:cNvPr>
                <p:cNvSpPr/>
                <p:nvPr/>
              </p:nvSpPr>
              <p:spPr>
                <a:xfrm>
                  <a:off x="1031180" y="3840130"/>
                  <a:ext cx="103727" cy="47625"/>
                </a:xfrm>
                <a:custGeom>
                  <a:avLst/>
                  <a:gdLst>
                    <a:gd name="connsiteX0" fmla="*/ 103727 w 103727"/>
                    <a:gd name="connsiteY0" fmla="*/ 23813 h 47625"/>
                    <a:gd name="connsiteX1" fmla="*/ 79915 w 103727"/>
                    <a:gd name="connsiteY1" fmla="*/ 0 h 47625"/>
                    <a:gd name="connsiteX2" fmla="*/ 23813 w 103727"/>
                    <a:gd name="connsiteY2" fmla="*/ 0 h 47625"/>
                    <a:gd name="connsiteX3" fmla="*/ 0 w 103727"/>
                    <a:gd name="connsiteY3" fmla="*/ 23813 h 47625"/>
                    <a:gd name="connsiteX4" fmla="*/ 23813 w 103727"/>
                    <a:gd name="connsiteY4" fmla="*/ 47625 h 47625"/>
                    <a:gd name="connsiteX5" fmla="*/ 79915 w 103727"/>
                    <a:gd name="connsiteY5" fmla="*/ 47625 h 47625"/>
                    <a:gd name="connsiteX6" fmla="*/ 103727 w 103727"/>
                    <a:gd name="connsiteY6" fmla="*/ 238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7" h="47625">
                      <a:moveTo>
                        <a:pt x="103727" y="23813"/>
                      </a:moveTo>
                      <a:cubicBezTo>
                        <a:pt x="103727" y="10661"/>
                        <a:pt x="93066" y="0"/>
                        <a:pt x="79915" y="0"/>
                      </a:cubicBezTo>
                      <a:lnTo>
                        <a:pt x="23813" y="0"/>
                      </a:lnTo>
                      <a:cubicBezTo>
                        <a:pt x="10661" y="0"/>
                        <a:pt x="0" y="10661"/>
                        <a:pt x="0" y="23813"/>
                      </a:cubicBezTo>
                      <a:cubicBezTo>
                        <a:pt x="0" y="36964"/>
                        <a:pt x="10661" y="47625"/>
                        <a:pt x="23813" y="47625"/>
                      </a:cubicBezTo>
                      <a:lnTo>
                        <a:pt x="79915" y="47625"/>
                      </a:lnTo>
                      <a:cubicBezTo>
                        <a:pt x="93066" y="47625"/>
                        <a:pt x="103727" y="36964"/>
                        <a:pt x="103727"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6" name="Freeform: Shape 105">
                  <a:extLst>
                    <a:ext uri="{FF2B5EF4-FFF2-40B4-BE49-F238E27FC236}">
                      <a16:creationId xmlns:a16="http://schemas.microsoft.com/office/drawing/2014/main" id="{5819BE2C-0774-4347-4B87-980B19A8F50F}"/>
                    </a:ext>
                  </a:extLst>
                </p:cNvPr>
                <p:cNvSpPr/>
                <p:nvPr/>
              </p:nvSpPr>
              <p:spPr>
                <a:xfrm>
                  <a:off x="682089" y="3513804"/>
                  <a:ext cx="569404" cy="339089"/>
                </a:xfrm>
                <a:custGeom>
                  <a:avLst/>
                  <a:gdLst>
                    <a:gd name="connsiteX0" fmla="*/ 569404 w 569404"/>
                    <a:gd name="connsiteY0" fmla="*/ 23813 h 339089"/>
                    <a:gd name="connsiteX1" fmla="*/ 545592 w 569404"/>
                    <a:gd name="connsiteY1" fmla="*/ 0 h 339089"/>
                    <a:gd name="connsiteX2" fmla="*/ 23812 w 569404"/>
                    <a:gd name="connsiteY2" fmla="*/ 0 h 339089"/>
                    <a:gd name="connsiteX3" fmla="*/ 0 w 569404"/>
                    <a:gd name="connsiteY3" fmla="*/ 23813 h 339089"/>
                    <a:gd name="connsiteX4" fmla="*/ 0 w 569404"/>
                    <a:gd name="connsiteY4" fmla="*/ 315278 h 339089"/>
                    <a:gd name="connsiteX5" fmla="*/ 23812 w 569404"/>
                    <a:gd name="connsiteY5" fmla="*/ 339090 h 339089"/>
                    <a:gd name="connsiteX6" fmla="*/ 269653 w 569404"/>
                    <a:gd name="connsiteY6" fmla="*/ 339090 h 339089"/>
                    <a:gd name="connsiteX7" fmla="*/ 293465 w 569404"/>
                    <a:gd name="connsiteY7" fmla="*/ 315278 h 339089"/>
                    <a:gd name="connsiteX8" fmla="*/ 269653 w 569404"/>
                    <a:gd name="connsiteY8" fmla="*/ 291465 h 339089"/>
                    <a:gd name="connsiteX9" fmla="*/ 47625 w 569404"/>
                    <a:gd name="connsiteY9" fmla="*/ 291465 h 339089"/>
                    <a:gd name="connsiteX10" fmla="*/ 47625 w 569404"/>
                    <a:gd name="connsiteY10" fmla="*/ 47625 h 339089"/>
                    <a:gd name="connsiteX11" fmla="*/ 545592 w 569404"/>
                    <a:gd name="connsiteY11" fmla="*/ 47625 h 339089"/>
                    <a:gd name="connsiteX12" fmla="*/ 569404 w 569404"/>
                    <a:gd name="connsiteY12" fmla="*/ 23813 h 33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404" h="339089">
                      <a:moveTo>
                        <a:pt x="569404" y="23813"/>
                      </a:moveTo>
                      <a:cubicBezTo>
                        <a:pt x="569404" y="10661"/>
                        <a:pt x="558743" y="0"/>
                        <a:pt x="545592" y="0"/>
                      </a:cubicBezTo>
                      <a:lnTo>
                        <a:pt x="23812" y="0"/>
                      </a:lnTo>
                      <a:cubicBezTo>
                        <a:pt x="10661" y="0"/>
                        <a:pt x="0" y="10661"/>
                        <a:pt x="0" y="23813"/>
                      </a:cubicBezTo>
                      <a:lnTo>
                        <a:pt x="0" y="315278"/>
                      </a:lnTo>
                      <a:cubicBezTo>
                        <a:pt x="0" y="328429"/>
                        <a:pt x="10661" y="339090"/>
                        <a:pt x="23812" y="339090"/>
                      </a:cubicBezTo>
                      <a:lnTo>
                        <a:pt x="269653" y="339090"/>
                      </a:lnTo>
                      <a:cubicBezTo>
                        <a:pt x="282804" y="339090"/>
                        <a:pt x="293465" y="328429"/>
                        <a:pt x="293465" y="315278"/>
                      </a:cubicBezTo>
                      <a:cubicBezTo>
                        <a:pt x="293465" y="302126"/>
                        <a:pt x="282804" y="291465"/>
                        <a:pt x="269653" y="291465"/>
                      </a:cubicBezTo>
                      <a:lnTo>
                        <a:pt x="47625" y="291465"/>
                      </a:lnTo>
                      <a:lnTo>
                        <a:pt x="47625" y="47625"/>
                      </a:lnTo>
                      <a:lnTo>
                        <a:pt x="545592" y="47625"/>
                      </a:lnTo>
                      <a:cubicBezTo>
                        <a:pt x="558743" y="47625"/>
                        <a:pt x="569404" y="36964"/>
                        <a:pt x="569404" y="2381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7" name="Freeform: Shape 106">
                  <a:extLst>
                    <a:ext uri="{FF2B5EF4-FFF2-40B4-BE49-F238E27FC236}">
                      <a16:creationId xmlns:a16="http://schemas.microsoft.com/office/drawing/2014/main" id="{6C683969-F70D-EE8C-59F7-5BB68729E604}"/>
                    </a:ext>
                  </a:extLst>
                </p:cNvPr>
                <p:cNvSpPr/>
                <p:nvPr/>
              </p:nvSpPr>
              <p:spPr>
                <a:xfrm>
                  <a:off x="650561"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8" name="Freeform: Shape 107">
                  <a:extLst>
                    <a:ext uri="{FF2B5EF4-FFF2-40B4-BE49-F238E27FC236}">
                      <a16:creationId xmlns:a16="http://schemas.microsoft.com/office/drawing/2014/main" id="{88E81773-0516-54FD-EBD1-C4F73893D153}"/>
                    </a:ext>
                  </a:extLst>
                </p:cNvPr>
                <p:cNvSpPr/>
                <p:nvPr/>
              </p:nvSpPr>
              <p:spPr>
                <a:xfrm>
                  <a:off x="741334"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109" name="Freeform: Shape 108">
                  <a:extLst>
                    <a:ext uri="{FF2B5EF4-FFF2-40B4-BE49-F238E27FC236}">
                      <a16:creationId xmlns:a16="http://schemas.microsoft.com/office/drawing/2014/main" id="{0B178B50-1A03-20C0-8E01-E7AAEA898460}"/>
                    </a:ext>
                  </a:extLst>
                </p:cNvPr>
                <p:cNvSpPr/>
                <p:nvPr/>
              </p:nvSpPr>
              <p:spPr>
                <a:xfrm>
                  <a:off x="832012" y="3303397"/>
                  <a:ext cx="53149" cy="53149"/>
                </a:xfrm>
                <a:custGeom>
                  <a:avLst/>
                  <a:gdLst>
                    <a:gd name="connsiteX0" fmla="*/ 53150 w 53149"/>
                    <a:gd name="connsiteY0" fmla="*/ 26575 h 53149"/>
                    <a:gd name="connsiteX1" fmla="*/ 26575 w 53149"/>
                    <a:gd name="connsiteY1" fmla="*/ 53150 h 53149"/>
                    <a:gd name="connsiteX2" fmla="*/ 0 w 53149"/>
                    <a:gd name="connsiteY2" fmla="*/ 26575 h 53149"/>
                    <a:gd name="connsiteX3" fmla="*/ 26575 w 53149"/>
                    <a:gd name="connsiteY3" fmla="*/ 0 h 53149"/>
                    <a:gd name="connsiteX4" fmla="*/ 53150 w 53149"/>
                    <a:gd name="connsiteY4" fmla="*/ 26575 h 5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 h="53149">
                      <a:moveTo>
                        <a:pt x="53150" y="26575"/>
                      </a:moveTo>
                      <a:cubicBezTo>
                        <a:pt x="53150" y="41252"/>
                        <a:pt x="41252" y="53150"/>
                        <a:pt x="26575" y="53150"/>
                      </a:cubicBezTo>
                      <a:cubicBezTo>
                        <a:pt x="11898" y="53150"/>
                        <a:pt x="0" y="41252"/>
                        <a:pt x="0" y="26575"/>
                      </a:cubicBezTo>
                      <a:cubicBezTo>
                        <a:pt x="0" y="11898"/>
                        <a:pt x="11898" y="0"/>
                        <a:pt x="26575" y="0"/>
                      </a:cubicBezTo>
                      <a:cubicBezTo>
                        <a:pt x="41252" y="0"/>
                        <a:pt x="53150" y="11898"/>
                        <a:pt x="53150" y="26575"/>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grpSp>
        <p:nvGrpSpPr>
          <p:cNvPr id="18" name="Group 17">
            <a:extLst>
              <a:ext uri="{FF2B5EF4-FFF2-40B4-BE49-F238E27FC236}">
                <a16:creationId xmlns:a16="http://schemas.microsoft.com/office/drawing/2014/main" id="{E6C5807B-6BB8-E370-1E99-ED200F9764DA}"/>
              </a:ext>
              <a:ext uri="{C183D7F6-B498-43B3-948B-1728B52AA6E4}">
                <adec:decorative xmlns:adec="http://schemas.microsoft.com/office/drawing/2017/decorative" val="1"/>
              </a:ext>
            </a:extLst>
          </p:cNvPr>
          <p:cNvGrpSpPr/>
          <p:nvPr/>
        </p:nvGrpSpPr>
        <p:grpSpPr>
          <a:xfrm>
            <a:off x="-34463" y="3147525"/>
            <a:ext cx="7561110" cy="817046"/>
            <a:chOff x="-34463" y="3147525"/>
            <a:chExt cx="7561110" cy="817046"/>
          </a:xfrm>
        </p:grpSpPr>
        <p:sp>
          <p:nvSpPr>
            <p:cNvPr id="63" name="TextBox 62">
              <a:extLst>
                <a:ext uri="{FF2B5EF4-FFF2-40B4-BE49-F238E27FC236}">
                  <a16:creationId xmlns:a16="http://schemas.microsoft.com/office/drawing/2014/main" id="{EF508DAE-24D4-25D9-B77E-E817E7BF5E94}"/>
                </a:ext>
              </a:extLst>
            </p:cNvPr>
            <p:cNvSpPr txBox="1"/>
            <p:nvPr/>
          </p:nvSpPr>
          <p:spPr>
            <a:xfrm>
              <a:off x="1142707" y="3225907"/>
              <a:ext cx="5941924"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2F3C"/>
                  </a:solidFill>
                  <a:effectLst/>
                  <a:uLnTx/>
                  <a:uFillTx/>
                  <a:latin typeface="Gill Sans MT"/>
                  <a:ea typeface="Calibri"/>
                  <a:cs typeface="Calibri"/>
                  <a:sym typeface="Calibri"/>
                </a:rPr>
                <a:t>TBDIAH.org - Data Hub and Repository</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A one-stop shop website offering public and secure work areas to support USAID TB program managers, technical advisors, and country stakeholders with data analysis and reporting, and access to tools, resources, and guidance to contextualize and apply data to their programming </a:t>
              </a:r>
            </a:p>
          </p:txBody>
        </p:sp>
        <p:cxnSp>
          <p:nvCxnSpPr>
            <p:cNvPr id="72" name="Straight Connector 71">
              <a:extLst>
                <a:ext uri="{FF2B5EF4-FFF2-40B4-BE49-F238E27FC236}">
                  <a16:creationId xmlns:a16="http://schemas.microsoft.com/office/drawing/2014/main" id="{62C36FFE-B49C-B93A-4A56-3EBCBE6E0B29}"/>
                </a:ext>
              </a:extLst>
            </p:cNvPr>
            <p:cNvCxnSpPr/>
            <p:nvPr/>
          </p:nvCxnSpPr>
          <p:spPr>
            <a:xfrm>
              <a:off x="-4355" y="3147525"/>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4" name="Arrow: Right 73">
              <a:extLst>
                <a:ext uri="{FF2B5EF4-FFF2-40B4-BE49-F238E27FC236}">
                  <a16:creationId xmlns:a16="http://schemas.microsoft.com/office/drawing/2014/main" id="{DCBA47E0-1E49-87C8-ED01-57347DCD01C1}"/>
                </a:ext>
              </a:extLst>
            </p:cNvPr>
            <p:cNvSpPr/>
            <p:nvPr/>
          </p:nvSpPr>
          <p:spPr>
            <a:xfrm>
              <a:off x="-7406" y="3193368"/>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6" name="TextBox 125">
              <a:extLst>
                <a:ext uri="{FF2B5EF4-FFF2-40B4-BE49-F238E27FC236}">
                  <a16:creationId xmlns:a16="http://schemas.microsoft.com/office/drawing/2014/main" id="{09D4E16C-1C4F-AB9D-4B3B-7F894863C792}"/>
                </a:ext>
              </a:extLst>
            </p:cNvPr>
            <p:cNvSpPr txBox="1"/>
            <p:nvPr/>
          </p:nvSpPr>
          <p:spPr>
            <a:xfrm>
              <a:off x="-34463" y="3676311"/>
              <a:ext cx="8765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TBDIAH.org</a:t>
              </a:r>
            </a:p>
          </p:txBody>
        </p:sp>
        <p:grpSp>
          <p:nvGrpSpPr>
            <p:cNvPr id="13" name="Group 12">
              <a:extLst>
                <a:ext uri="{FF2B5EF4-FFF2-40B4-BE49-F238E27FC236}">
                  <a16:creationId xmlns:a16="http://schemas.microsoft.com/office/drawing/2014/main" id="{C92A9697-3ED9-33BC-0543-7A8959C2A38C}"/>
                </a:ext>
              </a:extLst>
            </p:cNvPr>
            <p:cNvGrpSpPr/>
            <p:nvPr/>
          </p:nvGrpSpPr>
          <p:grpSpPr>
            <a:xfrm>
              <a:off x="163076" y="3278976"/>
              <a:ext cx="454018" cy="382081"/>
              <a:chOff x="159266" y="3290406"/>
              <a:chExt cx="454018" cy="382081"/>
            </a:xfrm>
          </p:grpSpPr>
          <p:sp>
            <p:nvSpPr>
              <p:cNvPr id="111" name="Rectangle: Rounded Corners 110">
                <a:extLst>
                  <a:ext uri="{FF2B5EF4-FFF2-40B4-BE49-F238E27FC236}">
                    <a16:creationId xmlns:a16="http://schemas.microsoft.com/office/drawing/2014/main" id="{CF7EA1D4-B5AC-342D-E2F9-FD00AA68A941}"/>
                  </a:ext>
                </a:extLst>
              </p:cNvPr>
              <p:cNvSpPr/>
              <p:nvPr/>
            </p:nvSpPr>
            <p:spPr>
              <a:xfrm>
                <a:off x="159266" y="3290406"/>
                <a:ext cx="454018" cy="382081"/>
              </a:xfrm>
              <a:prstGeom prst="roundRect">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8" name="Freeform: Shape 127">
                <a:extLst>
                  <a:ext uri="{FF2B5EF4-FFF2-40B4-BE49-F238E27FC236}">
                    <a16:creationId xmlns:a16="http://schemas.microsoft.com/office/drawing/2014/main" id="{13A29ED8-98C2-247E-C6FF-2F4336F15AC7}"/>
                  </a:ext>
                </a:extLst>
              </p:cNvPr>
              <p:cNvSpPr/>
              <p:nvPr/>
            </p:nvSpPr>
            <p:spPr>
              <a:xfrm>
                <a:off x="250173" y="3344760"/>
                <a:ext cx="279206" cy="284192"/>
              </a:xfrm>
              <a:custGeom>
                <a:avLst/>
                <a:gdLst>
                  <a:gd name="connsiteX0" fmla="*/ 504825 w 533400"/>
                  <a:gd name="connsiteY0" fmla="*/ 0 h 542925"/>
                  <a:gd name="connsiteX1" fmla="*/ 28575 w 533400"/>
                  <a:gd name="connsiteY1" fmla="*/ 0 h 542925"/>
                  <a:gd name="connsiteX2" fmla="*/ 0 w 533400"/>
                  <a:gd name="connsiteY2" fmla="*/ 28575 h 542925"/>
                  <a:gd name="connsiteX3" fmla="*/ 0 w 533400"/>
                  <a:gd name="connsiteY3" fmla="*/ 428625 h 542925"/>
                  <a:gd name="connsiteX4" fmla="*/ 28575 w 533400"/>
                  <a:gd name="connsiteY4" fmla="*/ 457200 h 542925"/>
                  <a:gd name="connsiteX5" fmla="*/ 226886 w 533400"/>
                  <a:gd name="connsiteY5" fmla="*/ 457200 h 542925"/>
                  <a:gd name="connsiteX6" fmla="*/ 220532 w 533400"/>
                  <a:gd name="connsiteY6" fmla="*/ 495300 h 542925"/>
                  <a:gd name="connsiteX7" fmla="*/ 190500 w 533400"/>
                  <a:gd name="connsiteY7" fmla="*/ 495300 h 542925"/>
                  <a:gd name="connsiteX8" fmla="*/ 171450 w 533400"/>
                  <a:gd name="connsiteY8" fmla="*/ 514350 h 542925"/>
                  <a:gd name="connsiteX9" fmla="*/ 171450 w 533400"/>
                  <a:gd name="connsiteY9" fmla="*/ 523875 h 542925"/>
                  <a:gd name="connsiteX10" fmla="*/ 190500 w 533400"/>
                  <a:gd name="connsiteY10" fmla="*/ 542925 h 542925"/>
                  <a:gd name="connsiteX11" fmla="*/ 342900 w 533400"/>
                  <a:gd name="connsiteY11" fmla="*/ 542925 h 542925"/>
                  <a:gd name="connsiteX12" fmla="*/ 361950 w 533400"/>
                  <a:gd name="connsiteY12" fmla="*/ 523875 h 542925"/>
                  <a:gd name="connsiteX13" fmla="*/ 361950 w 533400"/>
                  <a:gd name="connsiteY13" fmla="*/ 514350 h 542925"/>
                  <a:gd name="connsiteX14" fmla="*/ 342900 w 533400"/>
                  <a:gd name="connsiteY14" fmla="*/ 495300 h 542925"/>
                  <a:gd name="connsiteX15" fmla="*/ 312868 w 533400"/>
                  <a:gd name="connsiteY15" fmla="*/ 495300 h 542925"/>
                  <a:gd name="connsiteX16" fmla="*/ 306524 w 533400"/>
                  <a:gd name="connsiteY16" fmla="*/ 457200 h 542925"/>
                  <a:gd name="connsiteX17" fmla="*/ 504825 w 533400"/>
                  <a:gd name="connsiteY17" fmla="*/ 457200 h 542925"/>
                  <a:gd name="connsiteX18" fmla="*/ 533400 w 533400"/>
                  <a:gd name="connsiteY18" fmla="*/ 428625 h 542925"/>
                  <a:gd name="connsiteX19" fmla="*/ 533400 w 533400"/>
                  <a:gd name="connsiteY19" fmla="*/ 28575 h 542925"/>
                  <a:gd name="connsiteX20" fmla="*/ 504825 w 533400"/>
                  <a:gd name="connsiteY20" fmla="*/ 0 h 542925"/>
                  <a:gd name="connsiteX21" fmla="*/ 28575 w 533400"/>
                  <a:gd name="connsiteY21" fmla="*/ 19050 h 542925"/>
                  <a:gd name="connsiteX22" fmla="*/ 504825 w 533400"/>
                  <a:gd name="connsiteY22" fmla="*/ 19050 h 542925"/>
                  <a:gd name="connsiteX23" fmla="*/ 514350 w 533400"/>
                  <a:gd name="connsiteY23" fmla="*/ 28575 h 542925"/>
                  <a:gd name="connsiteX24" fmla="*/ 514350 w 533400"/>
                  <a:gd name="connsiteY24" fmla="*/ 342900 h 542925"/>
                  <a:gd name="connsiteX25" fmla="*/ 19050 w 533400"/>
                  <a:gd name="connsiteY25" fmla="*/ 342900 h 542925"/>
                  <a:gd name="connsiteX26" fmla="*/ 19050 w 533400"/>
                  <a:gd name="connsiteY26" fmla="*/ 28575 h 542925"/>
                  <a:gd name="connsiteX27" fmla="*/ 28575 w 533400"/>
                  <a:gd name="connsiteY27" fmla="*/ 19050 h 542925"/>
                  <a:gd name="connsiteX28" fmla="*/ 342871 w 533400"/>
                  <a:gd name="connsiteY28" fmla="*/ 523875 h 542925"/>
                  <a:gd name="connsiteX29" fmla="*/ 190500 w 533400"/>
                  <a:gd name="connsiteY29" fmla="*/ 523875 h 542925"/>
                  <a:gd name="connsiteX30" fmla="*/ 190500 w 533400"/>
                  <a:gd name="connsiteY30" fmla="*/ 514350 h 542925"/>
                  <a:gd name="connsiteX31" fmla="*/ 342900 w 533400"/>
                  <a:gd name="connsiteY31" fmla="*/ 514350 h 542925"/>
                  <a:gd name="connsiteX32" fmla="*/ 342871 w 533400"/>
                  <a:gd name="connsiteY32" fmla="*/ 523875 h 542925"/>
                  <a:gd name="connsiteX33" fmla="*/ 293551 w 533400"/>
                  <a:gd name="connsiteY33" fmla="*/ 495300 h 542925"/>
                  <a:gd name="connsiteX34" fmla="*/ 239840 w 533400"/>
                  <a:gd name="connsiteY34" fmla="*/ 495300 h 542925"/>
                  <a:gd name="connsiteX35" fmla="*/ 246193 w 533400"/>
                  <a:gd name="connsiteY35" fmla="*/ 457200 h 542925"/>
                  <a:gd name="connsiteX36" fmla="*/ 287207 w 533400"/>
                  <a:gd name="connsiteY36" fmla="*/ 457200 h 542925"/>
                  <a:gd name="connsiteX37" fmla="*/ 293551 w 533400"/>
                  <a:gd name="connsiteY37" fmla="*/ 495300 h 542925"/>
                  <a:gd name="connsiteX38" fmla="*/ 514350 w 533400"/>
                  <a:gd name="connsiteY38" fmla="*/ 428625 h 542925"/>
                  <a:gd name="connsiteX39" fmla="*/ 504825 w 533400"/>
                  <a:gd name="connsiteY39" fmla="*/ 438150 h 542925"/>
                  <a:gd name="connsiteX40" fmla="*/ 28575 w 533400"/>
                  <a:gd name="connsiteY40" fmla="*/ 438150 h 542925"/>
                  <a:gd name="connsiteX41" fmla="*/ 19050 w 533400"/>
                  <a:gd name="connsiteY41" fmla="*/ 428625 h 542925"/>
                  <a:gd name="connsiteX42" fmla="*/ 19050 w 533400"/>
                  <a:gd name="connsiteY42" fmla="*/ 361950 h 542925"/>
                  <a:gd name="connsiteX43" fmla="*/ 514350 w 533400"/>
                  <a:gd name="connsiteY43" fmla="*/ 361950 h 542925"/>
                  <a:gd name="connsiteX44" fmla="*/ 514350 w 533400"/>
                  <a:gd name="connsiteY44" fmla="*/ 428625 h 542925"/>
                  <a:gd name="connsiteX45" fmla="*/ 57150 w 533400"/>
                  <a:gd name="connsiteY45" fmla="*/ 333375 h 542925"/>
                  <a:gd name="connsiteX46" fmla="*/ 476250 w 533400"/>
                  <a:gd name="connsiteY46" fmla="*/ 333375 h 542925"/>
                  <a:gd name="connsiteX47" fmla="*/ 495300 w 533400"/>
                  <a:gd name="connsiteY47" fmla="*/ 314325 h 542925"/>
                  <a:gd name="connsiteX48" fmla="*/ 495300 w 533400"/>
                  <a:gd name="connsiteY48" fmla="*/ 57150 h 542925"/>
                  <a:gd name="connsiteX49" fmla="*/ 476250 w 533400"/>
                  <a:gd name="connsiteY49" fmla="*/ 38100 h 542925"/>
                  <a:gd name="connsiteX50" fmla="*/ 57150 w 533400"/>
                  <a:gd name="connsiteY50" fmla="*/ 38100 h 542925"/>
                  <a:gd name="connsiteX51" fmla="*/ 38100 w 533400"/>
                  <a:gd name="connsiteY51" fmla="*/ 57150 h 542925"/>
                  <a:gd name="connsiteX52" fmla="*/ 38100 w 533400"/>
                  <a:gd name="connsiteY52" fmla="*/ 314325 h 542925"/>
                  <a:gd name="connsiteX53" fmla="*/ 57150 w 533400"/>
                  <a:gd name="connsiteY53" fmla="*/ 333375 h 542925"/>
                  <a:gd name="connsiteX54" fmla="*/ 57150 w 533400"/>
                  <a:gd name="connsiteY54" fmla="*/ 57150 h 542925"/>
                  <a:gd name="connsiteX55" fmla="*/ 476250 w 533400"/>
                  <a:gd name="connsiteY55" fmla="*/ 57150 h 542925"/>
                  <a:gd name="connsiteX56" fmla="*/ 476221 w 533400"/>
                  <a:gd name="connsiteY56" fmla="*/ 314325 h 542925"/>
                  <a:gd name="connsiteX57" fmla="*/ 57150 w 533400"/>
                  <a:gd name="connsiteY57" fmla="*/ 314325 h 542925"/>
                  <a:gd name="connsiteX58" fmla="*/ 57150 w 533400"/>
                  <a:gd name="connsiteY58" fmla="*/ 57150 h 542925"/>
                  <a:gd name="connsiteX59" fmla="*/ 266700 w 533400"/>
                  <a:gd name="connsiteY59" fmla="*/ 371475 h 542925"/>
                  <a:gd name="connsiteX60" fmla="*/ 238125 w 533400"/>
                  <a:gd name="connsiteY60" fmla="*/ 400050 h 542925"/>
                  <a:gd name="connsiteX61" fmla="*/ 266700 w 533400"/>
                  <a:gd name="connsiteY61" fmla="*/ 428625 h 542925"/>
                  <a:gd name="connsiteX62" fmla="*/ 295275 w 533400"/>
                  <a:gd name="connsiteY62" fmla="*/ 400050 h 542925"/>
                  <a:gd name="connsiteX63" fmla="*/ 266700 w 533400"/>
                  <a:gd name="connsiteY63" fmla="*/ 371475 h 542925"/>
                  <a:gd name="connsiteX64" fmla="*/ 266700 w 533400"/>
                  <a:gd name="connsiteY64" fmla="*/ 409575 h 542925"/>
                  <a:gd name="connsiteX65" fmla="*/ 257175 w 533400"/>
                  <a:gd name="connsiteY65" fmla="*/ 400050 h 542925"/>
                  <a:gd name="connsiteX66" fmla="*/ 266700 w 533400"/>
                  <a:gd name="connsiteY66" fmla="*/ 390525 h 542925"/>
                  <a:gd name="connsiteX67" fmla="*/ 276225 w 533400"/>
                  <a:gd name="connsiteY67" fmla="*/ 400050 h 542925"/>
                  <a:gd name="connsiteX68" fmla="*/ 266700 w 533400"/>
                  <a:gd name="connsiteY68" fmla="*/ 409575 h 542925"/>
                  <a:gd name="connsiteX69" fmla="*/ 381000 w 533400"/>
                  <a:gd name="connsiteY69" fmla="*/ 85725 h 542925"/>
                  <a:gd name="connsiteX70" fmla="*/ 352425 w 533400"/>
                  <a:gd name="connsiteY70" fmla="*/ 114300 h 542925"/>
                  <a:gd name="connsiteX71" fmla="*/ 359950 w 533400"/>
                  <a:gd name="connsiteY71" fmla="*/ 133464 h 542925"/>
                  <a:gd name="connsiteX72" fmla="*/ 328003 w 533400"/>
                  <a:gd name="connsiteY72" fmla="*/ 181394 h 542925"/>
                  <a:gd name="connsiteX73" fmla="*/ 323850 w 533400"/>
                  <a:gd name="connsiteY73" fmla="*/ 180975 h 542925"/>
                  <a:gd name="connsiteX74" fmla="*/ 304686 w 533400"/>
                  <a:gd name="connsiteY74" fmla="*/ 188500 h 542925"/>
                  <a:gd name="connsiteX75" fmla="*/ 256756 w 533400"/>
                  <a:gd name="connsiteY75" fmla="*/ 156553 h 542925"/>
                  <a:gd name="connsiteX76" fmla="*/ 257175 w 533400"/>
                  <a:gd name="connsiteY76" fmla="*/ 152400 h 542925"/>
                  <a:gd name="connsiteX77" fmla="*/ 228600 w 533400"/>
                  <a:gd name="connsiteY77" fmla="*/ 123825 h 542925"/>
                  <a:gd name="connsiteX78" fmla="*/ 200025 w 533400"/>
                  <a:gd name="connsiteY78" fmla="*/ 152400 h 542925"/>
                  <a:gd name="connsiteX79" fmla="*/ 202978 w 533400"/>
                  <a:gd name="connsiteY79" fmla="*/ 164811 h 542925"/>
                  <a:gd name="connsiteX80" fmla="*/ 201797 w 533400"/>
                  <a:gd name="connsiteY80" fmla="*/ 165916 h 542925"/>
                  <a:gd name="connsiteX81" fmla="*/ 156715 w 533400"/>
                  <a:gd name="connsiteY81" fmla="*/ 229038 h 542925"/>
                  <a:gd name="connsiteX82" fmla="*/ 152400 w 533400"/>
                  <a:gd name="connsiteY82" fmla="*/ 228600 h 542925"/>
                  <a:gd name="connsiteX83" fmla="*/ 123825 w 533400"/>
                  <a:gd name="connsiteY83" fmla="*/ 257175 h 542925"/>
                  <a:gd name="connsiteX84" fmla="*/ 152400 w 533400"/>
                  <a:gd name="connsiteY84" fmla="*/ 285750 h 542925"/>
                  <a:gd name="connsiteX85" fmla="*/ 180975 w 533400"/>
                  <a:gd name="connsiteY85" fmla="*/ 257175 h 542925"/>
                  <a:gd name="connsiteX86" fmla="*/ 173593 w 533400"/>
                  <a:gd name="connsiteY86" fmla="*/ 238182 h 542925"/>
                  <a:gd name="connsiteX87" fmla="*/ 216465 w 533400"/>
                  <a:gd name="connsiteY87" fmla="*/ 178165 h 542925"/>
                  <a:gd name="connsiteX88" fmla="*/ 228600 w 533400"/>
                  <a:gd name="connsiteY88" fmla="*/ 180975 h 542925"/>
                  <a:gd name="connsiteX89" fmla="*/ 247764 w 533400"/>
                  <a:gd name="connsiteY89" fmla="*/ 173450 h 542925"/>
                  <a:gd name="connsiteX90" fmla="*/ 295694 w 533400"/>
                  <a:gd name="connsiteY90" fmla="*/ 205397 h 542925"/>
                  <a:gd name="connsiteX91" fmla="*/ 295275 w 533400"/>
                  <a:gd name="connsiteY91" fmla="*/ 209550 h 542925"/>
                  <a:gd name="connsiteX92" fmla="*/ 323850 w 533400"/>
                  <a:gd name="connsiteY92" fmla="*/ 238125 h 542925"/>
                  <a:gd name="connsiteX93" fmla="*/ 352425 w 533400"/>
                  <a:gd name="connsiteY93" fmla="*/ 209550 h 542925"/>
                  <a:gd name="connsiteX94" fmla="*/ 344900 w 533400"/>
                  <a:gd name="connsiteY94" fmla="*/ 190386 h 542925"/>
                  <a:gd name="connsiteX95" fmla="*/ 376847 w 533400"/>
                  <a:gd name="connsiteY95" fmla="*/ 142456 h 542925"/>
                  <a:gd name="connsiteX96" fmla="*/ 381000 w 533400"/>
                  <a:gd name="connsiteY96" fmla="*/ 142875 h 542925"/>
                  <a:gd name="connsiteX97" fmla="*/ 409575 w 533400"/>
                  <a:gd name="connsiteY97" fmla="*/ 114300 h 542925"/>
                  <a:gd name="connsiteX98" fmla="*/ 381000 w 533400"/>
                  <a:gd name="connsiteY98" fmla="*/ 85725 h 542925"/>
                  <a:gd name="connsiteX99" fmla="*/ 152400 w 533400"/>
                  <a:gd name="connsiteY99" fmla="*/ 266700 h 542925"/>
                  <a:gd name="connsiteX100" fmla="*/ 142875 w 533400"/>
                  <a:gd name="connsiteY100" fmla="*/ 257175 h 542925"/>
                  <a:gd name="connsiteX101" fmla="*/ 152400 w 533400"/>
                  <a:gd name="connsiteY101" fmla="*/ 247650 h 542925"/>
                  <a:gd name="connsiteX102" fmla="*/ 161925 w 533400"/>
                  <a:gd name="connsiteY102" fmla="*/ 257175 h 542925"/>
                  <a:gd name="connsiteX103" fmla="*/ 152400 w 533400"/>
                  <a:gd name="connsiteY103" fmla="*/ 266700 h 542925"/>
                  <a:gd name="connsiteX104" fmla="*/ 228600 w 533400"/>
                  <a:gd name="connsiteY104" fmla="*/ 161925 h 542925"/>
                  <a:gd name="connsiteX105" fmla="*/ 219075 w 533400"/>
                  <a:gd name="connsiteY105" fmla="*/ 152400 h 542925"/>
                  <a:gd name="connsiteX106" fmla="*/ 228600 w 533400"/>
                  <a:gd name="connsiteY106" fmla="*/ 142875 h 542925"/>
                  <a:gd name="connsiteX107" fmla="*/ 238125 w 533400"/>
                  <a:gd name="connsiteY107" fmla="*/ 152400 h 542925"/>
                  <a:gd name="connsiteX108" fmla="*/ 228600 w 533400"/>
                  <a:gd name="connsiteY108" fmla="*/ 161925 h 542925"/>
                  <a:gd name="connsiteX109" fmla="*/ 323850 w 533400"/>
                  <a:gd name="connsiteY109" fmla="*/ 219075 h 542925"/>
                  <a:gd name="connsiteX110" fmla="*/ 314325 w 533400"/>
                  <a:gd name="connsiteY110" fmla="*/ 209550 h 542925"/>
                  <a:gd name="connsiteX111" fmla="*/ 323850 w 533400"/>
                  <a:gd name="connsiteY111" fmla="*/ 200025 h 542925"/>
                  <a:gd name="connsiteX112" fmla="*/ 333375 w 533400"/>
                  <a:gd name="connsiteY112" fmla="*/ 209550 h 542925"/>
                  <a:gd name="connsiteX113" fmla="*/ 323850 w 533400"/>
                  <a:gd name="connsiteY113" fmla="*/ 219075 h 542925"/>
                  <a:gd name="connsiteX114" fmla="*/ 381000 w 533400"/>
                  <a:gd name="connsiteY114" fmla="*/ 123825 h 542925"/>
                  <a:gd name="connsiteX115" fmla="*/ 371475 w 533400"/>
                  <a:gd name="connsiteY115" fmla="*/ 114300 h 542925"/>
                  <a:gd name="connsiteX116" fmla="*/ 381000 w 533400"/>
                  <a:gd name="connsiteY116" fmla="*/ 104775 h 542925"/>
                  <a:gd name="connsiteX117" fmla="*/ 390525 w 533400"/>
                  <a:gd name="connsiteY117" fmla="*/ 114300 h 542925"/>
                  <a:gd name="connsiteX118" fmla="*/ 381000 w 533400"/>
                  <a:gd name="connsiteY118" fmla="*/ 1238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3400" h="542925">
                    <a:moveTo>
                      <a:pt x="504825" y="0"/>
                    </a:moveTo>
                    <a:lnTo>
                      <a:pt x="28575" y="0"/>
                    </a:lnTo>
                    <a:cubicBezTo>
                      <a:pt x="12821" y="0"/>
                      <a:pt x="0" y="12821"/>
                      <a:pt x="0" y="28575"/>
                    </a:cubicBezTo>
                    <a:lnTo>
                      <a:pt x="0" y="428625"/>
                    </a:lnTo>
                    <a:cubicBezTo>
                      <a:pt x="0" y="444379"/>
                      <a:pt x="12821" y="457200"/>
                      <a:pt x="28575" y="457200"/>
                    </a:cubicBezTo>
                    <a:lnTo>
                      <a:pt x="226886" y="457200"/>
                    </a:lnTo>
                    <a:lnTo>
                      <a:pt x="220532" y="495300"/>
                    </a:lnTo>
                    <a:lnTo>
                      <a:pt x="190500" y="495300"/>
                    </a:lnTo>
                    <a:cubicBezTo>
                      <a:pt x="179994" y="495300"/>
                      <a:pt x="171450" y="503844"/>
                      <a:pt x="171450" y="514350"/>
                    </a:cubicBezTo>
                    <a:lnTo>
                      <a:pt x="171450" y="523875"/>
                    </a:lnTo>
                    <a:cubicBezTo>
                      <a:pt x="171450" y="534381"/>
                      <a:pt x="179994" y="542925"/>
                      <a:pt x="190500" y="542925"/>
                    </a:cubicBezTo>
                    <a:lnTo>
                      <a:pt x="342900" y="542925"/>
                    </a:lnTo>
                    <a:cubicBezTo>
                      <a:pt x="353406" y="542925"/>
                      <a:pt x="361950" y="534381"/>
                      <a:pt x="361950" y="523875"/>
                    </a:cubicBezTo>
                    <a:lnTo>
                      <a:pt x="361950" y="514350"/>
                    </a:lnTo>
                    <a:cubicBezTo>
                      <a:pt x="361950" y="503844"/>
                      <a:pt x="353406" y="495300"/>
                      <a:pt x="342900" y="495300"/>
                    </a:cubicBezTo>
                    <a:lnTo>
                      <a:pt x="312868" y="495300"/>
                    </a:lnTo>
                    <a:lnTo>
                      <a:pt x="306524" y="457200"/>
                    </a:lnTo>
                    <a:lnTo>
                      <a:pt x="504825" y="457200"/>
                    </a:lnTo>
                    <a:cubicBezTo>
                      <a:pt x="520579" y="457200"/>
                      <a:pt x="533400" y="444379"/>
                      <a:pt x="533400" y="428625"/>
                    </a:cubicBezTo>
                    <a:lnTo>
                      <a:pt x="533400" y="28575"/>
                    </a:lnTo>
                    <a:cubicBezTo>
                      <a:pt x="533400" y="12821"/>
                      <a:pt x="520579" y="0"/>
                      <a:pt x="504825" y="0"/>
                    </a:cubicBezTo>
                    <a:close/>
                    <a:moveTo>
                      <a:pt x="28575" y="19050"/>
                    </a:moveTo>
                    <a:lnTo>
                      <a:pt x="504825" y="19050"/>
                    </a:lnTo>
                    <a:cubicBezTo>
                      <a:pt x="510083" y="19050"/>
                      <a:pt x="514350" y="23327"/>
                      <a:pt x="514350" y="28575"/>
                    </a:cubicBezTo>
                    <a:lnTo>
                      <a:pt x="514350" y="342900"/>
                    </a:lnTo>
                    <a:lnTo>
                      <a:pt x="19050" y="342900"/>
                    </a:lnTo>
                    <a:lnTo>
                      <a:pt x="19050" y="28575"/>
                    </a:lnTo>
                    <a:cubicBezTo>
                      <a:pt x="19050" y="23327"/>
                      <a:pt x="23327" y="19050"/>
                      <a:pt x="28575" y="19050"/>
                    </a:cubicBezTo>
                    <a:close/>
                    <a:moveTo>
                      <a:pt x="342871" y="523875"/>
                    </a:moveTo>
                    <a:lnTo>
                      <a:pt x="190500" y="523875"/>
                    </a:lnTo>
                    <a:lnTo>
                      <a:pt x="190500" y="514350"/>
                    </a:lnTo>
                    <a:lnTo>
                      <a:pt x="342900" y="514350"/>
                    </a:lnTo>
                    <a:lnTo>
                      <a:pt x="342871" y="523875"/>
                    </a:lnTo>
                    <a:close/>
                    <a:moveTo>
                      <a:pt x="293551" y="495300"/>
                    </a:moveTo>
                    <a:lnTo>
                      <a:pt x="239840" y="495300"/>
                    </a:lnTo>
                    <a:lnTo>
                      <a:pt x="246193" y="457200"/>
                    </a:lnTo>
                    <a:lnTo>
                      <a:pt x="287207" y="457200"/>
                    </a:lnTo>
                    <a:lnTo>
                      <a:pt x="293551" y="495300"/>
                    </a:lnTo>
                    <a:close/>
                    <a:moveTo>
                      <a:pt x="514350" y="428625"/>
                    </a:moveTo>
                    <a:cubicBezTo>
                      <a:pt x="514350" y="433873"/>
                      <a:pt x="510083" y="438150"/>
                      <a:pt x="504825" y="438150"/>
                    </a:cubicBezTo>
                    <a:lnTo>
                      <a:pt x="28575" y="438150"/>
                    </a:lnTo>
                    <a:cubicBezTo>
                      <a:pt x="23327" y="438150"/>
                      <a:pt x="19050" y="433873"/>
                      <a:pt x="19050" y="428625"/>
                    </a:cubicBezTo>
                    <a:lnTo>
                      <a:pt x="19050" y="361950"/>
                    </a:lnTo>
                    <a:lnTo>
                      <a:pt x="514350" y="361950"/>
                    </a:lnTo>
                    <a:lnTo>
                      <a:pt x="514350" y="428625"/>
                    </a:lnTo>
                    <a:close/>
                    <a:moveTo>
                      <a:pt x="57150" y="333375"/>
                    </a:moveTo>
                    <a:lnTo>
                      <a:pt x="476250" y="333375"/>
                    </a:lnTo>
                    <a:cubicBezTo>
                      <a:pt x="486756" y="333375"/>
                      <a:pt x="495300" y="324831"/>
                      <a:pt x="495300" y="314325"/>
                    </a:cubicBezTo>
                    <a:lnTo>
                      <a:pt x="495300" y="57150"/>
                    </a:lnTo>
                    <a:cubicBezTo>
                      <a:pt x="495300" y="46644"/>
                      <a:pt x="486756" y="38100"/>
                      <a:pt x="476250" y="38100"/>
                    </a:cubicBezTo>
                    <a:lnTo>
                      <a:pt x="57150" y="38100"/>
                    </a:lnTo>
                    <a:cubicBezTo>
                      <a:pt x="46644" y="38100"/>
                      <a:pt x="38100" y="46644"/>
                      <a:pt x="38100" y="57150"/>
                    </a:cubicBezTo>
                    <a:lnTo>
                      <a:pt x="38100" y="314325"/>
                    </a:lnTo>
                    <a:cubicBezTo>
                      <a:pt x="38100" y="324831"/>
                      <a:pt x="46644" y="333375"/>
                      <a:pt x="57150" y="333375"/>
                    </a:cubicBezTo>
                    <a:close/>
                    <a:moveTo>
                      <a:pt x="57150" y="57150"/>
                    </a:moveTo>
                    <a:lnTo>
                      <a:pt x="476250" y="57150"/>
                    </a:lnTo>
                    <a:lnTo>
                      <a:pt x="476221" y="314325"/>
                    </a:lnTo>
                    <a:lnTo>
                      <a:pt x="57150" y="314325"/>
                    </a:lnTo>
                    <a:lnTo>
                      <a:pt x="57150" y="57150"/>
                    </a:lnTo>
                    <a:close/>
                    <a:moveTo>
                      <a:pt x="266700" y="371475"/>
                    </a:moveTo>
                    <a:cubicBezTo>
                      <a:pt x="250946" y="371475"/>
                      <a:pt x="238125" y="384296"/>
                      <a:pt x="238125" y="400050"/>
                    </a:cubicBezTo>
                    <a:cubicBezTo>
                      <a:pt x="238125" y="415804"/>
                      <a:pt x="250946" y="428625"/>
                      <a:pt x="266700" y="428625"/>
                    </a:cubicBezTo>
                    <a:cubicBezTo>
                      <a:pt x="282454" y="428625"/>
                      <a:pt x="295275" y="415804"/>
                      <a:pt x="295275" y="400050"/>
                    </a:cubicBezTo>
                    <a:cubicBezTo>
                      <a:pt x="295275" y="384296"/>
                      <a:pt x="282454" y="371475"/>
                      <a:pt x="266700" y="371475"/>
                    </a:cubicBezTo>
                    <a:close/>
                    <a:moveTo>
                      <a:pt x="266700" y="409575"/>
                    </a:moveTo>
                    <a:cubicBezTo>
                      <a:pt x="261452" y="409575"/>
                      <a:pt x="257175" y="405298"/>
                      <a:pt x="257175" y="400050"/>
                    </a:cubicBezTo>
                    <a:cubicBezTo>
                      <a:pt x="257175" y="394802"/>
                      <a:pt x="261442" y="390525"/>
                      <a:pt x="266700" y="390525"/>
                    </a:cubicBezTo>
                    <a:cubicBezTo>
                      <a:pt x="271958" y="390525"/>
                      <a:pt x="276225" y="394802"/>
                      <a:pt x="276225" y="400050"/>
                    </a:cubicBezTo>
                    <a:cubicBezTo>
                      <a:pt x="276225" y="405298"/>
                      <a:pt x="271948" y="409575"/>
                      <a:pt x="266700" y="409575"/>
                    </a:cubicBezTo>
                    <a:close/>
                    <a:moveTo>
                      <a:pt x="381000" y="85725"/>
                    </a:moveTo>
                    <a:cubicBezTo>
                      <a:pt x="365246" y="85725"/>
                      <a:pt x="352425" y="98546"/>
                      <a:pt x="352425" y="114300"/>
                    </a:cubicBezTo>
                    <a:cubicBezTo>
                      <a:pt x="352425" y="121701"/>
                      <a:pt x="355330" y="128387"/>
                      <a:pt x="359950" y="133464"/>
                    </a:cubicBezTo>
                    <a:lnTo>
                      <a:pt x="328003" y="181394"/>
                    </a:lnTo>
                    <a:cubicBezTo>
                      <a:pt x="326631" y="181194"/>
                      <a:pt x="325269" y="180975"/>
                      <a:pt x="323850" y="180975"/>
                    </a:cubicBezTo>
                    <a:cubicBezTo>
                      <a:pt x="316459" y="180975"/>
                      <a:pt x="309763" y="183871"/>
                      <a:pt x="304686" y="188500"/>
                    </a:cubicBezTo>
                    <a:lnTo>
                      <a:pt x="256756" y="156553"/>
                    </a:lnTo>
                    <a:cubicBezTo>
                      <a:pt x="256956" y="155181"/>
                      <a:pt x="257175" y="153819"/>
                      <a:pt x="257175" y="152400"/>
                    </a:cubicBezTo>
                    <a:cubicBezTo>
                      <a:pt x="257175" y="136646"/>
                      <a:pt x="244354" y="123825"/>
                      <a:pt x="228600" y="123825"/>
                    </a:cubicBezTo>
                    <a:cubicBezTo>
                      <a:pt x="212846" y="123825"/>
                      <a:pt x="200025" y="136646"/>
                      <a:pt x="200025" y="152400"/>
                    </a:cubicBezTo>
                    <a:cubicBezTo>
                      <a:pt x="200025" y="156867"/>
                      <a:pt x="201149" y="161039"/>
                      <a:pt x="202978" y="164811"/>
                    </a:cubicBezTo>
                    <a:cubicBezTo>
                      <a:pt x="202587" y="165192"/>
                      <a:pt x="202121" y="165459"/>
                      <a:pt x="201797" y="165916"/>
                    </a:cubicBezTo>
                    <a:lnTo>
                      <a:pt x="156715" y="229038"/>
                    </a:lnTo>
                    <a:cubicBezTo>
                      <a:pt x="155296" y="228819"/>
                      <a:pt x="153876" y="228600"/>
                      <a:pt x="152400" y="228600"/>
                    </a:cubicBezTo>
                    <a:cubicBezTo>
                      <a:pt x="136646" y="228600"/>
                      <a:pt x="123825" y="241421"/>
                      <a:pt x="123825" y="257175"/>
                    </a:cubicBezTo>
                    <a:cubicBezTo>
                      <a:pt x="123825" y="272929"/>
                      <a:pt x="136646" y="285750"/>
                      <a:pt x="152400" y="285750"/>
                    </a:cubicBezTo>
                    <a:cubicBezTo>
                      <a:pt x="168154" y="285750"/>
                      <a:pt x="180975" y="272929"/>
                      <a:pt x="180975" y="257175"/>
                    </a:cubicBezTo>
                    <a:cubicBezTo>
                      <a:pt x="180975" y="249850"/>
                      <a:pt x="178127" y="243240"/>
                      <a:pt x="173593" y="238182"/>
                    </a:cubicBezTo>
                    <a:lnTo>
                      <a:pt x="216465" y="178165"/>
                    </a:lnTo>
                    <a:cubicBezTo>
                      <a:pt x="220161" y="179918"/>
                      <a:pt x="224238" y="180975"/>
                      <a:pt x="228600" y="180975"/>
                    </a:cubicBezTo>
                    <a:cubicBezTo>
                      <a:pt x="236001" y="180975"/>
                      <a:pt x="242687" y="178079"/>
                      <a:pt x="247764" y="173450"/>
                    </a:cubicBezTo>
                    <a:lnTo>
                      <a:pt x="295694" y="205397"/>
                    </a:lnTo>
                    <a:cubicBezTo>
                      <a:pt x="295485" y="206769"/>
                      <a:pt x="295275" y="208131"/>
                      <a:pt x="295275" y="209550"/>
                    </a:cubicBezTo>
                    <a:cubicBezTo>
                      <a:pt x="295275" y="225304"/>
                      <a:pt x="308096" y="238125"/>
                      <a:pt x="323850" y="238125"/>
                    </a:cubicBezTo>
                    <a:cubicBezTo>
                      <a:pt x="339604" y="238125"/>
                      <a:pt x="352425" y="225304"/>
                      <a:pt x="352425" y="209550"/>
                    </a:cubicBezTo>
                    <a:cubicBezTo>
                      <a:pt x="352425" y="202149"/>
                      <a:pt x="349520" y="195463"/>
                      <a:pt x="344900" y="190386"/>
                    </a:cubicBezTo>
                    <a:lnTo>
                      <a:pt x="376847" y="142456"/>
                    </a:lnTo>
                    <a:cubicBezTo>
                      <a:pt x="378219" y="142656"/>
                      <a:pt x="379581" y="142875"/>
                      <a:pt x="381000" y="142875"/>
                    </a:cubicBezTo>
                    <a:cubicBezTo>
                      <a:pt x="396754" y="142875"/>
                      <a:pt x="409575" y="130054"/>
                      <a:pt x="409575" y="114300"/>
                    </a:cubicBezTo>
                    <a:cubicBezTo>
                      <a:pt x="409575" y="98546"/>
                      <a:pt x="396754" y="85725"/>
                      <a:pt x="381000" y="85725"/>
                    </a:cubicBezTo>
                    <a:close/>
                    <a:moveTo>
                      <a:pt x="152400" y="266700"/>
                    </a:moveTo>
                    <a:cubicBezTo>
                      <a:pt x="147152" y="266700"/>
                      <a:pt x="142875" y="262423"/>
                      <a:pt x="142875" y="257175"/>
                    </a:cubicBezTo>
                    <a:cubicBezTo>
                      <a:pt x="142875" y="251927"/>
                      <a:pt x="147152" y="247650"/>
                      <a:pt x="152400" y="247650"/>
                    </a:cubicBezTo>
                    <a:cubicBezTo>
                      <a:pt x="157648" y="247650"/>
                      <a:pt x="161925" y="251927"/>
                      <a:pt x="161925" y="257175"/>
                    </a:cubicBezTo>
                    <a:cubicBezTo>
                      <a:pt x="161925" y="262423"/>
                      <a:pt x="157648" y="266700"/>
                      <a:pt x="152400" y="266700"/>
                    </a:cubicBezTo>
                    <a:close/>
                    <a:moveTo>
                      <a:pt x="228600" y="161925"/>
                    </a:moveTo>
                    <a:cubicBezTo>
                      <a:pt x="223352" y="161925"/>
                      <a:pt x="219075" y="157648"/>
                      <a:pt x="219075" y="152400"/>
                    </a:cubicBezTo>
                    <a:cubicBezTo>
                      <a:pt x="219075" y="147152"/>
                      <a:pt x="223352" y="142875"/>
                      <a:pt x="228600" y="142875"/>
                    </a:cubicBezTo>
                    <a:cubicBezTo>
                      <a:pt x="233848" y="142875"/>
                      <a:pt x="238125" y="147152"/>
                      <a:pt x="238125" y="152400"/>
                    </a:cubicBezTo>
                    <a:cubicBezTo>
                      <a:pt x="238125" y="157648"/>
                      <a:pt x="233848" y="161925"/>
                      <a:pt x="228600" y="161925"/>
                    </a:cubicBezTo>
                    <a:close/>
                    <a:moveTo>
                      <a:pt x="323850" y="219075"/>
                    </a:moveTo>
                    <a:cubicBezTo>
                      <a:pt x="318592" y="219075"/>
                      <a:pt x="314325" y="214798"/>
                      <a:pt x="314325" y="209550"/>
                    </a:cubicBezTo>
                    <a:cubicBezTo>
                      <a:pt x="314325" y="204302"/>
                      <a:pt x="318592" y="200025"/>
                      <a:pt x="323850" y="200025"/>
                    </a:cubicBezTo>
                    <a:cubicBezTo>
                      <a:pt x="329108" y="200025"/>
                      <a:pt x="333375" y="204302"/>
                      <a:pt x="333375" y="209550"/>
                    </a:cubicBezTo>
                    <a:cubicBezTo>
                      <a:pt x="333375" y="214798"/>
                      <a:pt x="329108" y="219075"/>
                      <a:pt x="323850" y="219075"/>
                    </a:cubicBezTo>
                    <a:close/>
                    <a:moveTo>
                      <a:pt x="381000" y="123825"/>
                    </a:moveTo>
                    <a:cubicBezTo>
                      <a:pt x="375742" y="123825"/>
                      <a:pt x="371475" y="119548"/>
                      <a:pt x="371475" y="114300"/>
                    </a:cubicBezTo>
                    <a:cubicBezTo>
                      <a:pt x="371475" y="109052"/>
                      <a:pt x="375742" y="104775"/>
                      <a:pt x="381000" y="104775"/>
                    </a:cubicBezTo>
                    <a:cubicBezTo>
                      <a:pt x="386258" y="104775"/>
                      <a:pt x="390525" y="109052"/>
                      <a:pt x="390525" y="114300"/>
                    </a:cubicBezTo>
                    <a:cubicBezTo>
                      <a:pt x="390525" y="119548"/>
                      <a:pt x="386258" y="123825"/>
                      <a:pt x="381000" y="123825"/>
                    </a:cubicBez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grpSp>
      <p:grpSp>
        <p:nvGrpSpPr>
          <p:cNvPr id="20" name="Group 19">
            <a:extLst>
              <a:ext uri="{FF2B5EF4-FFF2-40B4-BE49-F238E27FC236}">
                <a16:creationId xmlns:a16="http://schemas.microsoft.com/office/drawing/2014/main" id="{6ACDFD3B-A431-BC28-AA03-7914E1B6686A}"/>
              </a:ext>
              <a:ext uri="{C183D7F6-B498-43B3-948B-1728B52AA6E4}">
                <adec:decorative xmlns:adec="http://schemas.microsoft.com/office/drawing/2017/decorative" val="1"/>
              </a:ext>
            </a:extLst>
          </p:cNvPr>
          <p:cNvGrpSpPr/>
          <p:nvPr/>
        </p:nvGrpSpPr>
        <p:grpSpPr>
          <a:xfrm>
            <a:off x="-41101" y="4037877"/>
            <a:ext cx="7567748" cy="787963"/>
            <a:chOff x="-41101" y="4037877"/>
            <a:chExt cx="7567748" cy="787963"/>
          </a:xfrm>
        </p:grpSpPr>
        <p:cxnSp>
          <p:nvCxnSpPr>
            <p:cNvPr id="40" name="Straight Connector 39">
              <a:extLst>
                <a:ext uri="{FF2B5EF4-FFF2-40B4-BE49-F238E27FC236}">
                  <a16:creationId xmlns:a16="http://schemas.microsoft.com/office/drawing/2014/main" id="{C4F007CF-3923-D8B1-9BDB-AADF45BB06AD}"/>
                </a:ext>
              </a:extLst>
            </p:cNvPr>
            <p:cNvCxnSpPr/>
            <p:nvPr/>
          </p:nvCxnSpPr>
          <p:spPr>
            <a:xfrm>
              <a:off x="-4355" y="4037877"/>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73498D29-505F-0118-938E-405C15F54A2F}"/>
                </a:ext>
              </a:extLst>
            </p:cNvPr>
            <p:cNvSpPr txBox="1"/>
            <p:nvPr/>
          </p:nvSpPr>
          <p:spPr>
            <a:xfrm>
              <a:off x="1142707" y="4150387"/>
              <a:ext cx="6088272"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E256A"/>
                  </a:solidFill>
                  <a:effectLst/>
                  <a:uLnTx/>
                  <a:uFillTx/>
                  <a:latin typeface="Gill Sans MT"/>
                  <a:ea typeface="Calibri"/>
                  <a:cs typeface="Calibri"/>
                  <a:sym typeface="Calibri"/>
                </a:rPr>
                <a:t>E-Learning – training.tbdiah.org</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rPr>
                <a:t>Online courses for frontline workers, community health staff and in TB Contact Investigation, Finding cases among those living with HIV, and TB Monitoring &amp; Evaluation </a:t>
              </a:r>
            </a:p>
          </p:txBody>
        </p:sp>
        <p:sp>
          <p:nvSpPr>
            <p:cNvPr id="75" name="Arrow: Right 74">
              <a:extLst>
                <a:ext uri="{FF2B5EF4-FFF2-40B4-BE49-F238E27FC236}">
                  <a16:creationId xmlns:a16="http://schemas.microsoft.com/office/drawing/2014/main" id="{D11081C2-026F-B3A1-63C1-6B521C6E7396}"/>
                </a:ext>
              </a:extLst>
            </p:cNvPr>
            <p:cNvSpPr/>
            <p:nvPr/>
          </p:nvSpPr>
          <p:spPr>
            <a:xfrm>
              <a:off x="-7406" y="4076063"/>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7" name="TextBox 126">
              <a:extLst>
                <a:ext uri="{FF2B5EF4-FFF2-40B4-BE49-F238E27FC236}">
                  <a16:creationId xmlns:a16="http://schemas.microsoft.com/office/drawing/2014/main" id="{F6E5B7AC-73FE-9592-16C0-FDF21B05C08E}"/>
                </a:ext>
              </a:extLst>
            </p:cNvPr>
            <p:cNvSpPr txBox="1"/>
            <p:nvPr/>
          </p:nvSpPr>
          <p:spPr>
            <a:xfrm>
              <a:off x="-41101" y="4571924"/>
              <a:ext cx="8765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E-Learning</a:t>
              </a:r>
            </a:p>
          </p:txBody>
        </p:sp>
        <p:grpSp>
          <p:nvGrpSpPr>
            <p:cNvPr id="14" name="Group 13">
              <a:extLst>
                <a:ext uri="{FF2B5EF4-FFF2-40B4-BE49-F238E27FC236}">
                  <a16:creationId xmlns:a16="http://schemas.microsoft.com/office/drawing/2014/main" id="{15A4481C-E5C2-EBB4-7798-8B5F7B37C07B}"/>
                </a:ext>
              </a:extLst>
            </p:cNvPr>
            <p:cNvGrpSpPr/>
            <p:nvPr/>
          </p:nvGrpSpPr>
          <p:grpSpPr>
            <a:xfrm>
              <a:off x="174927" y="4182106"/>
              <a:ext cx="454018" cy="382081"/>
              <a:chOff x="174927" y="4182106"/>
              <a:chExt cx="454018" cy="382081"/>
            </a:xfrm>
          </p:grpSpPr>
          <p:sp>
            <p:nvSpPr>
              <p:cNvPr id="124" name="Rectangle: Rounded Corners 123">
                <a:extLst>
                  <a:ext uri="{FF2B5EF4-FFF2-40B4-BE49-F238E27FC236}">
                    <a16:creationId xmlns:a16="http://schemas.microsoft.com/office/drawing/2014/main" id="{2D5C6CBE-8956-0A24-8963-545300EC0510}"/>
                  </a:ext>
                </a:extLst>
              </p:cNvPr>
              <p:cNvSpPr/>
              <p:nvPr/>
            </p:nvSpPr>
            <p:spPr>
              <a:xfrm>
                <a:off x="174927" y="4182106"/>
                <a:ext cx="454018" cy="382081"/>
              </a:xfrm>
              <a:prstGeom prst="roundRect">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9" name="Graphic 8">
                <a:extLst>
                  <a:ext uri="{FF2B5EF4-FFF2-40B4-BE49-F238E27FC236}">
                    <a16:creationId xmlns:a16="http://schemas.microsoft.com/office/drawing/2014/main" id="{E8E66ADA-F61C-AAD6-0D91-474750ABA4A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294" y="4217780"/>
                <a:ext cx="313731" cy="283577"/>
              </a:xfrm>
              <a:prstGeom prst="rect">
                <a:avLst/>
              </a:prstGeom>
            </p:spPr>
          </p:pic>
        </p:grpSp>
      </p:grpSp>
      <p:grpSp>
        <p:nvGrpSpPr>
          <p:cNvPr id="129" name="Group 128">
            <a:extLst>
              <a:ext uri="{FF2B5EF4-FFF2-40B4-BE49-F238E27FC236}">
                <a16:creationId xmlns:a16="http://schemas.microsoft.com/office/drawing/2014/main" id="{98E0AB75-3F83-236C-516E-BCDA2F88A32D}"/>
              </a:ext>
              <a:ext uri="{C183D7F6-B498-43B3-948B-1728B52AA6E4}">
                <adec:decorative xmlns:adec="http://schemas.microsoft.com/office/drawing/2017/decorative" val="1"/>
              </a:ext>
            </a:extLst>
          </p:cNvPr>
          <p:cNvGrpSpPr/>
          <p:nvPr/>
        </p:nvGrpSpPr>
        <p:grpSpPr>
          <a:xfrm>
            <a:off x="2370" y="1366821"/>
            <a:ext cx="7538479" cy="793972"/>
            <a:chOff x="2370" y="1366821"/>
            <a:chExt cx="7538479" cy="793972"/>
          </a:xfrm>
        </p:grpSpPr>
        <p:sp>
          <p:nvSpPr>
            <p:cNvPr id="130" name="Arrow: Right 129">
              <a:extLst>
                <a:ext uri="{FF2B5EF4-FFF2-40B4-BE49-F238E27FC236}">
                  <a16:creationId xmlns:a16="http://schemas.microsoft.com/office/drawing/2014/main" id="{D6F8A9ED-D6CB-122E-F018-0DDB16F451FD}"/>
                </a:ext>
              </a:extLst>
            </p:cNvPr>
            <p:cNvSpPr/>
            <p:nvPr/>
          </p:nvSpPr>
          <p:spPr>
            <a:xfrm>
              <a:off x="2370" y="1427980"/>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1" name="TextBox 130">
              <a:extLst>
                <a:ext uri="{FF2B5EF4-FFF2-40B4-BE49-F238E27FC236}">
                  <a16:creationId xmlns:a16="http://schemas.microsoft.com/office/drawing/2014/main" id="{078BDD3A-6A2B-CEDD-9549-82EE0D4EE2EE}"/>
                </a:ext>
              </a:extLst>
            </p:cNvPr>
            <p:cNvSpPr txBox="1"/>
            <p:nvPr/>
          </p:nvSpPr>
          <p:spPr>
            <a:xfrm>
              <a:off x="1142707" y="1526177"/>
              <a:ext cx="605419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22222"/>
                </a:buClr>
                <a:buSzPct val="90000"/>
                <a:buFontTx/>
                <a:buNone/>
                <a:tabLst/>
                <a:defRPr/>
              </a:pPr>
              <a:r>
                <a:rPr kumimoji="0" lang="en-US" sz="1050" b="1" i="0" u="none" strike="noStrike" kern="1200" cap="none" spc="0" normalizeH="0" baseline="0" noProof="0">
                  <a:ln>
                    <a:noFill/>
                  </a:ln>
                  <a:solidFill>
                    <a:srgbClr val="008C84"/>
                  </a:solidFill>
                  <a:effectLst/>
                  <a:uLnTx/>
                  <a:uFillTx/>
                  <a:latin typeface="Gill Sans MT"/>
                  <a:ea typeface="Calibri"/>
                  <a:cs typeface="Calibri"/>
                  <a:sym typeface="Calibri"/>
                </a:rPr>
                <a:t>Centers of Excellence</a:t>
              </a:r>
            </a:p>
            <a:p>
              <a:pPr marL="171450" marR="0" lvl="0" indent="-171450" algn="l" defTabSz="457200" rtl="0" eaLnBrk="1" fontAlgn="auto" latinLnBrk="0" hangingPunct="1">
                <a:lnSpc>
                  <a:spcPct val="100000"/>
                </a:lnSpc>
                <a:spcBef>
                  <a:spcPts val="0"/>
                </a:spcBef>
                <a:spcAft>
                  <a:spcPts val="0"/>
                </a:spcAft>
                <a:buClr>
                  <a:srgbClr val="222222"/>
                </a:buClr>
                <a:buSzPct val="90000"/>
                <a:buFont typeface="Wingdings" panose="05000000000000000000" pitchFamily="2" charset="2"/>
                <a:buChar char="§"/>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Establish Centers of Excellence to test and model best practices in TB M&amp;E and surveillance </a:t>
              </a:r>
              <a:endParaRPr kumimoji="0" lang="en-US" sz="1050" b="0" i="0" u="none" strike="noStrike" kern="1200" cap="none" spc="0" normalizeH="0" baseline="0" noProof="0">
                <a:ln>
                  <a:noFill/>
                </a:ln>
                <a:solidFill>
                  <a:srgbClr val="222222"/>
                </a:solidFill>
                <a:effectLst/>
                <a:uLnTx/>
                <a:uFillTx/>
                <a:latin typeface="Gill Sans MT"/>
                <a:ea typeface="Calibri"/>
                <a:cs typeface="Calibri"/>
                <a:sym typeface="Calibri"/>
              </a:endParaRPr>
            </a:p>
          </p:txBody>
        </p:sp>
        <p:sp>
          <p:nvSpPr>
            <p:cNvPr id="132" name="TextBox 131">
              <a:extLst>
                <a:ext uri="{FF2B5EF4-FFF2-40B4-BE49-F238E27FC236}">
                  <a16:creationId xmlns:a16="http://schemas.microsoft.com/office/drawing/2014/main" id="{FFDCE542-5904-DEA3-3CD7-9E12D2B62F6E}"/>
                </a:ext>
              </a:extLst>
            </p:cNvPr>
            <p:cNvSpPr txBox="1"/>
            <p:nvPr/>
          </p:nvSpPr>
          <p:spPr>
            <a:xfrm>
              <a:off x="118230" y="1899183"/>
              <a:ext cx="57048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22222"/>
                  </a:solidFill>
                  <a:effectLst/>
                  <a:uLnTx/>
                  <a:uFillTx/>
                  <a:latin typeface="Gill Sans MT"/>
                  <a:ea typeface="+mn-ea"/>
                  <a:cs typeface="+mn-cs"/>
                </a:rPr>
                <a:t>COEs</a:t>
              </a:r>
            </a:p>
          </p:txBody>
        </p:sp>
        <p:grpSp>
          <p:nvGrpSpPr>
            <p:cNvPr id="133" name="Group 132">
              <a:extLst>
                <a:ext uri="{FF2B5EF4-FFF2-40B4-BE49-F238E27FC236}">
                  <a16:creationId xmlns:a16="http://schemas.microsoft.com/office/drawing/2014/main" id="{DDDF87F1-8EB9-5560-9864-B542F759EA96}"/>
                </a:ext>
              </a:extLst>
            </p:cNvPr>
            <p:cNvGrpSpPr/>
            <p:nvPr/>
          </p:nvGrpSpPr>
          <p:grpSpPr>
            <a:xfrm>
              <a:off x="174927" y="1496275"/>
              <a:ext cx="457094" cy="384670"/>
              <a:chOff x="174927" y="1469605"/>
              <a:chExt cx="457094" cy="384670"/>
            </a:xfrm>
          </p:grpSpPr>
          <p:sp>
            <p:nvSpPr>
              <p:cNvPr id="135" name="Rectangle: Rounded Corners 134">
                <a:extLst>
                  <a:ext uri="{FF2B5EF4-FFF2-40B4-BE49-F238E27FC236}">
                    <a16:creationId xmlns:a16="http://schemas.microsoft.com/office/drawing/2014/main" id="{38520556-AA4D-B44A-A9B8-C7E6858A133B}"/>
                  </a:ext>
                </a:extLst>
              </p:cNvPr>
              <p:cNvSpPr/>
              <p:nvPr/>
            </p:nvSpPr>
            <p:spPr>
              <a:xfrm>
                <a:off x="174927" y="1469605"/>
                <a:ext cx="457094" cy="384670"/>
              </a:xfrm>
              <a:prstGeom prst="round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6" name="Freeform: Shape 135">
                <a:extLst>
                  <a:ext uri="{FF2B5EF4-FFF2-40B4-BE49-F238E27FC236}">
                    <a16:creationId xmlns:a16="http://schemas.microsoft.com/office/drawing/2014/main" id="{499088D7-18AB-CC7E-B0F0-E07691822910}"/>
                  </a:ext>
                </a:extLst>
              </p:cNvPr>
              <p:cNvSpPr/>
              <p:nvPr/>
            </p:nvSpPr>
            <p:spPr>
              <a:xfrm>
                <a:off x="300305" y="1479319"/>
                <a:ext cx="206338" cy="344720"/>
              </a:xfrm>
              <a:custGeom>
                <a:avLst/>
                <a:gdLst>
                  <a:gd name="connsiteX0" fmla="*/ 180436 w 342080"/>
                  <a:gd name="connsiteY0" fmla="*/ 229076 h 571500"/>
                  <a:gd name="connsiteX1" fmla="*/ 180436 w 342080"/>
                  <a:gd name="connsiteY1" fmla="*/ 209550 h 571500"/>
                  <a:gd name="connsiteX2" fmla="*/ 209011 w 342080"/>
                  <a:gd name="connsiteY2" fmla="*/ 209550 h 571500"/>
                  <a:gd name="connsiteX3" fmla="*/ 214155 w 342080"/>
                  <a:gd name="connsiteY3" fmla="*/ 208026 h 571500"/>
                  <a:gd name="connsiteX4" fmla="*/ 318930 w 342080"/>
                  <a:gd name="connsiteY4" fmla="*/ 141351 h 571500"/>
                  <a:gd name="connsiteX5" fmla="*/ 323311 w 342080"/>
                  <a:gd name="connsiteY5" fmla="*/ 133350 h 571500"/>
                  <a:gd name="connsiteX6" fmla="*/ 323311 w 342080"/>
                  <a:gd name="connsiteY6" fmla="*/ 9525 h 571500"/>
                  <a:gd name="connsiteX7" fmla="*/ 313786 w 342080"/>
                  <a:gd name="connsiteY7" fmla="*/ 0 h 571500"/>
                  <a:gd name="connsiteX8" fmla="*/ 28036 w 342080"/>
                  <a:gd name="connsiteY8" fmla="*/ 0 h 571500"/>
                  <a:gd name="connsiteX9" fmla="*/ 18511 w 342080"/>
                  <a:gd name="connsiteY9" fmla="*/ 9525 h 571500"/>
                  <a:gd name="connsiteX10" fmla="*/ 18511 w 342080"/>
                  <a:gd name="connsiteY10" fmla="*/ 133350 h 571500"/>
                  <a:gd name="connsiteX11" fmla="*/ 22893 w 342080"/>
                  <a:gd name="connsiteY11" fmla="*/ 141351 h 571500"/>
                  <a:gd name="connsiteX12" fmla="*/ 127668 w 342080"/>
                  <a:gd name="connsiteY12" fmla="*/ 208026 h 571500"/>
                  <a:gd name="connsiteX13" fmla="*/ 132811 w 342080"/>
                  <a:gd name="connsiteY13" fmla="*/ 209550 h 571500"/>
                  <a:gd name="connsiteX14" fmla="*/ 161386 w 342080"/>
                  <a:gd name="connsiteY14" fmla="*/ 209550 h 571500"/>
                  <a:gd name="connsiteX15" fmla="*/ 161386 w 342080"/>
                  <a:gd name="connsiteY15" fmla="*/ 229076 h 571500"/>
                  <a:gd name="connsiteX16" fmla="*/ 301 w 342080"/>
                  <a:gd name="connsiteY16" fmla="*/ 410300 h 571500"/>
                  <a:gd name="connsiteX17" fmla="*/ 110427 w 342080"/>
                  <a:gd name="connsiteY17" fmla="*/ 560451 h 571500"/>
                  <a:gd name="connsiteX18" fmla="*/ 170911 w 342080"/>
                  <a:gd name="connsiteY18" fmla="*/ 571500 h 571500"/>
                  <a:gd name="connsiteX19" fmla="*/ 231395 w 342080"/>
                  <a:gd name="connsiteY19" fmla="*/ 560546 h 571500"/>
                  <a:gd name="connsiteX20" fmla="*/ 330887 w 342080"/>
                  <a:gd name="connsiteY20" fmla="*/ 339432 h 571500"/>
                  <a:gd name="connsiteX21" fmla="*/ 180436 w 342080"/>
                  <a:gd name="connsiteY21" fmla="*/ 229076 h 571500"/>
                  <a:gd name="connsiteX22" fmla="*/ 135573 w 342080"/>
                  <a:gd name="connsiteY22" fmla="*/ 190500 h 571500"/>
                  <a:gd name="connsiteX23" fmla="*/ 113761 w 342080"/>
                  <a:gd name="connsiteY23" fmla="*/ 176594 h 571500"/>
                  <a:gd name="connsiteX24" fmla="*/ 113761 w 342080"/>
                  <a:gd name="connsiteY24" fmla="*/ 19050 h 571500"/>
                  <a:gd name="connsiteX25" fmla="*/ 228061 w 342080"/>
                  <a:gd name="connsiteY25" fmla="*/ 19050 h 571500"/>
                  <a:gd name="connsiteX26" fmla="*/ 228061 w 342080"/>
                  <a:gd name="connsiteY26" fmla="*/ 176594 h 571500"/>
                  <a:gd name="connsiteX27" fmla="*/ 206249 w 342080"/>
                  <a:gd name="connsiteY27" fmla="*/ 190500 h 571500"/>
                  <a:gd name="connsiteX28" fmla="*/ 323311 w 342080"/>
                  <a:gd name="connsiteY28" fmla="*/ 400050 h 571500"/>
                  <a:gd name="connsiteX29" fmla="*/ 170911 w 342080"/>
                  <a:gd name="connsiteY29" fmla="*/ 552450 h 571500"/>
                  <a:gd name="connsiteX30" fmla="*/ 170911 w 342080"/>
                  <a:gd name="connsiteY30" fmla="*/ 495300 h 571500"/>
                  <a:gd name="connsiteX31" fmla="*/ 151861 w 342080"/>
                  <a:gd name="connsiteY31" fmla="*/ 495300 h 571500"/>
                  <a:gd name="connsiteX32" fmla="*/ 132811 w 342080"/>
                  <a:gd name="connsiteY32" fmla="*/ 476250 h 571500"/>
                  <a:gd name="connsiteX33" fmla="*/ 151861 w 342080"/>
                  <a:gd name="connsiteY33" fmla="*/ 457200 h 571500"/>
                  <a:gd name="connsiteX34" fmla="*/ 170911 w 342080"/>
                  <a:gd name="connsiteY34" fmla="*/ 457200 h 571500"/>
                  <a:gd name="connsiteX35" fmla="*/ 170911 w 342080"/>
                  <a:gd name="connsiteY35" fmla="*/ 400050 h 571500"/>
                  <a:gd name="connsiteX36" fmla="*/ 113761 w 342080"/>
                  <a:gd name="connsiteY36" fmla="*/ 400050 h 571500"/>
                  <a:gd name="connsiteX37" fmla="*/ 113761 w 342080"/>
                  <a:gd name="connsiteY37" fmla="*/ 381000 h 571500"/>
                  <a:gd name="connsiteX38" fmla="*/ 94711 w 342080"/>
                  <a:gd name="connsiteY38" fmla="*/ 361950 h 571500"/>
                  <a:gd name="connsiteX39" fmla="*/ 75661 w 342080"/>
                  <a:gd name="connsiteY39" fmla="*/ 381000 h 571500"/>
                  <a:gd name="connsiteX40" fmla="*/ 75661 w 342080"/>
                  <a:gd name="connsiteY40" fmla="*/ 400050 h 571500"/>
                  <a:gd name="connsiteX41" fmla="*/ 18511 w 342080"/>
                  <a:gd name="connsiteY41" fmla="*/ 400050 h 571500"/>
                  <a:gd name="connsiteX42" fmla="*/ 170911 w 342080"/>
                  <a:gd name="connsiteY42" fmla="*/ 247650 h 571500"/>
                  <a:gd name="connsiteX43" fmla="*/ 170911 w 342080"/>
                  <a:gd name="connsiteY43" fmla="*/ 304800 h 571500"/>
                  <a:gd name="connsiteX44" fmla="*/ 189961 w 342080"/>
                  <a:gd name="connsiteY44" fmla="*/ 304800 h 571500"/>
                  <a:gd name="connsiteX45" fmla="*/ 209011 w 342080"/>
                  <a:gd name="connsiteY45" fmla="*/ 323850 h 571500"/>
                  <a:gd name="connsiteX46" fmla="*/ 189961 w 342080"/>
                  <a:gd name="connsiteY46" fmla="*/ 342900 h 571500"/>
                  <a:gd name="connsiteX47" fmla="*/ 170911 w 342080"/>
                  <a:gd name="connsiteY47" fmla="*/ 342900 h 571500"/>
                  <a:gd name="connsiteX48" fmla="*/ 170911 w 342080"/>
                  <a:gd name="connsiteY48" fmla="*/ 400050 h 571500"/>
                  <a:gd name="connsiteX49" fmla="*/ 228061 w 342080"/>
                  <a:gd name="connsiteY49" fmla="*/ 400050 h 571500"/>
                  <a:gd name="connsiteX50" fmla="*/ 228061 w 342080"/>
                  <a:gd name="connsiteY50" fmla="*/ 419100 h 571500"/>
                  <a:gd name="connsiteX51" fmla="*/ 247111 w 342080"/>
                  <a:gd name="connsiteY51" fmla="*/ 438150 h 571500"/>
                  <a:gd name="connsiteX52" fmla="*/ 266161 w 342080"/>
                  <a:gd name="connsiteY52" fmla="*/ 419100 h 571500"/>
                  <a:gd name="connsiteX53" fmla="*/ 266161 w 342080"/>
                  <a:gd name="connsiteY53" fmla="*/ 4000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2080" h="571500">
                    <a:moveTo>
                      <a:pt x="180436" y="229076"/>
                    </a:moveTo>
                    <a:lnTo>
                      <a:pt x="180436" y="209550"/>
                    </a:lnTo>
                    <a:lnTo>
                      <a:pt x="209011" y="209550"/>
                    </a:lnTo>
                    <a:cubicBezTo>
                      <a:pt x="210836" y="209545"/>
                      <a:pt x="212621" y="209017"/>
                      <a:pt x="214155" y="208026"/>
                    </a:cubicBezTo>
                    <a:lnTo>
                      <a:pt x="318930" y="141351"/>
                    </a:lnTo>
                    <a:cubicBezTo>
                      <a:pt x="321656" y="139602"/>
                      <a:pt x="323305" y="136589"/>
                      <a:pt x="323311" y="133350"/>
                    </a:cubicBezTo>
                    <a:lnTo>
                      <a:pt x="323311" y="9525"/>
                    </a:lnTo>
                    <a:cubicBezTo>
                      <a:pt x="323311" y="4265"/>
                      <a:pt x="319047" y="0"/>
                      <a:pt x="313786" y="0"/>
                    </a:cubicBezTo>
                    <a:lnTo>
                      <a:pt x="28036" y="0"/>
                    </a:lnTo>
                    <a:cubicBezTo>
                      <a:pt x="22775" y="0"/>
                      <a:pt x="18511" y="4265"/>
                      <a:pt x="18511" y="9525"/>
                    </a:cubicBezTo>
                    <a:lnTo>
                      <a:pt x="18511" y="133350"/>
                    </a:lnTo>
                    <a:cubicBezTo>
                      <a:pt x="18517" y="136589"/>
                      <a:pt x="20166" y="139602"/>
                      <a:pt x="22893" y="141351"/>
                    </a:cubicBezTo>
                    <a:lnTo>
                      <a:pt x="127668" y="208026"/>
                    </a:lnTo>
                    <a:cubicBezTo>
                      <a:pt x="129201" y="209017"/>
                      <a:pt x="130986" y="209545"/>
                      <a:pt x="132811" y="209550"/>
                    </a:cubicBezTo>
                    <a:lnTo>
                      <a:pt x="161386" y="209550"/>
                    </a:lnTo>
                    <a:lnTo>
                      <a:pt x="161386" y="229076"/>
                    </a:lnTo>
                    <a:cubicBezTo>
                      <a:pt x="66860" y="234637"/>
                      <a:pt x="-5260" y="315774"/>
                      <a:pt x="301" y="410300"/>
                    </a:cubicBezTo>
                    <a:cubicBezTo>
                      <a:pt x="4264" y="477661"/>
                      <a:pt x="47370" y="536433"/>
                      <a:pt x="110427" y="560451"/>
                    </a:cubicBezTo>
                    <a:cubicBezTo>
                      <a:pt x="129740" y="567813"/>
                      <a:pt x="150243" y="571558"/>
                      <a:pt x="170911" y="571500"/>
                    </a:cubicBezTo>
                    <a:cubicBezTo>
                      <a:pt x="191570" y="571543"/>
                      <a:pt x="212064" y="567832"/>
                      <a:pt x="231395" y="560546"/>
                    </a:cubicBezTo>
                    <a:cubicBezTo>
                      <a:pt x="319928" y="526961"/>
                      <a:pt x="364472" y="427965"/>
                      <a:pt x="330887" y="339432"/>
                    </a:cubicBezTo>
                    <a:cubicBezTo>
                      <a:pt x="306897" y="276190"/>
                      <a:pt x="247964" y="232963"/>
                      <a:pt x="180436" y="229076"/>
                    </a:cubicBezTo>
                    <a:close/>
                    <a:moveTo>
                      <a:pt x="135573" y="190500"/>
                    </a:moveTo>
                    <a:lnTo>
                      <a:pt x="113761" y="176594"/>
                    </a:lnTo>
                    <a:lnTo>
                      <a:pt x="113761" y="19050"/>
                    </a:lnTo>
                    <a:lnTo>
                      <a:pt x="228061" y="19050"/>
                    </a:lnTo>
                    <a:lnTo>
                      <a:pt x="228061" y="176594"/>
                    </a:lnTo>
                    <a:lnTo>
                      <a:pt x="206249" y="190500"/>
                    </a:lnTo>
                    <a:close/>
                    <a:moveTo>
                      <a:pt x="323311" y="400050"/>
                    </a:moveTo>
                    <a:cubicBezTo>
                      <a:pt x="323311" y="484219"/>
                      <a:pt x="255080" y="552450"/>
                      <a:pt x="170911" y="552450"/>
                    </a:cubicBezTo>
                    <a:lnTo>
                      <a:pt x="170911" y="495300"/>
                    </a:lnTo>
                    <a:lnTo>
                      <a:pt x="151861" y="495300"/>
                    </a:lnTo>
                    <a:cubicBezTo>
                      <a:pt x="141340" y="495300"/>
                      <a:pt x="132811" y="486771"/>
                      <a:pt x="132811" y="476250"/>
                    </a:cubicBezTo>
                    <a:cubicBezTo>
                      <a:pt x="132811" y="465729"/>
                      <a:pt x="141340" y="457200"/>
                      <a:pt x="151861" y="457200"/>
                    </a:cubicBezTo>
                    <a:lnTo>
                      <a:pt x="170911" y="457200"/>
                    </a:lnTo>
                    <a:lnTo>
                      <a:pt x="170911" y="400050"/>
                    </a:lnTo>
                    <a:lnTo>
                      <a:pt x="113761" y="400050"/>
                    </a:lnTo>
                    <a:lnTo>
                      <a:pt x="113761" y="381000"/>
                    </a:lnTo>
                    <a:cubicBezTo>
                      <a:pt x="113761" y="370479"/>
                      <a:pt x="105232" y="361950"/>
                      <a:pt x="94711" y="361950"/>
                    </a:cubicBezTo>
                    <a:cubicBezTo>
                      <a:pt x="84190" y="361950"/>
                      <a:pt x="75661" y="370479"/>
                      <a:pt x="75661" y="381000"/>
                    </a:cubicBezTo>
                    <a:lnTo>
                      <a:pt x="75661" y="400050"/>
                    </a:lnTo>
                    <a:lnTo>
                      <a:pt x="18511" y="400050"/>
                    </a:lnTo>
                    <a:cubicBezTo>
                      <a:pt x="18511" y="315881"/>
                      <a:pt x="86742" y="247650"/>
                      <a:pt x="170911" y="247650"/>
                    </a:cubicBezTo>
                    <a:lnTo>
                      <a:pt x="170911" y="304800"/>
                    </a:lnTo>
                    <a:lnTo>
                      <a:pt x="189961" y="304800"/>
                    </a:lnTo>
                    <a:cubicBezTo>
                      <a:pt x="200482" y="304800"/>
                      <a:pt x="209011" y="313329"/>
                      <a:pt x="209011" y="323850"/>
                    </a:cubicBezTo>
                    <a:cubicBezTo>
                      <a:pt x="209011" y="334371"/>
                      <a:pt x="200482" y="342900"/>
                      <a:pt x="189961" y="342900"/>
                    </a:cubicBezTo>
                    <a:lnTo>
                      <a:pt x="170911" y="342900"/>
                    </a:lnTo>
                    <a:lnTo>
                      <a:pt x="170911" y="400050"/>
                    </a:lnTo>
                    <a:lnTo>
                      <a:pt x="228061" y="400050"/>
                    </a:lnTo>
                    <a:lnTo>
                      <a:pt x="228061" y="419100"/>
                    </a:lnTo>
                    <a:cubicBezTo>
                      <a:pt x="228061" y="429621"/>
                      <a:pt x="236590" y="438150"/>
                      <a:pt x="247111" y="438150"/>
                    </a:cubicBezTo>
                    <a:cubicBezTo>
                      <a:pt x="257632" y="438150"/>
                      <a:pt x="266161" y="429621"/>
                      <a:pt x="266161" y="419100"/>
                    </a:cubicBezTo>
                    <a:lnTo>
                      <a:pt x="266161" y="400050"/>
                    </a:ln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grpSp>
        <p:cxnSp>
          <p:nvCxnSpPr>
            <p:cNvPr id="134" name="Straight Connector 133">
              <a:extLst>
                <a:ext uri="{FF2B5EF4-FFF2-40B4-BE49-F238E27FC236}">
                  <a16:creationId xmlns:a16="http://schemas.microsoft.com/office/drawing/2014/main" id="{CDDFA812-2B09-0C2F-35D3-BF38A7124EFE}"/>
                </a:ext>
              </a:extLst>
            </p:cNvPr>
            <p:cNvCxnSpPr/>
            <p:nvPr/>
          </p:nvCxnSpPr>
          <p:spPr>
            <a:xfrm>
              <a:off x="9847" y="1366821"/>
              <a:ext cx="753100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E022E385-80EB-1562-254A-70D4D1CE4FB6}"/>
              </a:ext>
              <a:ext uri="{C183D7F6-B498-43B3-948B-1728B52AA6E4}">
                <adec:decorative xmlns:adec="http://schemas.microsoft.com/office/drawing/2017/decorative" val="1"/>
              </a:ext>
            </a:extLst>
          </p:cNvPr>
          <p:cNvGrpSpPr/>
          <p:nvPr/>
        </p:nvGrpSpPr>
        <p:grpSpPr>
          <a:xfrm>
            <a:off x="19961" y="550977"/>
            <a:ext cx="6950001" cy="731520"/>
            <a:chOff x="19961" y="550977"/>
            <a:chExt cx="6950001" cy="731520"/>
          </a:xfrm>
        </p:grpSpPr>
        <p:sp>
          <p:nvSpPr>
            <p:cNvPr id="3" name="Arrow: Right 2">
              <a:extLst>
                <a:ext uri="{FF2B5EF4-FFF2-40B4-BE49-F238E27FC236}">
                  <a16:creationId xmlns:a16="http://schemas.microsoft.com/office/drawing/2014/main" id="{5FD6A13C-F3B5-9EFF-AB0A-79CB498B4BF2}"/>
                </a:ext>
              </a:extLst>
            </p:cNvPr>
            <p:cNvSpPr/>
            <p:nvPr/>
          </p:nvSpPr>
          <p:spPr>
            <a:xfrm>
              <a:off x="19961" y="550977"/>
              <a:ext cx="1005840" cy="731520"/>
            </a:xfrm>
            <a:prstGeom prst="rightArrow">
              <a:avLst>
                <a:gd name="adj1" fmla="val 100000"/>
                <a:gd name="adj2" fmla="val 33835"/>
              </a:avLst>
            </a:prstGeom>
            <a:solidFill>
              <a:schemeClr val="bg1">
                <a:lumMod val="95000"/>
              </a:schemeClr>
            </a:solidFill>
            <a:ln w="12700">
              <a:noFill/>
              <a:extLst>
                <a:ext uri="{C807C97D-BFC1-408E-A445-0C87EB9F89A2}">
                  <ask:lineSketchStyleProps xmlns:ask="http://schemas.microsoft.com/office/drawing/2018/sketchyshapes" sd="1996517912">
                    <a:custGeom>
                      <a:avLst/>
                      <a:gdLst>
                        <a:gd name="connsiteX0" fmla="*/ 0 w 7912049"/>
                        <a:gd name="connsiteY0" fmla="*/ 0 h 796878"/>
                        <a:gd name="connsiteX1" fmla="*/ 7513610 w 7912049"/>
                        <a:gd name="connsiteY1" fmla="*/ 0 h 796878"/>
                        <a:gd name="connsiteX2" fmla="*/ 7513610 w 7912049"/>
                        <a:gd name="connsiteY2" fmla="*/ 0 h 796878"/>
                        <a:gd name="connsiteX3" fmla="*/ 7912049 w 7912049"/>
                        <a:gd name="connsiteY3" fmla="*/ 398439 h 796878"/>
                        <a:gd name="connsiteX4" fmla="*/ 7513610 w 7912049"/>
                        <a:gd name="connsiteY4" fmla="*/ 796878 h 796878"/>
                        <a:gd name="connsiteX5" fmla="*/ 7513610 w 7912049"/>
                        <a:gd name="connsiteY5" fmla="*/ 796878 h 796878"/>
                        <a:gd name="connsiteX6" fmla="*/ 0 w 7912049"/>
                        <a:gd name="connsiteY6" fmla="*/ 796878 h 796878"/>
                        <a:gd name="connsiteX7" fmla="*/ 0 w 7912049"/>
                        <a:gd name="connsiteY7" fmla="*/ 0 h 79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2049" h="796878" fill="none" extrusionOk="0">
                          <a:moveTo>
                            <a:pt x="0" y="0"/>
                          </a:moveTo>
                          <a:cubicBezTo>
                            <a:pt x="2150243" y="-151529"/>
                            <a:pt x="4404766" y="16294"/>
                            <a:pt x="7513610" y="0"/>
                          </a:cubicBezTo>
                          <a:lnTo>
                            <a:pt x="7513610" y="0"/>
                          </a:lnTo>
                          <a:cubicBezTo>
                            <a:pt x="7537228" y="57582"/>
                            <a:pt x="7797498" y="232258"/>
                            <a:pt x="7912049" y="398439"/>
                          </a:cubicBezTo>
                          <a:cubicBezTo>
                            <a:pt x="7830286" y="463677"/>
                            <a:pt x="7581770" y="670262"/>
                            <a:pt x="7513610" y="796878"/>
                          </a:cubicBezTo>
                          <a:lnTo>
                            <a:pt x="7513610" y="796878"/>
                          </a:lnTo>
                          <a:cubicBezTo>
                            <a:pt x="5611961" y="769196"/>
                            <a:pt x="2742528" y="947044"/>
                            <a:pt x="0" y="796878"/>
                          </a:cubicBezTo>
                          <a:cubicBezTo>
                            <a:pt x="-70090" y="479644"/>
                            <a:pt x="-17488" y="174387"/>
                            <a:pt x="0" y="0"/>
                          </a:cubicBezTo>
                          <a:close/>
                        </a:path>
                        <a:path w="7912049" h="796878" stroke="0" extrusionOk="0">
                          <a:moveTo>
                            <a:pt x="0" y="0"/>
                          </a:moveTo>
                          <a:cubicBezTo>
                            <a:pt x="1930886" y="-53878"/>
                            <a:pt x="5430873" y="13952"/>
                            <a:pt x="7513610" y="0"/>
                          </a:cubicBezTo>
                          <a:lnTo>
                            <a:pt x="7513610" y="0"/>
                          </a:lnTo>
                          <a:cubicBezTo>
                            <a:pt x="7596687" y="87341"/>
                            <a:pt x="7848473" y="341384"/>
                            <a:pt x="7912049" y="398439"/>
                          </a:cubicBezTo>
                          <a:cubicBezTo>
                            <a:pt x="7831954" y="492450"/>
                            <a:pt x="7678505" y="581142"/>
                            <a:pt x="7513610" y="796878"/>
                          </a:cubicBezTo>
                          <a:lnTo>
                            <a:pt x="7513610" y="796878"/>
                          </a:lnTo>
                          <a:cubicBezTo>
                            <a:pt x="5224106" y="726044"/>
                            <a:pt x="1147704" y="859341"/>
                            <a:pt x="0" y="796878"/>
                          </a:cubicBezTo>
                          <a:cubicBezTo>
                            <a:pt x="68134" y="665550"/>
                            <a:pt x="52441" y="333710"/>
                            <a:pt x="0" y="0"/>
                          </a:cubicBezTo>
                          <a:close/>
                        </a:path>
                      </a:pathLst>
                    </a:custGeom>
                    <ask:type>
                      <ask:lineSketchNone/>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id="{B32B16D8-1E2F-EA37-BDFB-40F41FEB7D52}"/>
                </a:ext>
              </a:extLst>
            </p:cNvPr>
            <p:cNvSpPr txBox="1"/>
            <p:nvPr/>
          </p:nvSpPr>
          <p:spPr>
            <a:xfrm>
              <a:off x="1152870" y="643808"/>
              <a:ext cx="5817092" cy="625812"/>
            </a:xfrm>
            <a:prstGeom prst="rect">
              <a:avLst/>
            </a:prstGeom>
            <a:noFill/>
          </p:spPr>
          <p:txBody>
            <a:bodyPr wrap="square">
              <a:spAutoFit/>
            </a:bodyPr>
            <a:lstStyle/>
            <a:p>
              <a:pPr marL="58738" marR="0" lvl="0" indent="0" algn="l" defTabSz="457200" rtl="0" eaLnBrk="1" fontAlgn="auto" latinLnBrk="0" hangingPunct="1">
                <a:lnSpc>
                  <a:spcPct val="100000"/>
                </a:lnSpc>
                <a:spcBef>
                  <a:spcPts val="0"/>
                </a:spcBef>
                <a:spcAft>
                  <a:spcPts val="0"/>
                </a:spcAft>
                <a:buClr>
                  <a:srgbClr val="222222"/>
                </a:buClr>
                <a:buSzPct val="100000"/>
                <a:buFontTx/>
                <a:buNone/>
                <a:tabLst/>
                <a:defRPr/>
              </a:pPr>
              <a:r>
                <a:rPr kumimoji="0" lang="en-US" sz="1050" b="1" i="0" u="none" strike="noStrike" kern="1200" cap="none" spc="0" normalizeH="0" baseline="0" noProof="0" dirty="0">
                  <a:ln>
                    <a:noFill/>
                  </a:ln>
                  <a:solidFill>
                    <a:srgbClr val="D44106"/>
                  </a:solidFill>
                  <a:effectLst/>
                  <a:uLnTx/>
                  <a:uFillTx/>
                  <a:latin typeface="Gill Sans MT"/>
                  <a:ea typeface="Calibri"/>
                  <a:cs typeface="Calibri"/>
                  <a:sym typeface="Calibri"/>
                </a:rPr>
                <a:t>TB Data-to-Action Continuum </a:t>
              </a:r>
            </a:p>
            <a:p>
              <a:pPr marL="230188" marR="0" lvl="0" indent="-171450" algn="l" defTabSz="457200" rtl="0" eaLnBrk="1" fontAlgn="auto" latinLnBrk="0" hangingPunct="1">
                <a:lnSpc>
                  <a:spcPct val="100000"/>
                </a:lnSpc>
                <a:spcBef>
                  <a:spcPts val="200"/>
                </a:spcBef>
                <a:spcAft>
                  <a:spcPts val="0"/>
                </a:spcAft>
                <a:buClr>
                  <a:srgbClr val="222222"/>
                </a:buClr>
                <a:buSzPct val="100000"/>
                <a:buFont typeface="Wingdings" panose="05000000000000000000" pitchFamily="2" charset="2"/>
                <a:buChar char="§"/>
                <a:tabLst/>
                <a:defRPr/>
              </a:pPr>
              <a:r>
                <a:rPr kumimoji="0" lang="en-US" sz="1050" b="0" i="0" u="none" strike="noStrike" kern="1200" cap="none" spc="0" normalizeH="0" baseline="0" noProof="0" dirty="0">
                  <a:ln>
                    <a:noFill/>
                  </a:ln>
                  <a:solidFill>
                    <a:srgbClr val="222222"/>
                  </a:solidFill>
                  <a:effectLst/>
                  <a:uLnTx/>
                  <a:uFillTx/>
                  <a:latin typeface="Gill Sans MT"/>
                  <a:ea typeface="Calibri"/>
                  <a:cs typeface="Calibri"/>
                  <a:sym typeface="Calibri"/>
                </a:rPr>
                <a:t>Measures the progress of countries as they work toward improving their TB M&amp;E and surveillance systems</a:t>
              </a:r>
              <a:endParaRPr kumimoji="0" lang="en-US" sz="1100" b="0" i="0" u="none" strike="noStrike" kern="1200" cap="none" spc="0" normalizeH="0" baseline="0" noProof="0" dirty="0">
                <a:ln>
                  <a:noFill/>
                </a:ln>
                <a:solidFill>
                  <a:srgbClr val="222222"/>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D9F824CE-9B94-1B59-E382-C90B678B7198}"/>
                </a:ext>
              </a:extLst>
            </p:cNvPr>
            <p:cNvSpPr txBox="1"/>
            <p:nvPr/>
          </p:nvSpPr>
          <p:spPr>
            <a:xfrm>
              <a:off x="111014" y="1028581"/>
              <a:ext cx="580268"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22222"/>
                  </a:solidFill>
                  <a:effectLst/>
                  <a:uLnTx/>
                  <a:uFillTx/>
                  <a:latin typeface="Gill Sans MT"/>
                  <a:ea typeface="+mn-ea"/>
                  <a:cs typeface="+mn-cs"/>
                </a:rPr>
                <a:t>D2AC</a:t>
              </a:r>
            </a:p>
          </p:txBody>
        </p:sp>
        <p:grpSp>
          <p:nvGrpSpPr>
            <p:cNvPr id="7" name="Group 6">
              <a:extLst>
                <a:ext uri="{FF2B5EF4-FFF2-40B4-BE49-F238E27FC236}">
                  <a16:creationId xmlns:a16="http://schemas.microsoft.com/office/drawing/2014/main" id="{715FF137-C126-D7D1-CB21-2FAD11C189E2}"/>
                </a:ext>
              </a:extLst>
            </p:cNvPr>
            <p:cNvGrpSpPr/>
            <p:nvPr/>
          </p:nvGrpSpPr>
          <p:grpSpPr>
            <a:xfrm>
              <a:off x="180685" y="635874"/>
              <a:ext cx="457200" cy="384048"/>
              <a:chOff x="180685" y="635874"/>
              <a:chExt cx="457200" cy="384048"/>
            </a:xfrm>
          </p:grpSpPr>
          <p:sp>
            <p:nvSpPr>
              <p:cNvPr id="8" name="Rectangle: Rounded Corners 7">
                <a:extLst>
                  <a:ext uri="{FF2B5EF4-FFF2-40B4-BE49-F238E27FC236}">
                    <a16:creationId xmlns:a16="http://schemas.microsoft.com/office/drawing/2014/main" id="{717520FD-0E34-EB6E-3BF4-E031CD1347EC}"/>
                  </a:ext>
                </a:extLst>
              </p:cNvPr>
              <p:cNvSpPr/>
              <p:nvPr/>
            </p:nvSpPr>
            <p:spPr>
              <a:xfrm>
                <a:off x="180685" y="635874"/>
                <a:ext cx="457200" cy="384048"/>
              </a:xfrm>
              <a:prstGeom prst="roundRect">
                <a:avLst/>
              </a:prstGeom>
              <a:solidFill>
                <a:schemeClr val="accent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nvGrpSpPr>
              <p:cNvPr id="10" name="Group 9">
                <a:extLst>
                  <a:ext uri="{FF2B5EF4-FFF2-40B4-BE49-F238E27FC236}">
                    <a16:creationId xmlns:a16="http://schemas.microsoft.com/office/drawing/2014/main" id="{3D6598FF-0729-5FD5-2BB7-3E7BDA2F8F6C}"/>
                  </a:ext>
                </a:extLst>
              </p:cNvPr>
              <p:cNvGrpSpPr/>
              <p:nvPr/>
            </p:nvGrpSpPr>
            <p:grpSpPr>
              <a:xfrm>
                <a:off x="317373" y="688827"/>
                <a:ext cx="205508" cy="204956"/>
                <a:chOff x="1674307" y="981744"/>
                <a:chExt cx="2104310" cy="2098654"/>
              </a:xfrm>
            </p:grpSpPr>
            <p:sp>
              <p:nvSpPr>
                <p:cNvPr id="21" name="Freeform: Shape 20">
                  <a:extLst>
                    <a:ext uri="{FF2B5EF4-FFF2-40B4-BE49-F238E27FC236}">
                      <a16:creationId xmlns:a16="http://schemas.microsoft.com/office/drawing/2014/main" id="{E8DE631F-798C-A8D0-E351-AC15F1AE041D}"/>
                    </a:ext>
                  </a:extLst>
                </p:cNvPr>
                <p:cNvSpPr/>
                <p:nvPr/>
              </p:nvSpPr>
              <p:spPr>
                <a:xfrm>
                  <a:off x="1674307" y="981744"/>
                  <a:ext cx="2104310" cy="2098654"/>
                </a:xfrm>
                <a:custGeom>
                  <a:avLst/>
                  <a:gdLst>
                    <a:gd name="connsiteX0" fmla="*/ 556604 w 570386"/>
                    <a:gd name="connsiteY0" fmla="*/ 250375 h 568853"/>
                    <a:gd name="connsiteX1" fmla="*/ 502978 w 570386"/>
                    <a:gd name="connsiteY1" fmla="*/ 238849 h 568853"/>
                    <a:gd name="connsiteX2" fmla="*/ 481547 w 570386"/>
                    <a:gd name="connsiteY2" fmla="*/ 179890 h 568853"/>
                    <a:gd name="connsiteX3" fmla="*/ 514503 w 570386"/>
                    <a:gd name="connsiteY3" fmla="*/ 137027 h 568853"/>
                    <a:gd name="connsiteX4" fmla="*/ 513741 w 570386"/>
                    <a:gd name="connsiteY4" fmla="*/ 111024 h 568853"/>
                    <a:gd name="connsiteX5" fmla="*/ 496120 w 570386"/>
                    <a:gd name="connsiteY5" fmla="*/ 91879 h 568853"/>
                    <a:gd name="connsiteX6" fmla="*/ 478498 w 570386"/>
                    <a:gd name="connsiteY6" fmla="*/ 72734 h 568853"/>
                    <a:gd name="connsiteX7" fmla="*/ 452495 w 570386"/>
                    <a:gd name="connsiteY7" fmla="*/ 69686 h 568853"/>
                    <a:gd name="connsiteX8" fmla="*/ 406585 w 570386"/>
                    <a:gd name="connsiteY8" fmla="*/ 99594 h 568853"/>
                    <a:gd name="connsiteX9" fmla="*/ 348387 w 570386"/>
                    <a:gd name="connsiteY9" fmla="*/ 72829 h 568853"/>
                    <a:gd name="connsiteX10" fmla="*/ 342291 w 570386"/>
                    <a:gd name="connsiteY10" fmla="*/ 19203 h 568853"/>
                    <a:gd name="connsiteX11" fmla="*/ 323146 w 570386"/>
                    <a:gd name="connsiteY11" fmla="*/ 1582 h 568853"/>
                    <a:gd name="connsiteX12" fmla="*/ 296380 w 570386"/>
                    <a:gd name="connsiteY12" fmla="*/ 820 h 568853"/>
                    <a:gd name="connsiteX13" fmla="*/ 269615 w 570386"/>
                    <a:gd name="connsiteY13" fmla="*/ 58 h 568853"/>
                    <a:gd name="connsiteX14" fmla="*/ 248184 w 570386"/>
                    <a:gd name="connsiteY14" fmla="*/ 16155 h 568853"/>
                    <a:gd name="connsiteX15" fmla="*/ 236659 w 570386"/>
                    <a:gd name="connsiteY15" fmla="*/ 69781 h 568853"/>
                    <a:gd name="connsiteX16" fmla="*/ 178461 w 570386"/>
                    <a:gd name="connsiteY16" fmla="*/ 91212 h 568853"/>
                    <a:gd name="connsiteX17" fmla="*/ 136361 w 570386"/>
                    <a:gd name="connsiteY17" fmla="*/ 57493 h 568853"/>
                    <a:gd name="connsiteX18" fmla="*/ 110357 w 570386"/>
                    <a:gd name="connsiteY18" fmla="*/ 58255 h 568853"/>
                    <a:gd name="connsiteX19" fmla="*/ 91212 w 570386"/>
                    <a:gd name="connsiteY19" fmla="*/ 75877 h 568853"/>
                    <a:gd name="connsiteX20" fmla="*/ 72067 w 570386"/>
                    <a:gd name="connsiteY20" fmla="*/ 93498 h 568853"/>
                    <a:gd name="connsiteX21" fmla="*/ 69019 w 570386"/>
                    <a:gd name="connsiteY21" fmla="*/ 119501 h 568853"/>
                    <a:gd name="connsiteX22" fmla="*/ 98832 w 570386"/>
                    <a:gd name="connsiteY22" fmla="*/ 165412 h 568853"/>
                    <a:gd name="connsiteX23" fmla="*/ 72829 w 570386"/>
                    <a:gd name="connsiteY23" fmla="*/ 222086 h 568853"/>
                    <a:gd name="connsiteX24" fmla="*/ 19203 w 570386"/>
                    <a:gd name="connsiteY24" fmla="*/ 228182 h 568853"/>
                    <a:gd name="connsiteX25" fmla="*/ 1582 w 570386"/>
                    <a:gd name="connsiteY25" fmla="*/ 247327 h 568853"/>
                    <a:gd name="connsiteX26" fmla="*/ 820 w 570386"/>
                    <a:gd name="connsiteY26" fmla="*/ 274092 h 568853"/>
                    <a:gd name="connsiteX27" fmla="*/ 58 w 570386"/>
                    <a:gd name="connsiteY27" fmla="*/ 300857 h 568853"/>
                    <a:gd name="connsiteX28" fmla="*/ 16155 w 570386"/>
                    <a:gd name="connsiteY28" fmla="*/ 322289 h 568853"/>
                    <a:gd name="connsiteX29" fmla="*/ 68257 w 570386"/>
                    <a:gd name="connsiteY29" fmla="*/ 332290 h 568853"/>
                    <a:gd name="connsiteX30" fmla="*/ 89688 w 570386"/>
                    <a:gd name="connsiteY30" fmla="*/ 390488 h 568853"/>
                    <a:gd name="connsiteX31" fmla="*/ 56732 w 570386"/>
                    <a:gd name="connsiteY31" fmla="*/ 432588 h 568853"/>
                    <a:gd name="connsiteX32" fmla="*/ 57493 w 570386"/>
                    <a:gd name="connsiteY32" fmla="*/ 458591 h 568853"/>
                    <a:gd name="connsiteX33" fmla="*/ 75115 w 570386"/>
                    <a:gd name="connsiteY33" fmla="*/ 477737 h 568853"/>
                    <a:gd name="connsiteX34" fmla="*/ 92736 w 570386"/>
                    <a:gd name="connsiteY34" fmla="*/ 496882 h 568853"/>
                    <a:gd name="connsiteX35" fmla="*/ 118739 w 570386"/>
                    <a:gd name="connsiteY35" fmla="*/ 499930 h 568853"/>
                    <a:gd name="connsiteX36" fmla="*/ 164650 w 570386"/>
                    <a:gd name="connsiteY36" fmla="*/ 470021 h 568853"/>
                    <a:gd name="connsiteX37" fmla="*/ 219799 w 570386"/>
                    <a:gd name="connsiteY37" fmla="*/ 496025 h 568853"/>
                    <a:gd name="connsiteX38" fmla="*/ 225895 w 570386"/>
                    <a:gd name="connsiteY38" fmla="*/ 549650 h 568853"/>
                    <a:gd name="connsiteX39" fmla="*/ 245041 w 570386"/>
                    <a:gd name="connsiteY39" fmla="*/ 567272 h 568853"/>
                    <a:gd name="connsiteX40" fmla="*/ 271806 w 570386"/>
                    <a:gd name="connsiteY40" fmla="*/ 568034 h 568853"/>
                    <a:gd name="connsiteX41" fmla="*/ 298571 w 570386"/>
                    <a:gd name="connsiteY41" fmla="*/ 568796 h 568853"/>
                    <a:gd name="connsiteX42" fmla="*/ 320003 w 570386"/>
                    <a:gd name="connsiteY42" fmla="*/ 552698 h 568853"/>
                    <a:gd name="connsiteX43" fmla="*/ 331528 w 570386"/>
                    <a:gd name="connsiteY43" fmla="*/ 499072 h 568853"/>
                    <a:gd name="connsiteX44" fmla="*/ 390488 w 570386"/>
                    <a:gd name="connsiteY44" fmla="*/ 477641 h 568853"/>
                    <a:gd name="connsiteX45" fmla="*/ 433350 w 570386"/>
                    <a:gd name="connsiteY45" fmla="*/ 510598 h 568853"/>
                    <a:gd name="connsiteX46" fmla="*/ 459353 w 570386"/>
                    <a:gd name="connsiteY46" fmla="*/ 509836 h 568853"/>
                    <a:gd name="connsiteX47" fmla="*/ 478498 w 570386"/>
                    <a:gd name="connsiteY47" fmla="*/ 492214 h 568853"/>
                    <a:gd name="connsiteX48" fmla="*/ 497644 w 570386"/>
                    <a:gd name="connsiteY48" fmla="*/ 474593 h 568853"/>
                    <a:gd name="connsiteX49" fmla="*/ 500692 w 570386"/>
                    <a:gd name="connsiteY49" fmla="*/ 448590 h 568853"/>
                    <a:gd name="connsiteX50" fmla="*/ 470879 w 570386"/>
                    <a:gd name="connsiteY50" fmla="*/ 402680 h 568853"/>
                    <a:gd name="connsiteX51" fmla="*/ 496882 w 570386"/>
                    <a:gd name="connsiteY51" fmla="*/ 346006 h 568853"/>
                    <a:gd name="connsiteX52" fmla="*/ 550508 w 570386"/>
                    <a:gd name="connsiteY52" fmla="*/ 339910 h 568853"/>
                    <a:gd name="connsiteX53" fmla="*/ 568129 w 570386"/>
                    <a:gd name="connsiteY53" fmla="*/ 320764 h 568853"/>
                    <a:gd name="connsiteX54" fmla="*/ 568891 w 570386"/>
                    <a:gd name="connsiteY54" fmla="*/ 293999 h 568853"/>
                    <a:gd name="connsiteX55" fmla="*/ 569653 w 570386"/>
                    <a:gd name="connsiteY55" fmla="*/ 267234 h 568853"/>
                    <a:gd name="connsiteX56" fmla="*/ 556604 w 570386"/>
                    <a:gd name="connsiteY56" fmla="*/ 250375 h 568853"/>
                    <a:gd name="connsiteX57" fmla="*/ 556604 w 570386"/>
                    <a:gd name="connsiteY57" fmla="*/ 250375 h 56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0386" h="568853">
                      <a:moveTo>
                        <a:pt x="556604" y="250375"/>
                      </a:moveTo>
                      <a:lnTo>
                        <a:pt x="502978" y="238849"/>
                      </a:lnTo>
                      <a:cubicBezTo>
                        <a:pt x="498406" y="218180"/>
                        <a:pt x="491452" y="198273"/>
                        <a:pt x="481547" y="179890"/>
                      </a:cubicBezTo>
                      <a:lnTo>
                        <a:pt x="514503" y="137027"/>
                      </a:lnTo>
                      <a:cubicBezTo>
                        <a:pt x="520599" y="129407"/>
                        <a:pt x="520599" y="117882"/>
                        <a:pt x="513741" y="111024"/>
                      </a:cubicBezTo>
                      <a:lnTo>
                        <a:pt x="496120" y="91879"/>
                      </a:lnTo>
                      <a:lnTo>
                        <a:pt x="478498" y="72734"/>
                      </a:lnTo>
                      <a:cubicBezTo>
                        <a:pt x="471641" y="65113"/>
                        <a:pt x="460877" y="63589"/>
                        <a:pt x="452495" y="69686"/>
                      </a:cubicBezTo>
                      <a:lnTo>
                        <a:pt x="406585" y="99594"/>
                      </a:lnTo>
                      <a:cubicBezTo>
                        <a:pt x="388963" y="88069"/>
                        <a:pt x="369818" y="78163"/>
                        <a:pt x="348387" y="72829"/>
                      </a:cubicBezTo>
                      <a:lnTo>
                        <a:pt x="342291" y="19203"/>
                      </a:lnTo>
                      <a:cubicBezTo>
                        <a:pt x="341529" y="9202"/>
                        <a:pt x="333147" y="1582"/>
                        <a:pt x="323146" y="1582"/>
                      </a:cubicBezTo>
                      <a:lnTo>
                        <a:pt x="296380" y="820"/>
                      </a:lnTo>
                      <a:lnTo>
                        <a:pt x="269615" y="58"/>
                      </a:lnTo>
                      <a:cubicBezTo>
                        <a:pt x="259709" y="-704"/>
                        <a:pt x="250470" y="6154"/>
                        <a:pt x="248184" y="16155"/>
                      </a:cubicBezTo>
                      <a:lnTo>
                        <a:pt x="236659" y="69781"/>
                      </a:lnTo>
                      <a:cubicBezTo>
                        <a:pt x="215990" y="74353"/>
                        <a:pt x="196082" y="82068"/>
                        <a:pt x="178461" y="91212"/>
                      </a:cubicBezTo>
                      <a:lnTo>
                        <a:pt x="136361" y="57493"/>
                      </a:lnTo>
                      <a:cubicBezTo>
                        <a:pt x="128740" y="51397"/>
                        <a:pt x="117215" y="51397"/>
                        <a:pt x="110357" y="58255"/>
                      </a:cubicBezTo>
                      <a:lnTo>
                        <a:pt x="91212" y="75877"/>
                      </a:lnTo>
                      <a:lnTo>
                        <a:pt x="72067" y="93498"/>
                      </a:lnTo>
                      <a:cubicBezTo>
                        <a:pt x="64447" y="100356"/>
                        <a:pt x="62923" y="111119"/>
                        <a:pt x="69019" y="119501"/>
                      </a:cubicBezTo>
                      <a:lnTo>
                        <a:pt x="98832" y="165412"/>
                      </a:lnTo>
                      <a:cubicBezTo>
                        <a:pt x="88069" y="183033"/>
                        <a:pt x="78925" y="202178"/>
                        <a:pt x="72829" y="222086"/>
                      </a:cubicBezTo>
                      <a:lnTo>
                        <a:pt x="19203" y="228182"/>
                      </a:lnTo>
                      <a:cubicBezTo>
                        <a:pt x="9297" y="228943"/>
                        <a:pt x="1582" y="237326"/>
                        <a:pt x="1582" y="247327"/>
                      </a:cubicBezTo>
                      <a:lnTo>
                        <a:pt x="820" y="274092"/>
                      </a:lnTo>
                      <a:lnTo>
                        <a:pt x="58" y="300857"/>
                      </a:lnTo>
                      <a:cubicBezTo>
                        <a:pt x="-704" y="310859"/>
                        <a:pt x="6154" y="320003"/>
                        <a:pt x="16155" y="322289"/>
                      </a:cubicBezTo>
                      <a:lnTo>
                        <a:pt x="68257" y="332290"/>
                      </a:lnTo>
                      <a:cubicBezTo>
                        <a:pt x="72829" y="352959"/>
                        <a:pt x="80544" y="372866"/>
                        <a:pt x="89688" y="390488"/>
                      </a:cubicBezTo>
                      <a:lnTo>
                        <a:pt x="56732" y="432588"/>
                      </a:lnTo>
                      <a:cubicBezTo>
                        <a:pt x="50636" y="440208"/>
                        <a:pt x="50636" y="451733"/>
                        <a:pt x="57493" y="458591"/>
                      </a:cubicBezTo>
                      <a:lnTo>
                        <a:pt x="75115" y="477737"/>
                      </a:lnTo>
                      <a:lnTo>
                        <a:pt x="92736" y="496882"/>
                      </a:lnTo>
                      <a:cubicBezTo>
                        <a:pt x="99594" y="504502"/>
                        <a:pt x="110357" y="506026"/>
                        <a:pt x="118739" y="499930"/>
                      </a:cubicBezTo>
                      <a:lnTo>
                        <a:pt x="164650" y="470021"/>
                      </a:lnTo>
                      <a:cubicBezTo>
                        <a:pt x="181509" y="480785"/>
                        <a:pt x="200654" y="489929"/>
                        <a:pt x="219799" y="496025"/>
                      </a:cubicBezTo>
                      <a:lnTo>
                        <a:pt x="225895" y="549650"/>
                      </a:lnTo>
                      <a:cubicBezTo>
                        <a:pt x="226657" y="559652"/>
                        <a:pt x="235040" y="567272"/>
                        <a:pt x="245041" y="567272"/>
                      </a:cubicBezTo>
                      <a:lnTo>
                        <a:pt x="271806" y="568034"/>
                      </a:lnTo>
                      <a:lnTo>
                        <a:pt x="298571" y="568796"/>
                      </a:lnTo>
                      <a:cubicBezTo>
                        <a:pt x="308477" y="569558"/>
                        <a:pt x="317717" y="562700"/>
                        <a:pt x="320003" y="552698"/>
                      </a:cubicBezTo>
                      <a:lnTo>
                        <a:pt x="331528" y="499072"/>
                      </a:lnTo>
                      <a:cubicBezTo>
                        <a:pt x="352197" y="494501"/>
                        <a:pt x="372104" y="487547"/>
                        <a:pt x="390488" y="477641"/>
                      </a:cubicBezTo>
                      <a:lnTo>
                        <a:pt x="433350" y="510598"/>
                      </a:lnTo>
                      <a:cubicBezTo>
                        <a:pt x="440970" y="516694"/>
                        <a:pt x="452495" y="516694"/>
                        <a:pt x="459353" y="509836"/>
                      </a:cubicBezTo>
                      <a:lnTo>
                        <a:pt x="478498" y="492214"/>
                      </a:lnTo>
                      <a:lnTo>
                        <a:pt x="497644" y="474593"/>
                      </a:lnTo>
                      <a:cubicBezTo>
                        <a:pt x="505264" y="467735"/>
                        <a:pt x="506788" y="456972"/>
                        <a:pt x="500692" y="448590"/>
                      </a:cubicBezTo>
                      <a:lnTo>
                        <a:pt x="470879" y="402680"/>
                      </a:lnTo>
                      <a:cubicBezTo>
                        <a:pt x="482404" y="385058"/>
                        <a:pt x="491548" y="365913"/>
                        <a:pt x="496882" y="346006"/>
                      </a:cubicBezTo>
                      <a:lnTo>
                        <a:pt x="550508" y="339910"/>
                      </a:lnTo>
                      <a:cubicBezTo>
                        <a:pt x="560414" y="339148"/>
                        <a:pt x="568129" y="330766"/>
                        <a:pt x="568129" y="320764"/>
                      </a:cubicBezTo>
                      <a:lnTo>
                        <a:pt x="568891" y="293999"/>
                      </a:lnTo>
                      <a:lnTo>
                        <a:pt x="569653" y="267234"/>
                      </a:lnTo>
                      <a:cubicBezTo>
                        <a:pt x="572701" y="261138"/>
                        <a:pt x="565843" y="252661"/>
                        <a:pt x="556604" y="250375"/>
                      </a:cubicBezTo>
                      <a:lnTo>
                        <a:pt x="556604" y="250375"/>
                      </a:ln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78A31EBE-225C-D346-E57D-EAB45984DB28}"/>
                    </a:ext>
                  </a:extLst>
                </p:cNvPr>
                <p:cNvSpPr/>
                <p:nvPr/>
              </p:nvSpPr>
              <p:spPr>
                <a:xfrm>
                  <a:off x="2223546" y="1528146"/>
                  <a:ext cx="1005842" cy="1005840"/>
                </a:xfrm>
                <a:custGeom>
                  <a:avLst/>
                  <a:gdLst>
                    <a:gd name="connsiteX0" fmla="*/ 139 w 235450"/>
                    <a:gd name="connsiteY0" fmla="*/ 112724 h 235450"/>
                    <a:gd name="connsiteX1" fmla="*/ 122726 w 235450"/>
                    <a:gd name="connsiteY1" fmla="*/ 139 h 235450"/>
                    <a:gd name="connsiteX2" fmla="*/ 235311 w 235450"/>
                    <a:gd name="connsiteY2" fmla="*/ 122726 h 235450"/>
                    <a:gd name="connsiteX3" fmla="*/ 112724 w 235450"/>
                    <a:gd name="connsiteY3" fmla="*/ 235311 h 235450"/>
                    <a:gd name="connsiteX4" fmla="*/ 139 w 235450"/>
                    <a:gd name="connsiteY4" fmla="*/ 112724 h 235450"/>
                    <a:gd name="connsiteX5" fmla="*/ 139 w 235450"/>
                    <a:gd name="connsiteY5" fmla="*/ 112724 h 23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0" h="235450">
                      <a:moveTo>
                        <a:pt x="139" y="112724"/>
                      </a:moveTo>
                      <a:cubicBezTo>
                        <a:pt x="3187" y="47573"/>
                        <a:pt x="58337" y="-3004"/>
                        <a:pt x="122726" y="139"/>
                      </a:cubicBezTo>
                      <a:cubicBezTo>
                        <a:pt x="187877" y="3187"/>
                        <a:pt x="238454" y="58337"/>
                        <a:pt x="235311" y="122726"/>
                      </a:cubicBezTo>
                      <a:cubicBezTo>
                        <a:pt x="232263" y="187877"/>
                        <a:pt x="177113" y="238454"/>
                        <a:pt x="112724" y="235311"/>
                      </a:cubicBezTo>
                      <a:cubicBezTo>
                        <a:pt x="47573" y="233025"/>
                        <a:pt x="-3004" y="177875"/>
                        <a:pt x="139" y="112724"/>
                      </a:cubicBezTo>
                      <a:lnTo>
                        <a:pt x="139" y="112724"/>
                      </a:ln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Gill Sans MT"/>
                    <a:ea typeface="+mn-ea"/>
                    <a:cs typeface="+mn-cs"/>
                  </a:endParaRPr>
                </a:p>
              </p:txBody>
            </p:sp>
          </p:grpSp>
          <p:cxnSp>
            <p:nvCxnSpPr>
              <p:cNvPr id="11" name="Straight Connector 10">
                <a:extLst>
                  <a:ext uri="{FF2B5EF4-FFF2-40B4-BE49-F238E27FC236}">
                    <a16:creationId xmlns:a16="http://schemas.microsoft.com/office/drawing/2014/main" id="{CBC7F44A-68C0-624C-F7D3-17613BB62782}"/>
                  </a:ext>
                </a:extLst>
              </p:cNvPr>
              <p:cNvCxnSpPr>
                <a:cxnSpLocks/>
              </p:cNvCxnSpPr>
              <p:nvPr/>
            </p:nvCxnSpPr>
            <p:spPr>
              <a:xfrm>
                <a:off x="264354" y="939625"/>
                <a:ext cx="3030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8E4565-2E20-FEB5-DBE0-141E0E668B34}"/>
                  </a:ext>
                </a:extLst>
              </p:cNvPr>
              <p:cNvSpPr/>
              <p:nvPr/>
            </p:nvSpPr>
            <p:spPr>
              <a:xfrm>
                <a:off x="266697"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6" name="Oval 15">
                <a:extLst>
                  <a:ext uri="{FF2B5EF4-FFF2-40B4-BE49-F238E27FC236}">
                    <a16:creationId xmlns:a16="http://schemas.microsoft.com/office/drawing/2014/main" id="{05645CC1-2F3C-DEDC-3059-B7E79B33B6A5}"/>
                  </a:ext>
                </a:extLst>
              </p:cNvPr>
              <p:cNvSpPr/>
              <p:nvPr/>
            </p:nvSpPr>
            <p:spPr>
              <a:xfrm>
                <a:off x="395381"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9" name="Oval 18">
                <a:extLst>
                  <a:ext uri="{FF2B5EF4-FFF2-40B4-BE49-F238E27FC236}">
                    <a16:creationId xmlns:a16="http://schemas.microsoft.com/office/drawing/2014/main" id="{AB1A539F-2EDE-8920-D37E-1022EDD4B5EF}"/>
                  </a:ext>
                </a:extLst>
              </p:cNvPr>
              <p:cNvSpPr/>
              <p:nvPr/>
            </p:nvSpPr>
            <p:spPr>
              <a:xfrm>
                <a:off x="530127" y="922827"/>
                <a:ext cx="36576" cy="36576"/>
              </a:xfrm>
              <a:prstGeom prst="ellipse">
                <a:avLst/>
              </a:prstGeom>
              <a:solidFill>
                <a:schemeClr val="accent4"/>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spTree>
    <p:custDataLst>
      <p:tags r:id="rId1"/>
    </p:custDataLst>
    <p:extLst>
      <p:ext uri="{BB962C8B-B14F-4D97-AF65-F5344CB8AC3E}">
        <p14:creationId xmlns:p14="http://schemas.microsoft.com/office/powerpoint/2010/main" val="227297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9" name="Picture 8">
            <a:extLst>
              <a:ext uri="{FF2B5EF4-FFF2-40B4-BE49-F238E27FC236}">
                <a16:creationId xmlns:a16="http://schemas.microsoft.com/office/drawing/2014/main" id="{68668549-C3E5-5C64-D995-2F61408418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a:ext>
            </a:extLst>
          </a:blip>
          <a:srcRect l="-417" b="-1146"/>
          <a:stretch/>
        </p:blipFill>
        <p:spPr>
          <a:xfrm>
            <a:off x="0" y="528911"/>
            <a:ext cx="9144000" cy="4352445"/>
          </a:xfrm>
          <a:prstGeom prst="rect">
            <a:avLst/>
          </a:prstGeom>
        </p:spPr>
      </p:pic>
      <p:sp>
        <p:nvSpPr>
          <p:cNvPr id="624" name="Google Shape;624;p45">
            <a:extLst>
              <a:ext uri="{C183D7F6-B498-43B3-948B-1728B52AA6E4}">
                <adec:decorative xmlns:adec="http://schemas.microsoft.com/office/drawing/2017/decorative" val="1"/>
              </a:ext>
            </a:extLst>
          </p:cNvPr>
          <p:cNvSpPr txBox="1"/>
          <p:nvPr/>
        </p:nvSpPr>
        <p:spPr>
          <a:xfrm>
            <a:off x="462513" y="151655"/>
            <a:ext cx="7115824" cy="543618"/>
          </a:xfrm>
          <a:prstGeom prst="rect">
            <a:avLst/>
          </a:prstGeom>
          <a:noFill/>
          <a:ln>
            <a:noFill/>
          </a:ln>
        </p:spPr>
        <p:txBody>
          <a:bodyPr spcFirstLastPara="1" wrap="square" lIns="91425" tIns="45700" rIns="91425" bIns="45700" anchor="t" anchorCtr="0">
            <a:normAutofit/>
          </a:bodyPr>
          <a:lstStyle/>
          <a:p>
            <a:pPr marL="0" marR="0" lvl="0" indent="0" algn="l" defTabSz="457200" rtl="0" eaLnBrk="1" fontAlgn="auto" latinLnBrk="0" hangingPunct="1">
              <a:lnSpc>
                <a:spcPct val="100000"/>
              </a:lnSpc>
              <a:spcBef>
                <a:spcPts val="0"/>
              </a:spcBef>
              <a:spcAft>
                <a:spcPts val="0"/>
              </a:spcAft>
              <a:buClr>
                <a:srgbClr val="7F7F7F"/>
              </a:buClr>
              <a:buSzPts val="2800"/>
              <a:buFont typeface="Gill Sans"/>
              <a:buNone/>
              <a:tabLst/>
              <a:defRPr/>
            </a:pPr>
            <a:endParaRPr kumimoji="0" sz="2800" b="0" i="0" u="none" strike="noStrike" kern="1200" cap="none" spc="0" normalizeH="0" baseline="0" noProof="0" dirty="0">
              <a:ln>
                <a:noFill/>
              </a:ln>
              <a:solidFill>
                <a:prstClr val="white"/>
              </a:solidFill>
              <a:effectLst/>
              <a:uLnTx/>
              <a:uFillTx/>
              <a:latin typeface="Gill Sans"/>
              <a:ea typeface="Gill Sans"/>
              <a:cs typeface="Gill Sans"/>
              <a:sym typeface="Gill Sans"/>
            </a:endParaRPr>
          </a:p>
        </p:txBody>
      </p:sp>
      <p:sp>
        <p:nvSpPr>
          <p:cNvPr id="625" name="Google Shape;625;p45"/>
          <p:cNvSpPr txBox="1"/>
          <p:nvPr/>
        </p:nvSpPr>
        <p:spPr>
          <a:xfrm>
            <a:off x="1505325" y="2268591"/>
            <a:ext cx="1948637" cy="889301"/>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Nigeria</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TB Situation Rooms and APPR analyses; Assessed and improved M&amp;E surveillance; strengthened M&amp;E capacity; NTP website supported</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6" name="Google Shape;626;p45"/>
          <p:cNvSpPr txBox="1"/>
          <p:nvPr/>
        </p:nvSpPr>
        <p:spPr>
          <a:xfrm>
            <a:off x="2222565" y="3298098"/>
            <a:ext cx="2078225" cy="566135"/>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DRC</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Assessed and improved M&amp;E surveillance; strengthened M&amp;E capacity; QTSA study</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7" name="Google Shape;627;p45"/>
          <p:cNvSpPr txBox="1"/>
          <p:nvPr/>
        </p:nvSpPr>
        <p:spPr>
          <a:xfrm>
            <a:off x="5721820" y="553885"/>
            <a:ext cx="2548353" cy="566135"/>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Kyrgyz Republic: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Capacity building for NTP for TB surveillance, reporting, and M&amp;E skills ; M&amp;E plan; GHS</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8" name="Google Shape;628;p45"/>
          <p:cNvSpPr txBox="1"/>
          <p:nvPr/>
        </p:nvSpPr>
        <p:spPr>
          <a:xfrm>
            <a:off x="5605269" y="2392274"/>
            <a:ext cx="1756929" cy="727718"/>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Cambodia: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M&amp;E planning and capacity assessment; ARC implementation; research capacity building</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29" name="Google Shape;629;p45"/>
          <p:cNvSpPr txBox="1"/>
          <p:nvPr/>
        </p:nvSpPr>
        <p:spPr>
          <a:xfrm>
            <a:off x="3034127" y="1042551"/>
            <a:ext cx="1972596" cy="727718"/>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Eastern Europe &amp; Eurasia</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a:t>
            </a: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 </a:t>
            </a:r>
            <a:b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b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Regional Center of Excellence and support to 4 countries; semiannual regional meetings </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630" name="Google Shape;630;p45"/>
          <p:cNvSpPr txBox="1"/>
          <p:nvPr/>
        </p:nvSpPr>
        <p:spPr>
          <a:xfrm>
            <a:off x="7578337" y="2048880"/>
            <a:ext cx="1354645" cy="242970"/>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Vietnam</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  QTSA</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grpSp>
        <p:nvGrpSpPr>
          <p:cNvPr id="4" name="Group 3">
            <a:extLst>
              <a:ext uri="{FF2B5EF4-FFF2-40B4-BE49-F238E27FC236}">
                <a16:creationId xmlns:a16="http://schemas.microsoft.com/office/drawing/2014/main" id="{4E9D3720-CA9D-9498-FBCB-53F6F9084B7F}"/>
              </a:ext>
              <a:ext uri="{C183D7F6-B498-43B3-948B-1728B52AA6E4}">
                <adec:decorative xmlns:adec="http://schemas.microsoft.com/office/drawing/2017/decorative" val="1"/>
              </a:ext>
            </a:extLst>
          </p:cNvPr>
          <p:cNvGrpSpPr/>
          <p:nvPr/>
        </p:nvGrpSpPr>
        <p:grpSpPr>
          <a:xfrm>
            <a:off x="1777598" y="4372181"/>
            <a:ext cx="2045140" cy="451746"/>
            <a:chOff x="1865935" y="4593859"/>
            <a:chExt cx="2045140" cy="451746"/>
          </a:xfrm>
        </p:grpSpPr>
        <p:sp>
          <p:nvSpPr>
            <p:cNvPr id="631" name="Google Shape;631;p45"/>
            <p:cNvSpPr/>
            <p:nvPr/>
          </p:nvSpPr>
          <p:spPr>
            <a:xfrm>
              <a:off x="1865935" y="4633516"/>
              <a:ext cx="137160" cy="137160"/>
            </a:xfrm>
            <a:prstGeom prst="rect">
              <a:avLst/>
            </a:prstGeom>
            <a:solidFill>
              <a:schemeClr val="tx2"/>
            </a:solidFill>
            <a:ln>
              <a:solidFill>
                <a:schemeClr val="tx2"/>
              </a:solid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Gill Sans"/>
                <a:ea typeface="Gill Sans"/>
                <a:cs typeface="Gill Sans"/>
                <a:sym typeface="Gill Sans"/>
              </a:endParaRPr>
            </a:p>
          </p:txBody>
        </p:sp>
        <p:sp>
          <p:nvSpPr>
            <p:cNvPr id="633" name="Google Shape;633;p45"/>
            <p:cNvSpPr txBox="1"/>
            <p:nvPr/>
          </p:nvSpPr>
          <p:spPr>
            <a:xfrm>
              <a:off x="2003095" y="4593859"/>
              <a:ext cx="1539204" cy="230832"/>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1200" cap="none" spc="0" normalizeH="0" baseline="0" noProof="0" dirty="0">
                  <a:ln>
                    <a:noFill/>
                  </a:ln>
                  <a:solidFill>
                    <a:srgbClr val="222222"/>
                  </a:solidFill>
                  <a:effectLst/>
                  <a:uLnTx/>
                  <a:uFillTx/>
                  <a:latin typeface="Gill Sans MT"/>
                  <a:ea typeface="Gill Sans"/>
                  <a:cs typeface="Gill Sans"/>
                  <a:sym typeface="Gill Sans"/>
                </a:rPr>
                <a:t>USAID TB priority countries</a:t>
              </a:r>
              <a:endParaRPr kumimoji="0" sz="1400" b="0" i="0" u="none" strike="noStrike" kern="1200" cap="none" spc="0" normalizeH="0" baseline="0" noProof="0" dirty="0">
                <a:ln>
                  <a:noFill/>
                </a:ln>
                <a:solidFill>
                  <a:srgbClr val="000000"/>
                </a:solidFill>
                <a:effectLst/>
                <a:uLnTx/>
                <a:uFillTx/>
                <a:latin typeface="Gill Sans MT"/>
                <a:ea typeface="Arial"/>
                <a:cs typeface="Arial"/>
                <a:sym typeface="Arial"/>
              </a:endParaRPr>
            </a:p>
          </p:txBody>
        </p:sp>
        <p:sp>
          <p:nvSpPr>
            <p:cNvPr id="634" name="Google Shape;634;p45"/>
            <p:cNvSpPr txBox="1"/>
            <p:nvPr/>
          </p:nvSpPr>
          <p:spPr>
            <a:xfrm>
              <a:off x="2016394" y="4814773"/>
              <a:ext cx="1894681" cy="2308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1200" cap="none" spc="0" normalizeH="0" baseline="0" noProof="0" dirty="0">
                  <a:ln>
                    <a:noFill/>
                  </a:ln>
                  <a:solidFill>
                    <a:srgbClr val="222222"/>
                  </a:solidFill>
                  <a:effectLst/>
                  <a:uLnTx/>
                  <a:uFillTx/>
                  <a:latin typeface="Gill Sans MT"/>
                  <a:ea typeface="Gill Sans"/>
                  <a:cs typeface="Gill Sans"/>
                  <a:sym typeface="Gill Sans"/>
                </a:rPr>
                <a:t>Countries with TB DIAH activities</a:t>
              </a:r>
              <a:endParaRPr kumimoji="0" sz="1400" b="0" i="0" u="none" strike="noStrike" kern="1200" cap="none" spc="0" normalizeH="0" baseline="0" noProof="0" dirty="0">
                <a:ln>
                  <a:noFill/>
                </a:ln>
                <a:solidFill>
                  <a:srgbClr val="000000"/>
                </a:solidFill>
                <a:effectLst/>
                <a:uLnTx/>
                <a:uFillTx/>
                <a:latin typeface="Gill Sans MT"/>
                <a:ea typeface="Arial"/>
                <a:cs typeface="Arial"/>
                <a:sym typeface="Arial"/>
              </a:endParaRPr>
            </a:p>
          </p:txBody>
        </p:sp>
      </p:grpSp>
      <p:sp>
        <p:nvSpPr>
          <p:cNvPr id="2" name="Google Shape;628;p45">
            <a:extLst>
              <a:ext uri="{FF2B5EF4-FFF2-40B4-BE49-F238E27FC236}">
                <a16:creationId xmlns:a16="http://schemas.microsoft.com/office/drawing/2014/main" id="{0C4E6F35-97CF-52AB-9B83-C58E6B8C31F2}"/>
              </a:ext>
            </a:extLst>
          </p:cNvPr>
          <p:cNvSpPr txBox="1"/>
          <p:nvPr/>
        </p:nvSpPr>
        <p:spPr>
          <a:xfrm>
            <a:off x="254986" y="1706350"/>
            <a:ext cx="1165624" cy="404553"/>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Haiti: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M&amp;E plan and ARC</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5" name="Google Shape;628;p45">
            <a:extLst>
              <a:ext uri="{FF2B5EF4-FFF2-40B4-BE49-F238E27FC236}">
                <a16:creationId xmlns:a16="http://schemas.microsoft.com/office/drawing/2014/main" id="{1F0C11E7-D0CC-C123-387F-7DEC84BE59C0}"/>
              </a:ext>
            </a:extLst>
          </p:cNvPr>
          <p:cNvSpPr txBox="1"/>
          <p:nvPr/>
        </p:nvSpPr>
        <p:spPr>
          <a:xfrm>
            <a:off x="6260033" y="1265433"/>
            <a:ext cx="1471926" cy="404553"/>
          </a:xfrm>
          <a:prstGeom prst="rect">
            <a:avLst/>
          </a:prstGeom>
          <a:solidFill>
            <a:schemeClr val="lt1"/>
          </a:solidFill>
          <a:ln w="12700" cap="flat" cmpd="sng">
            <a:solidFill>
              <a:schemeClr val="tx2"/>
            </a:solidFill>
            <a:prstDash val="solid"/>
            <a:miter lim="800000"/>
            <a:headEnd type="none" w="sm" len="sm"/>
            <a:tailEnd type="none" w="sm" len="sm"/>
          </a:ln>
        </p:spPr>
        <p:txBody>
          <a:bodyPr spcFirstLastPara="1" wrap="square" lIns="80650" tIns="40300" rIns="80650" bIns="4030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222222"/>
                </a:solidFill>
                <a:effectLst/>
                <a:uLnTx/>
                <a:uFillTx/>
                <a:latin typeface="Gill Sans MT"/>
                <a:ea typeface="Gill Sans"/>
                <a:cs typeface="Gill Sans"/>
                <a:sym typeface="Gill Sans"/>
              </a:rPr>
              <a:t>Uzbekistan: </a:t>
            </a:r>
            <a:r>
              <a:rPr kumimoji="0" lang="en-US" sz="1050" b="0" i="0" u="none" strike="noStrike" kern="1200" cap="none" spc="0" normalizeH="0" baseline="0" noProof="0" dirty="0">
                <a:ln>
                  <a:noFill/>
                </a:ln>
                <a:solidFill>
                  <a:srgbClr val="222222"/>
                </a:solidFill>
                <a:effectLst/>
                <a:uLnTx/>
                <a:uFillTx/>
                <a:latin typeface="Gill Sans MT"/>
                <a:ea typeface="Gill Sans"/>
                <a:cs typeface="Gill Sans"/>
                <a:sym typeface="Gill Sans"/>
              </a:rPr>
              <a:t>ARC, MESSA, D2AC</a:t>
            </a:r>
            <a:endParaRPr kumimoji="0" sz="1050" b="0" i="0" u="none" strike="noStrike" kern="1200" cap="none" spc="0" normalizeH="0" baseline="0" noProof="0" dirty="0">
              <a:ln>
                <a:noFill/>
              </a:ln>
              <a:solidFill>
                <a:srgbClr val="222222"/>
              </a:solidFill>
              <a:effectLst/>
              <a:uLnTx/>
              <a:uFillTx/>
              <a:latin typeface="Gill Sans MT"/>
              <a:ea typeface="Gill Sans"/>
              <a:cs typeface="Gill Sans"/>
              <a:sym typeface="Gill Sans"/>
            </a:endParaRPr>
          </a:p>
        </p:txBody>
      </p:sp>
      <p:sp>
        <p:nvSpPr>
          <p:cNvPr id="8" name="Title 7">
            <a:extLst>
              <a:ext uri="{FF2B5EF4-FFF2-40B4-BE49-F238E27FC236}">
                <a16:creationId xmlns:a16="http://schemas.microsoft.com/office/drawing/2014/main" id="{986F1D9C-AD57-166E-22F4-A25F793C6D8F}"/>
              </a:ext>
            </a:extLst>
          </p:cNvPr>
          <p:cNvSpPr>
            <a:spLocks noGrp="1"/>
          </p:cNvSpPr>
          <p:nvPr>
            <p:ph type="title"/>
          </p:nvPr>
        </p:nvSpPr>
        <p:spPr>
          <a:xfrm>
            <a:off x="334125" y="34821"/>
            <a:ext cx="7772400" cy="461665"/>
          </a:xfrm>
        </p:spPr>
        <p:txBody>
          <a:bodyPr/>
          <a:lstStyle/>
          <a:p>
            <a:r>
              <a:rPr lang="en-US" dirty="0"/>
              <a:t>Where does TB DIAH work?</a:t>
            </a:r>
          </a:p>
        </p:txBody>
      </p:sp>
      <p:sp>
        <p:nvSpPr>
          <p:cNvPr id="10" name="Google Shape;631;p45">
            <a:extLst>
              <a:ext uri="{FF2B5EF4-FFF2-40B4-BE49-F238E27FC236}">
                <a16:creationId xmlns:a16="http://schemas.microsoft.com/office/drawing/2014/main" id="{D1533539-14F7-4A30-87D2-CD4E67928432}"/>
              </a:ext>
              <a:ext uri="{C183D7F6-B498-43B3-948B-1728B52AA6E4}">
                <adec:decorative xmlns:adec="http://schemas.microsoft.com/office/drawing/2017/decorative" val="1"/>
              </a:ext>
            </a:extLst>
          </p:cNvPr>
          <p:cNvSpPr/>
          <p:nvPr/>
        </p:nvSpPr>
        <p:spPr>
          <a:xfrm>
            <a:off x="1777598" y="4646384"/>
            <a:ext cx="137160" cy="137160"/>
          </a:xfrm>
          <a:prstGeom prst="rect">
            <a:avLst/>
          </a:prstGeom>
          <a:pattFill prst="wdUpDiag">
            <a:fgClr>
              <a:schemeClr val="tx2"/>
            </a:fgClr>
            <a:bgClr>
              <a:schemeClr val="bg1"/>
            </a:bgClr>
          </a:pattFill>
          <a:ln>
            <a:solidFill>
              <a:schemeClr val="tx2"/>
            </a:solid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Gill Sans"/>
              <a:ea typeface="Gill Sans"/>
              <a:cs typeface="Gill Sans"/>
              <a:sym typeface="Gill Sans"/>
            </a:endParaRPr>
          </a:p>
        </p:txBody>
      </p:sp>
    </p:spTree>
    <p:custDataLst>
      <p:tags r:id="rId1"/>
    </p:custDataLst>
    <p:extLst>
      <p:ext uri="{BB962C8B-B14F-4D97-AF65-F5344CB8AC3E}">
        <p14:creationId xmlns:p14="http://schemas.microsoft.com/office/powerpoint/2010/main" val="101447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lstStyle/>
          <a:p>
            <a:r>
              <a:rPr lang="en-US" dirty="0"/>
              <a:t>Introduction to the APPR</a:t>
            </a:r>
          </a:p>
          <a:p>
            <a:r>
              <a:rPr lang="en-US" dirty="0"/>
              <a:t>APPR development and process flow</a:t>
            </a:r>
          </a:p>
          <a:p>
            <a:r>
              <a:rPr lang="en-US" dirty="0"/>
              <a:t>APPR architecture</a:t>
            </a:r>
          </a:p>
          <a:p>
            <a:r>
              <a:rPr lang="en-US" dirty="0"/>
              <a:t>Alignment of Performance Based Monitoring and Evaluation Framework (PBMEF) and APPR—indicators and data elements</a:t>
            </a:r>
          </a:p>
          <a:p>
            <a:r>
              <a:rPr lang="en-US" dirty="0"/>
              <a:t>APPR dashboards</a:t>
            </a:r>
          </a:p>
          <a:p>
            <a:r>
              <a:rPr lang="en-US" dirty="0"/>
              <a:t>APPR administrative maintenance</a:t>
            </a:r>
          </a:p>
          <a:p>
            <a:r>
              <a:rPr lang="en-US" dirty="0"/>
              <a:t>Data quality in APPR</a:t>
            </a:r>
          </a:p>
          <a:p>
            <a:r>
              <a:rPr lang="en-US" dirty="0"/>
              <a:t>Benefits of APPR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Outline</a:t>
            </a:r>
          </a:p>
        </p:txBody>
      </p:sp>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008189" cy="3789355"/>
          </a:xfrm>
        </p:spPr>
        <p:txBody>
          <a:bodyPr>
            <a:normAutofit fontScale="92500" lnSpcReduction="20000"/>
          </a:bodyPr>
          <a:lstStyle/>
          <a:p>
            <a:r>
              <a:rPr lang="en-US" dirty="0"/>
              <a:t>USAID Nigeria’s HIV and TB team’s system of record, which is utilized in the  performance management of implementing partners (IPs) providing HIV,  AIDS,  TB (HAT), and COVID-19 services to clients all over Nigeria.</a:t>
            </a:r>
          </a:p>
          <a:p>
            <a:r>
              <a:rPr lang="en-US" dirty="0"/>
              <a:t>One integrated point for data synthesis—supporting customized analytics, performance monitoring, and course correction across HAT</a:t>
            </a:r>
          </a:p>
          <a:p>
            <a:r>
              <a:rPr lang="en-US" dirty="0"/>
              <a:t>USAID data management platform configured on a DHIS 2 backbone and architecture</a:t>
            </a:r>
          </a:p>
          <a:p>
            <a:r>
              <a:rPr lang="en-US" dirty="0"/>
              <a:t>Goal:</a:t>
            </a:r>
          </a:p>
          <a:p>
            <a:pPr lvl="1"/>
            <a:r>
              <a:rPr lang="en-US" dirty="0"/>
              <a:t>Optimize availability and ease of use of data</a:t>
            </a:r>
          </a:p>
          <a:p>
            <a:pPr lvl="1"/>
            <a:r>
              <a:rPr lang="en-US" dirty="0"/>
              <a:t>Provide strategic direction and oversight to ensure quality across the HAT PEPFAR data continuum</a:t>
            </a:r>
          </a:p>
          <a:p>
            <a:pPr lvl="1"/>
            <a:r>
              <a:rPr lang="en-US" dirty="0"/>
              <a:t>Facilitate ease of reporting and data exchange with other platforms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APPR: What is it?</a:t>
            </a:r>
          </a:p>
        </p:txBody>
      </p:sp>
    </p:spTree>
    <p:custDataLst>
      <p:tags r:id="rId1"/>
    </p:custDataLst>
    <p:extLst>
      <p:ext uri="{BB962C8B-B14F-4D97-AF65-F5344CB8AC3E}">
        <p14:creationId xmlns:p14="http://schemas.microsoft.com/office/powerpoint/2010/main" val="17407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Why APPR?</a:t>
            </a:r>
          </a:p>
        </p:txBody>
      </p:sp>
      <p:sp>
        <p:nvSpPr>
          <p:cNvPr id="7" name="Square">
            <a:extLst>
              <a:ext uri="{FF2B5EF4-FFF2-40B4-BE49-F238E27FC236}">
                <a16:creationId xmlns:a16="http://schemas.microsoft.com/office/drawing/2014/main" id="{E7C5FF14-F9D8-7401-44A2-F4551EDE1E4C}"/>
              </a:ext>
              <a:ext uri="{C183D7F6-B498-43B3-948B-1728B52AA6E4}">
                <adec:decorative xmlns:adec="http://schemas.microsoft.com/office/drawing/2017/decorative" val="1"/>
              </a:ext>
            </a:extLst>
          </p:cNvPr>
          <p:cNvSpPr/>
          <p:nvPr/>
        </p:nvSpPr>
        <p:spPr>
          <a:xfrm>
            <a:off x="2431816" y="878814"/>
            <a:ext cx="669727" cy="669727"/>
          </a:xfrm>
          <a:prstGeom prst="rect">
            <a:avLst/>
          </a:prstGeom>
          <a:solidFill>
            <a:schemeClr val="accent1"/>
          </a:solidFill>
          <a:ln w="12700" cap="flat">
            <a:noFill/>
            <a:miter lim="400000"/>
          </a:ln>
          <a:effectLst/>
        </p:spPr>
        <p:txBody>
          <a:bodyPr wrap="square" lIns="0" tIns="0" rIns="0" bIns="0" numCol="1" anchor="t">
            <a:noAutofit/>
          </a:bodyPr>
          <a:lstStyle/>
          <a:p>
            <a:endParaRPr sz="1899" dirty="0">
              <a:latin typeface="+mj-lt"/>
            </a:endParaRPr>
          </a:p>
        </p:txBody>
      </p:sp>
      <p:sp>
        <p:nvSpPr>
          <p:cNvPr id="8" name="Square">
            <a:extLst>
              <a:ext uri="{FF2B5EF4-FFF2-40B4-BE49-F238E27FC236}">
                <a16:creationId xmlns:a16="http://schemas.microsoft.com/office/drawing/2014/main" id="{2286D147-3E2F-D494-DF77-C568F370C094}"/>
              </a:ext>
              <a:ext uri="{C183D7F6-B498-43B3-948B-1728B52AA6E4}">
                <adec:decorative xmlns:adec="http://schemas.microsoft.com/office/drawing/2017/decorative" val="1"/>
              </a:ext>
            </a:extLst>
          </p:cNvPr>
          <p:cNvSpPr/>
          <p:nvPr/>
        </p:nvSpPr>
        <p:spPr>
          <a:xfrm>
            <a:off x="2431816" y="3609409"/>
            <a:ext cx="669727" cy="669728"/>
          </a:xfrm>
          <a:prstGeom prst="rect">
            <a:avLst/>
          </a:prstGeom>
          <a:solidFill>
            <a:schemeClr val="accent3"/>
          </a:solidFill>
          <a:ln w="12700" cap="flat">
            <a:noFill/>
            <a:miter lim="400000"/>
          </a:ln>
          <a:effectLst/>
        </p:spPr>
        <p:txBody>
          <a:bodyPr wrap="square" lIns="0" tIns="0" rIns="0" bIns="0" numCol="1" anchor="t">
            <a:noAutofit/>
          </a:bodyPr>
          <a:lstStyle/>
          <a:p>
            <a:endParaRPr sz="1899" dirty="0">
              <a:latin typeface="+mj-lt"/>
            </a:endParaRPr>
          </a:p>
        </p:txBody>
      </p:sp>
      <p:sp>
        <p:nvSpPr>
          <p:cNvPr id="9" name="Square">
            <a:extLst>
              <a:ext uri="{FF2B5EF4-FFF2-40B4-BE49-F238E27FC236}">
                <a16:creationId xmlns:a16="http://schemas.microsoft.com/office/drawing/2014/main" id="{86499AF5-7B94-1A74-0E58-B316FC7B1BD6}"/>
              </a:ext>
              <a:ext uri="{C183D7F6-B498-43B3-948B-1728B52AA6E4}">
                <adec:decorative xmlns:adec="http://schemas.microsoft.com/office/drawing/2017/decorative" val="1"/>
              </a:ext>
            </a:extLst>
          </p:cNvPr>
          <p:cNvSpPr/>
          <p:nvPr/>
        </p:nvSpPr>
        <p:spPr>
          <a:xfrm>
            <a:off x="2431816" y="2244111"/>
            <a:ext cx="669727" cy="669728"/>
          </a:xfrm>
          <a:prstGeom prst="rect">
            <a:avLst/>
          </a:prstGeom>
          <a:solidFill>
            <a:schemeClr val="accent2"/>
          </a:solidFill>
          <a:ln w="12700" cap="flat">
            <a:noFill/>
            <a:miter lim="400000"/>
          </a:ln>
          <a:effectLst/>
        </p:spPr>
        <p:txBody>
          <a:bodyPr wrap="square" lIns="0" tIns="0" rIns="0" bIns="0" numCol="1" anchor="t">
            <a:noAutofit/>
          </a:bodyPr>
          <a:lstStyle/>
          <a:p>
            <a:endParaRPr sz="1899" dirty="0">
              <a:latin typeface="+mj-lt"/>
            </a:endParaRPr>
          </a:p>
        </p:txBody>
      </p:sp>
      <p:sp>
        <p:nvSpPr>
          <p:cNvPr id="10" name="Shape">
            <a:extLst>
              <a:ext uri="{FF2B5EF4-FFF2-40B4-BE49-F238E27FC236}">
                <a16:creationId xmlns:a16="http://schemas.microsoft.com/office/drawing/2014/main" id="{23BF017D-D700-F8DD-D3A0-3F60C8452026}"/>
              </a:ext>
              <a:ext uri="{C183D7F6-B498-43B3-948B-1728B52AA6E4}">
                <adec:decorative xmlns:adec="http://schemas.microsoft.com/office/drawing/2017/decorative" val="1"/>
              </a:ext>
            </a:extLst>
          </p:cNvPr>
          <p:cNvSpPr/>
          <p:nvPr/>
        </p:nvSpPr>
        <p:spPr>
          <a:xfrm>
            <a:off x="717891" y="1335579"/>
            <a:ext cx="1450001" cy="3020679"/>
          </a:xfrm>
          <a:custGeom>
            <a:avLst/>
            <a:gdLst/>
            <a:ahLst/>
            <a:cxnLst>
              <a:cxn ang="0">
                <a:pos x="wd2" y="hd2"/>
              </a:cxn>
              <a:cxn ang="5400000">
                <a:pos x="wd2" y="hd2"/>
              </a:cxn>
              <a:cxn ang="10800000">
                <a:pos x="wd2" y="hd2"/>
              </a:cxn>
              <a:cxn ang="16200000">
                <a:pos x="wd2" y="hd2"/>
              </a:cxn>
            </a:cxnLst>
            <a:rect l="0" t="0" r="r" b="b"/>
            <a:pathLst>
              <a:path w="21411" h="21600" extrusionOk="0">
                <a:moveTo>
                  <a:pt x="7926" y="0"/>
                </a:moveTo>
                <a:cubicBezTo>
                  <a:pt x="6035" y="0"/>
                  <a:pt x="4508" y="737"/>
                  <a:pt x="4508" y="1645"/>
                </a:cubicBezTo>
                <a:cubicBezTo>
                  <a:pt x="4508" y="2552"/>
                  <a:pt x="6035" y="3288"/>
                  <a:pt x="7926" y="3288"/>
                </a:cubicBezTo>
                <a:cubicBezTo>
                  <a:pt x="9817" y="3288"/>
                  <a:pt x="11353" y="2552"/>
                  <a:pt x="11353" y="1645"/>
                </a:cubicBezTo>
                <a:cubicBezTo>
                  <a:pt x="11353" y="737"/>
                  <a:pt x="9817" y="0"/>
                  <a:pt x="7926" y="0"/>
                </a:cubicBezTo>
                <a:close/>
                <a:moveTo>
                  <a:pt x="19873" y="3057"/>
                </a:moveTo>
                <a:cubicBezTo>
                  <a:pt x="19482" y="3069"/>
                  <a:pt x="19117" y="3168"/>
                  <a:pt x="18896" y="3333"/>
                </a:cubicBezTo>
                <a:cubicBezTo>
                  <a:pt x="18353" y="3705"/>
                  <a:pt x="17813" y="4073"/>
                  <a:pt x="17259" y="4441"/>
                </a:cubicBezTo>
                <a:cubicBezTo>
                  <a:pt x="16770" y="4766"/>
                  <a:pt x="16246" y="5085"/>
                  <a:pt x="15722" y="5384"/>
                </a:cubicBezTo>
                <a:cubicBezTo>
                  <a:pt x="15586" y="5461"/>
                  <a:pt x="15436" y="5538"/>
                  <a:pt x="15226" y="5546"/>
                </a:cubicBezTo>
                <a:cubicBezTo>
                  <a:pt x="14852" y="5559"/>
                  <a:pt x="14637" y="5368"/>
                  <a:pt x="14534" y="5177"/>
                </a:cubicBezTo>
                <a:cubicBezTo>
                  <a:pt x="14432" y="4990"/>
                  <a:pt x="14354" y="4799"/>
                  <a:pt x="14225" y="4617"/>
                </a:cubicBezTo>
                <a:cubicBezTo>
                  <a:pt x="14075" y="4405"/>
                  <a:pt x="13851" y="4206"/>
                  <a:pt x="13498" y="4055"/>
                </a:cubicBezTo>
                <a:cubicBezTo>
                  <a:pt x="13296" y="3969"/>
                  <a:pt x="13062" y="3905"/>
                  <a:pt x="12814" y="3862"/>
                </a:cubicBezTo>
                <a:cubicBezTo>
                  <a:pt x="12560" y="3819"/>
                  <a:pt x="12289" y="3800"/>
                  <a:pt x="12015" y="3806"/>
                </a:cubicBezTo>
                <a:lnTo>
                  <a:pt x="3850" y="3806"/>
                </a:lnTo>
                <a:cubicBezTo>
                  <a:pt x="2734" y="3823"/>
                  <a:pt x="1684" y="4067"/>
                  <a:pt x="957" y="4478"/>
                </a:cubicBezTo>
                <a:cubicBezTo>
                  <a:pt x="329" y="4833"/>
                  <a:pt x="-33" y="5293"/>
                  <a:pt x="5" y="5790"/>
                </a:cubicBezTo>
                <a:lnTo>
                  <a:pt x="5" y="10934"/>
                </a:lnTo>
                <a:cubicBezTo>
                  <a:pt x="-14" y="11030"/>
                  <a:pt x="15" y="11124"/>
                  <a:pt x="83" y="11208"/>
                </a:cubicBezTo>
                <a:cubicBezTo>
                  <a:pt x="266" y="11435"/>
                  <a:pt x="732" y="11598"/>
                  <a:pt x="1279" y="11591"/>
                </a:cubicBezTo>
                <a:cubicBezTo>
                  <a:pt x="1999" y="11582"/>
                  <a:pt x="2549" y="11284"/>
                  <a:pt x="2549" y="10932"/>
                </a:cubicBezTo>
                <a:cubicBezTo>
                  <a:pt x="2549" y="10932"/>
                  <a:pt x="2549" y="10931"/>
                  <a:pt x="2549" y="10931"/>
                </a:cubicBezTo>
                <a:lnTo>
                  <a:pt x="2567" y="6519"/>
                </a:lnTo>
                <a:cubicBezTo>
                  <a:pt x="2540" y="6410"/>
                  <a:pt x="2705" y="6309"/>
                  <a:pt x="2932" y="6296"/>
                </a:cubicBezTo>
                <a:cubicBezTo>
                  <a:pt x="3132" y="6285"/>
                  <a:pt x="3296" y="6347"/>
                  <a:pt x="3359" y="6434"/>
                </a:cubicBezTo>
                <a:lnTo>
                  <a:pt x="3346" y="20668"/>
                </a:lnTo>
                <a:cubicBezTo>
                  <a:pt x="3346" y="21181"/>
                  <a:pt x="4217" y="21600"/>
                  <a:pt x="5287" y="21600"/>
                </a:cubicBezTo>
                <a:cubicBezTo>
                  <a:pt x="6356" y="21600"/>
                  <a:pt x="7222" y="21181"/>
                  <a:pt x="7222" y="20668"/>
                </a:cubicBezTo>
                <a:lnTo>
                  <a:pt x="7222" y="12562"/>
                </a:lnTo>
                <a:cubicBezTo>
                  <a:pt x="7235" y="12472"/>
                  <a:pt x="7316" y="12390"/>
                  <a:pt x="7442" y="12330"/>
                </a:cubicBezTo>
                <a:cubicBezTo>
                  <a:pt x="7567" y="12269"/>
                  <a:pt x="7737" y="12231"/>
                  <a:pt x="7926" y="12227"/>
                </a:cubicBezTo>
                <a:cubicBezTo>
                  <a:pt x="8115" y="12231"/>
                  <a:pt x="8288" y="12269"/>
                  <a:pt x="8417" y="12330"/>
                </a:cubicBezTo>
                <a:cubicBezTo>
                  <a:pt x="8546" y="12390"/>
                  <a:pt x="8630" y="12472"/>
                  <a:pt x="8643" y="12562"/>
                </a:cubicBezTo>
                <a:lnTo>
                  <a:pt x="8643" y="20668"/>
                </a:lnTo>
                <a:cubicBezTo>
                  <a:pt x="8643" y="21181"/>
                  <a:pt x="9505" y="21600"/>
                  <a:pt x="10575" y="21600"/>
                </a:cubicBezTo>
                <a:cubicBezTo>
                  <a:pt x="11644" y="21600"/>
                  <a:pt x="12515" y="21181"/>
                  <a:pt x="12515" y="20668"/>
                </a:cubicBezTo>
                <a:lnTo>
                  <a:pt x="12534" y="6494"/>
                </a:lnTo>
                <a:cubicBezTo>
                  <a:pt x="12750" y="6643"/>
                  <a:pt x="12992" y="6783"/>
                  <a:pt x="13259" y="6911"/>
                </a:cubicBezTo>
                <a:cubicBezTo>
                  <a:pt x="13736" y="7140"/>
                  <a:pt x="14308" y="7338"/>
                  <a:pt x="14994" y="7370"/>
                </a:cubicBezTo>
                <a:cubicBezTo>
                  <a:pt x="15442" y="7391"/>
                  <a:pt x="15889" y="7334"/>
                  <a:pt x="16264" y="7216"/>
                </a:cubicBezTo>
                <a:cubicBezTo>
                  <a:pt x="16660" y="7091"/>
                  <a:pt x="16954" y="6906"/>
                  <a:pt x="17236" y="6722"/>
                </a:cubicBezTo>
                <a:cubicBezTo>
                  <a:pt x="17717" y="6406"/>
                  <a:pt x="18180" y="6084"/>
                  <a:pt x="18656" y="5767"/>
                </a:cubicBezTo>
                <a:cubicBezTo>
                  <a:pt x="19421" y="5257"/>
                  <a:pt x="20221" y="4759"/>
                  <a:pt x="21053" y="4275"/>
                </a:cubicBezTo>
                <a:cubicBezTo>
                  <a:pt x="21567" y="3979"/>
                  <a:pt x="21520" y="3543"/>
                  <a:pt x="20955" y="3266"/>
                </a:cubicBezTo>
                <a:cubicBezTo>
                  <a:pt x="20658" y="3121"/>
                  <a:pt x="20266" y="3044"/>
                  <a:pt x="19873" y="3057"/>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1899" dirty="0">
              <a:latin typeface="+mj-lt"/>
            </a:endParaRPr>
          </a:p>
        </p:txBody>
      </p:sp>
      <p:sp>
        <p:nvSpPr>
          <p:cNvPr id="11" name="TextBox 10">
            <a:extLst>
              <a:ext uri="{FF2B5EF4-FFF2-40B4-BE49-F238E27FC236}">
                <a16:creationId xmlns:a16="http://schemas.microsoft.com/office/drawing/2014/main" id="{0D72737D-55EE-AB79-179C-1D058BB4AE9F}"/>
              </a:ext>
            </a:extLst>
          </p:cNvPr>
          <p:cNvSpPr txBox="1"/>
          <p:nvPr/>
        </p:nvSpPr>
        <p:spPr>
          <a:xfrm>
            <a:off x="3148547" y="742258"/>
            <a:ext cx="2026517" cy="415498"/>
          </a:xfrm>
          <a:prstGeom prst="rect">
            <a:avLst/>
          </a:prstGeom>
          <a:noFill/>
        </p:spPr>
        <p:txBody>
          <a:bodyPr wrap="none" rtlCol="0" anchor="ctr" anchorCtr="0">
            <a:spAutoFit/>
          </a:bodyPr>
          <a:lstStyle/>
          <a:p>
            <a:pPr lvl="1"/>
            <a:r>
              <a:rPr lang="en-NG" sz="2100" b="1" dirty="0">
                <a:solidFill>
                  <a:schemeClr val="accent1">
                    <a:lumMod val="75000"/>
                  </a:schemeClr>
                </a:solidFill>
                <a:latin typeface="+mj-lt"/>
              </a:rPr>
              <a:t>Data </a:t>
            </a:r>
            <a:r>
              <a:rPr lang="en-US" sz="2100" b="1" dirty="0">
                <a:solidFill>
                  <a:schemeClr val="accent1">
                    <a:lumMod val="75000"/>
                  </a:schemeClr>
                </a:solidFill>
                <a:latin typeface="+mj-lt"/>
              </a:rPr>
              <a:t>V</a:t>
            </a:r>
            <a:r>
              <a:rPr lang="en-NG" sz="2100" b="1" dirty="0">
                <a:solidFill>
                  <a:schemeClr val="accent1">
                    <a:lumMod val="75000"/>
                  </a:schemeClr>
                </a:solidFill>
                <a:latin typeface="+mj-lt"/>
              </a:rPr>
              <a:t>isibility </a:t>
            </a:r>
          </a:p>
        </p:txBody>
      </p:sp>
      <p:sp>
        <p:nvSpPr>
          <p:cNvPr id="12" name="Subtitle 2">
            <a:extLst>
              <a:ext uri="{FF2B5EF4-FFF2-40B4-BE49-F238E27FC236}">
                <a16:creationId xmlns:a16="http://schemas.microsoft.com/office/drawing/2014/main" id="{4D5537E6-28BE-DD67-0CB0-743766DD6075}"/>
              </a:ext>
            </a:extLst>
          </p:cNvPr>
          <p:cNvSpPr txBox="1">
            <a:spLocks/>
          </p:cNvSpPr>
          <p:nvPr/>
        </p:nvSpPr>
        <p:spPr>
          <a:xfrm>
            <a:off x="3365465" y="1177768"/>
            <a:ext cx="4109881" cy="459228"/>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125"/>
              </a:lnSpc>
              <a:buClr>
                <a:schemeClr val="tx2"/>
              </a:buClr>
              <a:buFont typeface="Wingdings" panose="05000000000000000000" pitchFamily="2" charset="2"/>
              <a:buChar char="§"/>
            </a:pPr>
            <a:r>
              <a:rPr lang="en-US" sz="1200" dirty="0">
                <a:solidFill>
                  <a:srgbClr val="4E4A49"/>
                </a:solidFill>
                <a:latin typeface="+mj-lt"/>
                <a:ea typeface="Lato Light" panose="020F0502020204030203" pitchFamily="34" charset="0"/>
                <a:cs typeface="Mukta ExtraLight" panose="020B0000000000000000" pitchFamily="34" charset="77"/>
              </a:rPr>
              <a:t>Data visibility is enhanced so that the donor, and stakeholders can visualize the dashboard, performance indicators, and targets</a:t>
            </a:r>
          </a:p>
        </p:txBody>
      </p:sp>
      <p:sp>
        <p:nvSpPr>
          <p:cNvPr id="13" name="TextBox 12">
            <a:extLst>
              <a:ext uri="{FF2B5EF4-FFF2-40B4-BE49-F238E27FC236}">
                <a16:creationId xmlns:a16="http://schemas.microsoft.com/office/drawing/2014/main" id="{AA8EC623-7A11-920C-9E4B-D08C0A3FD823}"/>
              </a:ext>
            </a:extLst>
          </p:cNvPr>
          <p:cNvSpPr txBox="1"/>
          <p:nvPr/>
        </p:nvSpPr>
        <p:spPr>
          <a:xfrm>
            <a:off x="3167646" y="2056901"/>
            <a:ext cx="1356462" cy="415498"/>
          </a:xfrm>
          <a:prstGeom prst="rect">
            <a:avLst/>
          </a:prstGeom>
          <a:noFill/>
        </p:spPr>
        <p:txBody>
          <a:bodyPr wrap="none" rtlCol="0" anchor="ctr" anchorCtr="0">
            <a:spAutoFit/>
          </a:bodyPr>
          <a:lstStyle/>
          <a:p>
            <a:pPr lvl="1"/>
            <a:r>
              <a:rPr lang="en-NG" sz="2100" b="1" dirty="0">
                <a:solidFill>
                  <a:schemeClr val="accent2">
                    <a:lumMod val="75000"/>
                  </a:schemeClr>
                </a:solidFill>
                <a:latin typeface="+mj-lt"/>
              </a:rPr>
              <a:t>Data </a:t>
            </a:r>
            <a:r>
              <a:rPr lang="en-US" sz="2100" b="1" dirty="0">
                <a:solidFill>
                  <a:schemeClr val="accent2">
                    <a:lumMod val="75000"/>
                  </a:schemeClr>
                </a:solidFill>
                <a:latin typeface="+mj-lt"/>
              </a:rPr>
              <a:t>U</a:t>
            </a:r>
            <a:r>
              <a:rPr lang="en-NG" sz="2100" b="1" dirty="0">
                <a:solidFill>
                  <a:schemeClr val="accent2">
                    <a:lumMod val="75000"/>
                  </a:schemeClr>
                </a:solidFill>
                <a:latin typeface="+mj-lt"/>
              </a:rPr>
              <a:t>se</a:t>
            </a:r>
          </a:p>
        </p:txBody>
      </p:sp>
      <p:sp>
        <p:nvSpPr>
          <p:cNvPr id="14" name="Subtitle 2">
            <a:extLst>
              <a:ext uri="{FF2B5EF4-FFF2-40B4-BE49-F238E27FC236}">
                <a16:creationId xmlns:a16="http://schemas.microsoft.com/office/drawing/2014/main" id="{5619B65E-B813-E1AD-4F90-6AC72A23140C}"/>
              </a:ext>
            </a:extLst>
          </p:cNvPr>
          <p:cNvSpPr txBox="1">
            <a:spLocks/>
          </p:cNvSpPr>
          <p:nvPr/>
        </p:nvSpPr>
        <p:spPr>
          <a:xfrm>
            <a:off x="3365465" y="2543066"/>
            <a:ext cx="4109881" cy="318164"/>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125"/>
              </a:lnSpc>
              <a:buClr>
                <a:schemeClr val="tx2"/>
              </a:buClr>
              <a:buFont typeface="Wingdings" panose="05000000000000000000" pitchFamily="2" charset="2"/>
              <a:buChar char="§"/>
            </a:pPr>
            <a:r>
              <a:rPr lang="en-US" sz="1200" dirty="0">
                <a:solidFill>
                  <a:srgbClr val="4E4A49"/>
                </a:solidFill>
                <a:latin typeface="+mj-lt"/>
                <a:ea typeface="Lato Light" panose="020F0502020204030203" pitchFamily="34" charset="0"/>
                <a:cs typeface="Mukta ExtraLight" panose="020B0000000000000000" pitchFamily="34" charset="77"/>
              </a:rPr>
              <a:t>Supports decision making and maximizes the use of data for real time performance monitoring of TB data</a:t>
            </a:r>
          </a:p>
        </p:txBody>
      </p:sp>
      <p:sp>
        <p:nvSpPr>
          <p:cNvPr id="15" name="TextBox 14">
            <a:extLst>
              <a:ext uri="{FF2B5EF4-FFF2-40B4-BE49-F238E27FC236}">
                <a16:creationId xmlns:a16="http://schemas.microsoft.com/office/drawing/2014/main" id="{5100EA22-C6B9-9016-F752-93D59E400542}"/>
              </a:ext>
            </a:extLst>
          </p:cNvPr>
          <p:cNvSpPr txBox="1"/>
          <p:nvPr/>
        </p:nvSpPr>
        <p:spPr>
          <a:xfrm>
            <a:off x="3192054" y="3401660"/>
            <a:ext cx="3940502" cy="415498"/>
          </a:xfrm>
          <a:prstGeom prst="rect">
            <a:avLst/>
          </a:prstGeom>
          <a:noFill/>
        </p:spPr>
        <p:txBody>
          <a:bodyPr wrap="none" rtlCol="0" anchor="ctr" anchorCtr="0">
            <a:spAutoFit/>
          </a:bodyPr>
          <a:lstStyle/>
          <a:p>
            <a:pPr lvl="1"/>
            <a:r>
              <a:rPr lang="en-NG" sz="2100" b="1" dirty="0">
                <a:solidFill>
                  <a:schemeClr val="bg1">
                    <a:lumMod val="50000"/>
                  </a:schemeClr>
                </a:solidFill>
                <a:latin typeface="+mj-lt"/>
              </a:rPr>
              <a:t>Data </a:t>
            </a:r>
            <a:r>
              <a:rPr lang="en-US" sz="2100" b="1" dirty="0">
                <a:solidFill>
                  <a:schemeClr val="bg1">
                    <a:lumMod val="50000"/>
                  </a:schemeClr>
                </a:solidFill>
                <a:latin typeface="+mj-lt"/>
              </a:rPr>
              <a:t>Q</a:t>
            </a:r>
            <a:r>
              <a:rPr lang="en-NG" sz="2100" b="1" dirty="0">
                <a:solidFill>
                  <a:schemeClr val="bg1">
                    <a:lumMod val="50000"/>
                  </a:schemeClr>
                </a:solidFill>
                <a:latin typeface="+mj-lt"/>
              </a:rPr>
              <a:t>uality and Governance</a:t>
            </a:r>
          </a:p>
        </p:txBody>
      </p:sp>
      <p:sp>
        <p:nvSpPr>
          <p:cNvPr id="16" name="Subtitle 2">
            <a:extLst>
              <a:ext uri="{FF2B5EF4-FFF2-40B4-BE49-F238E27FC236}">
                <a16:creationId xmlns:a16="http://schemas.microsoft.com/office/drawing/2014/main" id="{BF788426-ECA6-7C24-4EB3-7B654803DF6B}"/>
              </a:ext>
            </a:extLst>
          </p:cNvPr>
          <p:cNvSpPr txBox="1">
            <a:spLocks/>
          </p:cNvSpPr>
          <p:nvPr/>
        </p:nvSpPr>
        <p:spPr>
          <a:xfrm>
            <a:off x="3365465" y="3908364"/>
            <a:ext cx="4109881" cy="49475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125"/>
              </a:lnSpc>
              <a:buClr>
                <a:schemeClr val="tx2"/>
              </a:buClr>
              <a:buFont typeface="Wingdings" panose="05000000000000000000" pitchFamily="2" charset="2"/>
              <a:buChar char="§"/>
            </a:pPr>
            <a:r>
              <a:rPr lang="en-US" sz="1200" dirty="0">
                <a:solidFill>
                  <a:srgbClr val="4E4A49"/>
                </a:solidFill>
                <a:latin typeface="+mj-lt"/>
                <a:ea typeface="Lato Light" panose="020F0502020204030203" pitchFamily="34" charset="0"/>
                <a:cs typeface="Mukta ExtraLight" panose="020B0000000000000000" pitchFamily="34" charset="77"/>
              </a:rPr>
              <a:t>Data quality is assured, and data governance and organizational structure is entrenched</a:t>
            </a:r>
          </a:p>
          <a:p>
            <a:pPr marL="171450" indent="-171450" algn="l">
              <a:lnSpc>
                <a:spcPts val="1125"/>
              </a:lnSpc>
              <a:buClr>
                <a:schemeClr val="tx2"/>
              </a:buClr>
              <a:buFont typeface="Wingdings" panose="05000000000000000000" pitchFamily="2" charset="2"/>
              <a:buChar char="§"/>
            </a:pPr>
            <a:r>
              <a:rPr lang="en-US" sz="1200" dirty="0">
                <a:solidFill>
                  <a:srgbClr val="4E4A49"/>
                </a:solidFill>
                <a:latin typeface="+mj-lt"/>
                <a:ea typeface="Lato Light" panose="020F0502020204030203" pitchFamily="34" charset="0"/>
                <a:cs typeface="Mukta ExtraLight" panose="020B0000000000000000" pitchFamily="34" charset="77"/>
              </a:rPr>
              <a:t>Timeliness and completeness </a:t>
            </a:r>
          </a:p>
        </p:txBody>
      </p:sp>
      <p:sp>
        <p:nvSpPr>
          <p:cNvPr id="18" name="Freeform 952">
            <a:extLst>
              <a:ext uri="{FF2B5EF4-FFF2-40B4-BE49-F238E27FC236}">
                <a16:creationId xmlns:a16="http://schemas.microsoft.com/office/drawing/2014/main" id="{DA21693F-8DF3-DA93-D4AF-BA410A9ACBBB}"/>
              </a:ext>
              <a:ext uri="{C183D7F6-B498-43B3-948B-1728B52AA6E4}">
                <adec:decorative xmlns:adec="http://schemas.microsoft.com/office/drawing/2017/decorative" val="1"/>
              </a:ext>
            </a:extLst>
          </p:cNvPr>
          <p:cNvSpPr>
            <a:spLocks noChangeArrowheads="1"/>
          </p:cNvSpPr>
          <p:nvPr/>
        </p:nvSpPr>
        <p:spPr bwMode="auto">
          <a:xfrm>
            <a:off x="2561457" y="1000400"/>
            <a:ext cx="410442" cy="410444"/>
          </a:xfrm>
          <a:custGeom>
            <a:avLst/>
            <a:gdLst>
              <a:gd name="T0" fmla="*/ 2601619 w 296503"/>
              <a:gd name="T1" fmla="*/ 3140865 h 296502"/>
              <a:gd name="T2" fmla="*/ 2341324 w 296503"/>
              <a:gd name="T3" fmla="*/ 1890422 h 296502"/>
              <a:gd name="T4" fmla="*/ 2289291 w 296503"/>
              <a:gd name="T5" fmla="*/ 1942459 h 296502"/>
              <a:gd name="T6" fmla="*/ 2702633 w 296503"/>
              <a:gd name="T7" fmla="*/ 1830687 h 296502"/>
              <a:gd name="T8" fmla="*/ 2617657 w 296503"/>
              <a:gd name="T9" fmla="*/ 1880803 h 296502"/>
              <a:gd name="T10" fmla="*/ 2081767 w 296503"/>
              <a:gd name="T11" fmla="*/ 1880803 h 296502"/>
              <a:gd name="T12" fmla="*/ 1989667 w 296503"/>
              <a:gd name="T13" fmla="*/ 1830687 h 296502"/>
              <a:gd name="T14" fmla="*/ 1852132 w 296503"/>
              <a:gd name="T15" fmla="*/ 1609073 h 296502"/>
              <a:gd name="T16" fmla="*/ 1764215 w 296503"/>
              <a:gd name="T17" fmla="*/ 1655329 h 296502"/>
              <a:gd name="T18" fmla="*/ 2928098 w 296503"/>
              <a:gd name="T19" fmla="*/ 1656297 h 296502"/>
              <a:gd name="T20" fmla="*/ 2843124 w 296503"/>
              <a:gd name="T21" fmla="*/ 1611697 h 296502"/>
              <a:gd name="T22" fmla="*/ 3013708 w 296503"/>
              <a:gd name="T23" fmla="*/ 1331443 h 296502"/>
              <a:gd name="T24" fmla="*/ 2913645 w 296503"/>
              <a:gd name="T25" fmla="*/ 1335448 h 296502"/>
              <a:gd name="T26" fmla="*/ 1716968 w 296503"/>
              <a:gd name="T27" fmla="*/ 1283411 h 296502"/>
              <a:gd name="T28" fmla="*/ 1664935 w 296503"/>
              <a:gd name="T29" fmla="*/ 1331443 h 296502"/>
              <a:gd name="T30" fmla="*/ 1852823 w 296503"/>
              <a:gd name="T31" fmla="*/ 1034807 h 296502"/>
              <a:gd name="T32" fmla="*/ 1767832 w 296503"/>
              <a:gd name="T33" fmla="*/ 984714 h 296502"/>
              <a:gd name="T34" fmla="*/ 2931597 w 296503"/>
              <a:gd name="T35" fmla="*/ 983619 h 296502"/>
              <a:gd name="T36" fmla="*/ 2839501 w 296503"/>
              <a:gd name="T37" fmla="*/ 1028213 h 296502"/>
              <a:gd name="T38" fmla="*/ 2388255 w 296503"/>
              <a:gd name="T39" fmla="*/ 931128 h 296502"/>
              <a:gd name="T40" fmla="*/ 2649553 w 296503"/>
              <a:gd name="T41" fmla="*/ 1319616 h 296502"/>
              <a:gd name="T42" fmla="*/ 2289291 w 296503"/>
              <a:gd name="T43" fmla="*/ 1319616 h 296502"/>
              <a:gd name="T44" fmla="*/ 2682406 w 296503"/>
              <a:gd name="T45" fmla="*/ 743302 h 296502"/>
              <a:gd name="T46" fmla="*/ 2633847 w 296503"/>
              <a:gd name="T47" fmla="*/ 821333 h 296502"/>
              <a:gd name="T48" fmla="*/ 2009482 w 296503"/>
              <a:gd name="T49" fmla="*/ 739556 h 296502"/>
              <a:gd name="T50" fmla="*/ 2033771 w 296503"/>
              <a:gd name="T51" fmla="*/ 828758 h 296502"/>
              <a:gd name="T52" fmla="*/ 2339242 w 296503"/>
              <a:gd name="T53" fmla="*/ 659045 h 296502"/>
              <a:gd name="T54" fmla="*/ 2289291 w 296503"/>
              <a:gd name="T55" fmla="*/ 711060 h 296502"/>
              <a:gd name="T56" fmla="*/ 1538926 w 296503"/>
              <a:gd name="T57" fmla="*/ 1326413 h 296502"/>
              <a:gd name="T58" fmla="*/ 2341854 w 296503"/>
              <a:gd name="T59" fmla="*/ 523463 h 296502"/>
              <a:gd name="T60" fmla="*/ 98402 w 296503"/>
              <a:gd name="T61" fmla="*/ 1916797 h 296502"/>
              <a:gd name="T62" fmla="*/ 590384 w 296503"/>
              <a:gd name="T63" fmla="*/ 523463 h 296502"/>
              <a:gd name="T64" fmla="*/ 688786 w 296503"/>
              <a:gd name="T65" fmla="*/ 2341879 h 296502"/>
              <a:gd name="T66" fmla="*/ 1113844 w 296503"/>
              <a:gd name="T67" fmla="*/ 2341879 h 296502"/>
              <a:gd name="T68" fmla="*/ 1212246 w 296503"/>
              <a:gd name="T69" fmla="*/ 444759 h 296502"/>
              <a:gd name="T70" fmla="*/ 2078156 w 296503"/>
              <a:gd name="T71" fmla="*/ 2814200 h 296502"/>
              <a:gd name="T72" fmla="*/ 2341854 w 296503"/>
              <a:gd name="T73" fmla="*/ 2223792 h 296502"/>
              <a:gd name="T74" fmla="*/ 2554396 w 296503"/>
              <a:gd name="T75" fmla="*/ 452617 h 296502"/>
              <a:gd name="T76" fmla="*/ 641546 w 296503"/>
              <a:gd name="T77" fmla="*/ 0 h 296502"/>
              <a:gd name="T78" fmla="*/ 2648843 w 296503"/>
              <a:gd name="T79" fmla="*/ 484124 h 296502"/>
              <a:gd name="T80" fmla="*/ 2648843 w 296503"/>
              <a:gd name="T81" fmla="*/ 2341879 h 296502"/>
              <a:gd name="T82" fmla="*/ 3239232 w 296503"/>
              <a:gd name="T83" fmla="*/ 2861423 h 296502"/>
              <a:gd name="T84" fmla="*/ 2601619 w 296503"/>
              <a:gd name="T85" fmla="*/ 3239269 h 296502"/>
              <a:gd name="T86" fmla="*/ 51177 w 296503"/>
              <a:gd name="T87" fmla="*/ 2912589 h 296502"/>
              <a:gd name="T88" fmla="*/ 842289 w 296503"/>
              <a:gd name="T89" fmla="*/ 2814200 h 296502"/>
              <a:gd name="T90" fmla="*/ 310949 w 296503"/>
              <a:gd name="T91" fmla="*/ 2223792 h 296502"/>
              <a:gd name="T92" fmla="*/ 310949 w 296503"/>
              <a:gd name="T93" fmla="*/ 425059 h 296502"/>
              <a:gd name="T94" fmla="*/ 641546 w 296503"/>
              <a:gd name="T95" fmla="*/ 0 h 296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6503" h="296502">
                <a:moveTo>
                  <a:pt x="33505" y="266600"/>
                </a:moveTo>
                <a:cubicBezTo>
                  <a:pt x="35667" y="278488"/>
                  <a:pt x="46114" y="287495"/>
                  <a:pt x="58724" y="287495"/>
                </a:cubicBezTo>
                <a:lnTo>
                  <a:pt x="238139" y="287495"/>
                </a:lnTo>
                <a:cubicBezTo>
                  <a:pt x="250749" y="287495"/>
                  <a:pt x="260836" y="278488"/>
                  <a:pt x="262998" y="266600"/>
                </a:cubicBezTo>
                <a:lnTo>
                  <a:pt x="33505" y="266600"/>
                </a:lnTo>
                <a:close/>
                <a:moveTo>
                  <a:pt x="214313" y="173037"/>
                </a:moveTo>
                <a:cubicBezTo>
                  <a:pt x="216877" y="173037"/>
                  <a:pt x="218709" y="175235"/>
                  <a:pt x="218709" y="177800"/>
                </a:cubicBezTo>
                <a:cubicBezTo>
                  <a:pt x="218709" y="179998"/>
                  <a:pt x="216877" y="182196"/>
                  <a:pt x="214313" y="182196"/>
                </a:cubicBezTo>
                <a:cubicBezTo>
                  <a:pt x="211748" y="182196"/>
                  <a:pt x="209550" y="179998"/>
                  <a:pt x="209550" y="177800"/>
                </a:cubicBezTo>
                <a:cubicBezTo>
                  <a:pt x="209550" y="175235"/>
                  <a:pt x="211748" y="173037"/>
                  <a:pt x="214313" y="173037"/>
                </a:cubicBezTo>
                <a:close/>
                <a:moveTo>
                  <a:pt x="241459" y="166158"/>
                </a:moveTo>
                <a:cubicBezTo>
                  <a:pt x="243311" y="165100"/>
                  <a:pt x="246275" y="165453"/>
                  <a:pt x="247386" y="167570"/>
                </a:cubicBezTo>
                <a:cubicBezTo>
                  <a:pt x="248868" y="169686"/>
                  <a:pt x="248127" y="172508"/>
                  <a:pt x="245904" y="173567"/>
                </a:cubicBezTo>
                <a:cubicBezTo>
                  <a:pt x="245163" y="173920"/>
                  <a:pt x="244423" y="174272"/>
                  <a:pt x="243311" y="174272"/>
                </a:cubicBezTo>
                <a:cubicBezTo>
                  <a:pt x="241830" y="174272"/>
                  <a:pt x="240348" y="173567"/>
                  <a:pt x="239607" y="172156"/>
                </a:cubicBezTo>
                <a:cubicBezTo>
                  <a:pt x="238125" y="170039"/>
                  <a:pt x="239237" y="167217"/>
                  <a:pt x="241459" y="166158"/>
                </a:cubicBezTo>
                <a:close/>
                <a:moveTo>
                  <a:pt x="188639" y="166158"/>
                </a:moveTo>
                <a:cubicBezTo>
                  <a:pt x="190938" y="167217"/>
                  <a:pt x="191705" y="170039"/>
                  <a:pt x="190555" y="172156"/>
                </a:cubicBezTo>
                <a:cubicBezTo>
                  <a:pt x="189405" y="173567"/>
                  <a:pt x="187872" y="174272"/>
                  <a:pt x="186340" y="174272"/>
                </a:cubicBezTo>
                <a:cubicBezTo>
                  <a:pt x="185573" y="174272"/>
                  <a:pt x="184424" y="173920"/>
                  <a:pt x="184040" y="173920"/>
                </a:cubicBezTo>
                <a:cubicBezTo>
                  <a:pt x="181741" y="172508"/>
                  <a:pt x="180975" y="170039"/>
                  <a:pt x="182124" y="167570"/>
                </a:cubicBezTo>
                <a:cubicBezTo>
                  <a:pt x="183274" y="165453"/>
                  <a:pt x="186340" y="165100"/>
                  <a:pt x="188639" y="166158"/>
                </a:cubicBezTo>
                <a:close/>
                <a:moveTo>
                  <a:pt x="163403" y="145873"/>
                </a:moveTo>
                <a:cubicBezTo>
                  <a:pt x="165702" y="144462"/>
                  <a:pt x="168768" y="145168"/>
                  <a:pt x="169534" y="147284"/>
                </a:cubicBezTo>
                <a:cubicBezTo>
                  <a:pt x="171067" y="149401"/>
                  <a:pt x="170300" y="151870"/>
                  <a:pt x="168001" y="153282"/>
                </a:cubicBezTo>
                <a:cubicBezTo>
                  <a:pt x="167235" y="153634"/>
                  <a:pt x="166469" y="153634"/>
                  <a:pt x="165702" y="153634"/>
                </a:cubicBezTo>
                <a:cubicBezTo>
                  <a:pt x="164169" y="153634"/>
                  <a:pt x="162637" y="152929"/>
                  <a:pt x="161487" y="151518"/>
                </a:cubicBezTo>
                <a:cubicBezTo>
                  <a:pt x="160338" y="149401"/>
                  <a:pt x="161104" y="146579"/>
                  <a:pt x="163403" y="145873"/>
                </a:cubicBezTo>
                <a:close/>
                <a:moveTo>
                  <a:pt x="266171" y="145823"/>
                </a:moveTo>
                <a:cubicBezTo>
                  <a:pt x="268764" y="146843"/>
                  <a:pt x="269505" y="149565"/>
                  <a:pt x="268023" y="151606"/>
                </a:cubicBezTo>
                <a:cubicBezTo>
                  <a:pt x="267282" y="152967"/>
                  <a:pt x="265801" y="153647"/>
                  <a:pt x="264319" y="153647"/>
                </a:cubicBezTo>
                <a:cubicBezTo>
                  <a:pt x="263208" y="153647"/>
                  <a:pt x="262467" y="153647"/>
                  <a:pt x="261726" y="153307"/>
                </a:cubicBezTo>
                <a:cubicBezTo>
                  <a:pt x="259504" y="151946"/>
                  <a:pt x="258763" y="149565"/>
                  <a:pt x="260245" y="147524"/>
                </a:cubicBezTo>
                <a:cubicBezTo>
                  <a:pt x="261356" y="145142"/>
                  <a:pt x="264319" y="144462"/>
                  <a:pt x="266171" y="145823"/>
                </a:cubicBezTo>
                <a:close/>
                <a:moveTo>
                  <a:pt x="271463" y="117475"/>
                </a:moveTo>
                <a:cubicBezTo>
                  <a:pt x="274027" y="117475"/>
                  <a:pt x="275859" y="119307"/>
                  <a:pt x="275859" y="121871"/>
                </a:cubicBezTo>
                <a:lnTo>
                  <a:pt x="275859" y="122238"/>
                </a:lnTo>
                <a:cubicBezTo>
                  <a:pt x="275859" y="124802"/>
                  <a:pt x="274027" y="126634"/>
                  <a:pt x="271463" y="126634"/>
                </a:cubicBezTo>
                <a:cubicBezTo>
                  <a:pt x="268898" y="126634"/>
                  <a:pt x="266700" y="124802"/>
                  <a:pt x="266700" y="122238"/>
                </a:cubicBezTo>
                <a:lnTo>
                  <a:pt x="266700" y="121871"/>
                </a:lnTo>
                <a:cubicBezTo>
                  <a:pt x="266700" y="119307"/>
                  <a:pt x="268898" y="117475"/>
                  <a:pt x="271463" y="117475"/>
                </a:cubicBezTo>
                <a:close/>
                <a:moveTo>
                  <a:pt x="157162" y="117475"/>
                </a:moveTo>
                <a:cubicBezTo>
                  <a:pt x="159727" y="117475"/>
                  <a:pt x="161558" y="119307"/>
                  <a:pt x="161558" y="121871"/>
                </a:cubicBezTo>
                <a:cubicBezTo>
                  <a:pt x="161558" y="124436"/>
                  <a:pt x="159727" y="126634"/>
                  <a:pt x="157162" y="126634"/>
                </a:cubicBezTo>
                <a:cubicBezTo>
                  <a:pt x="154598" y="126634"/>
                  <a:pt x="152400" y="124436"/>
                  <a:pt x="152400" y="121871"/>
                </a:cubicBezTo>
                <a:cubicBezTo>
                  <a:pt x="152400" y="119307"/>
                  <a:pt x="154598" y="117475"/>
                  <a:pt x="157162" y="117475"/>
                </a:cubicBezTo>
                <a:close/>
                <a:moveTo>
                  <a:pt x="168116" y="88370"/>
                </a:moveTo>
                <a:cubicBezTo>
                  <a:pt x="170339" y="89782"/>
                  <a:pt x="171079" y="92604"/>
                  <a:pt x="169598" y="94720"/>
                </a:cubicBezTo>
                <a:cubicBezTo>
                  <a:pt x="168857" y="96132"/>
                  <a:pt x="167375" y="96484"/>
                  <a:pt x="165523" y="96484"/>
                </a:cubicBezTo>
                <a:cubicBezTo>
                  <a:pt x="165153" y="96484"/>
                  <a:pt x="164042" y="96484"/>
                  <a:pt x="163301" y="96132"/>
                </a:cubicBezTo>
                <a:cubicBezTo>
                  <a:pt x="161449" y="95073"/>
                  <a:pt x="160338" y="92251"/>
                  <a:pt x="161819" y="90134"/>
                </a:cubicBezTo>
                <a:cubicBezTo>
                  <a:pt x="162931" y="88018"/>
                  <a:pt x="165894" y="87312"/>
                  <a:pt x="168116" y="88370"/>
                </a:cubicBezTo>
                <a:close/>
                <a:moveTo>
                  <a:pt x="261829" y="88333"/>
                </a:moveTo>
                <a:cubicBezTo>
                  <a:pt x="264128" y="87312"/>
                  <a:pt x="267193" y="87992"/>
                  <a:pt x="268343" y="90034"/>
                </a:cubicBezTo>
                <a:cubicBezTo>
                  <a:pt x="269492" y="92075"/>
                  <a:pt x="268726" y="94796"/>
                  <a:pt x="266427" y="95817"/>
                </a:cubicBezTo>
                <a:cubicBezTo>
                  <a:pt x="265660" y="96157"/>
                  <a:pt x="264894" y="96497"/>
                  <a:pt x="264128" y="96497"/>
                </a:cubicBezTo>
                <a:cubicBezTo>
                  <a:pt x="262595" y="96497"/>
                  <a:pt x="261062" y="95476"/>
                  <a:pt x="259913" y="94116"/>
                </a:cubicBezTo>
                <a:cubicBezTo>
                  <a:pt x="258763" y="92075"/>
                  <a:pt x="259530" y="89693"/>
                  <a:pt x="261829" y="88333"/>
                </a:cubicBezTo>
                <a:close/>
                <a:moveTo>
                  <a:pt x="214261" y="80962"/>
                </a:moveTo>
                <a:cubicBezTo>
                  <a:pt x="216798" y="80962"/>
                  <a:pt x="218609" y="82740"/>
                  <a:pt x="218609" y="85229"/>
                </a:cubicBezTo>
                <a:lnTo>
                  <a:pt x="218609" y="116522"/>
                </a:lnTo>
                <a:lnTo>
                  <a:pt x="238177" y="116522"/>
                </a:lnTo>
                <a:cubicBezTo>
                  <a:pt x="240714" y="116522"/>
                  <a:pt x="242526" y="118300"/>
                  <a:pt x="242526" y="120789"/>
                </a:cubicBezTo>
                <a:cubicBezTo>
                  <a:pt x="242526" y="123279"/>
                  <a:pt x="240714" y="125057"/>
                  <a:pt x="238177" y="125057"/>
                </a:cubicBezTo>
                <a:lnTo>
                  <a:pt x="214261" y="125057"/>
                </a:lnTo>
                <a:cubicBezTo>
                  <a:pt x="211724" y="125057"/>
                  <a:pt x="209550" y="123279"/>
                  <a:pt x="209550" y="120789"/>
                </a:cubicBezTo>
                <a:lnTo>
                  <a:pt x="209550" y="85229"/>
                </a:lnTo>
                <a:cubicBezTo>
                  <a:pt x="209550" y="82740"/>
                  <a:pt x="211724" y="80962"/>
                  <a:pt x="214261" y="80962"/>
                </a:cubicBezTo>
                <a:close/>
                <a:moveTo>
                  <a:pt x="245534" y="68036"/>
                </a:moveTo>
                <a:cubicBezTo>
                  <a:pt x="247757" y="69056"/>
                  <a:pt x="248868" y="71778"/>
                  <a:pt x="247386" y="73819"/>
                </a:cubicBezTo>
                <a:cubicBezTo>
                  <a:pt x="246645" y="75179"/>
                  <a:pt x="245163" y="75860"/>
                  <a:pt x="243311" y="75860"/>
                </a:cubicBezTo>
                <a:cubicBezTo>
                  <a:pt x="242570" y="75860"/>
                  <a:pt x="241830" y="75860"/>
                  <a:pt x="241089" y="75179"/>
                </a:cubicBezTo>
                <a:cubicBezTo>
                  <a:pt x="238866" y="74159"/>
                  <a:pt x="238125" y="71437"/>
                  <a:pt x="239237" y="69736"/>
                </a:cubicBezTo>
                <a:cubicBezTo>
                  <a:pt x="240718" y="67695"/>
                  <a:pt x="243311" y="66675"/>
                  <a:pt x="245534" y="68036"/>
                </a:cubicBezTo>
                <a:close/>
                <a:moveTo>
                  <a:pt x="183938" y="67695"/>
                </a:moveTo>
                <a:cubicBezTo>
                  <a:pt x="186161" y="66675"/>
                  <a:pt x="188754" y="67355"/>
                  <a:pt x="190236" y="69396"/>
                </a:cubicBezTo>
                <a:cubicBezTo>
                  <a:pt x="191717" y="71437"/>
                  <a:pt x="190976" y="73819"/>
                  <a:pt x="188383" y="75179"/>
                </a:cubicBezTo>
                <a:cubicBezTo>
                  <a:pt x="188013" y="75520"/>
                  <a:pt x="186902" y="75860"/>
                  <a:pt x="186161" y="75860"/>
                </a:cubicBezTo>
                <a:cubicBezTo>
                  <a:pt x="184679" y="75860"/>
                  <a:pt x="183197" y="74839"/>
                  <a:pt x="182086" y="73478"/>
                </a:cubicBezTo>
                <a:cubicBezTo>
                  <a:pt x="180975" y="71437"/>
                  <a:pt x="181716" y="69056"/>
                  <a:pt x="183938" y="67695"/>
                </a:cubicBezTo>
                <a:close/>
                <a:moveTo>
                  <a:pt x="214122" y="60325"/>
                </a:moveTo>
                <a:cubicBezTo>
                  <a:pt x="216789" y="60325"/>
                  <a:pt x="218694" y="62523"/>
                  <a:pt x="218694" y="65087"/>
                </a:cubicBezTo>
                <a:cubicBezTo>
                  <a:pt x="218694" y="67652"/>
                  <a:pt x="216789" y="69484"/>
                  <a:pt x="214122" y="69484"/>
                </a:cubicBezTo>
                <a:cubicBezTo>
                  <a:pt x="211455" y="69484"/>
                  <a:pt x="209550" y="67652"/>
                  <a:pt x="209550" y="65087"/>
                </a:cubicBezTo>
                <a:cubicBezTo>
                  <a:pt x="209550" y="62523"/>
                  <a:pt x="211455" y="60325"/>
                  <a:pt x="214122" y="60325"/>
                </a:cubicBezTo>
                <a:close/>
                <a:moveTo>
                  <a:pt x="214361" y="47916"/>
                </a:moveTo>
                <a:cubicBezTo>
                  <a:pt x="173650" y="47916"/>
                  <a:pt x="140866" y="81061"/>
                  <a:pt x="140866" y="121411"/>
                </a:cubicBezTo>
                <a:cubicBezTo>
                  <a:pt x="140866" y="161761"/>
                  <a:pt x="173650" y="194906"/>
                  <a:pt x="214361" y="194906"/>
                </a:cubicBezTo>
                <a:cubicBezTo>
                  <a:pt x="254712" y="194906"/>
                  <a:pt x="287856" y="161761"/>
                  <a:pt x="287856" y="121411"/>
                </a:cubicBezTo>
                <a:cubicBezTo>
                  <a:pt x="287856" y="81061"/>
                  <a:pt x="254712" y="47916"/>
                  <a:pt x="214361" y="47916"/>
                </a:cubicBezTo>
                <a:close/>
                <a:moveTo>
                  <a:pt x="28461" y="47916"/>
                </a:moveTo>
                <a:cubicBezTo>
                  <a:pt x="18013" y="47916"/>
                  <a:pt x="9007" y="56922"/>
                  <a:pt x="9007" y="67370"/>
                </a:cubicBezTo>
                <a:lnTo>
                  <a:pt x="9007" y="175451"/>
                </a:lnTo>
                <a:cubicBezTo>
                  <a:pt x="9007" y="185899"/>
                  <a:pt x="18013" y="194906"/>
                  <a:pt x="28461" y="194906"/>
                </a:cubicBezTo>
                <a:lnTo>
                  <a:pt x="54040" y="194906"/>
                </a:lnTo>
                <a:lnTo>
                  <a:pt x="54040" y="47916"/>
                </a:lnTo>
                <a:lnTo>
                  <a:pt x="28461" y="47916"/>
                </a:lnTo>
                <a:close/>
                <a:moveTo>
                  <a:pt x="63047" y="9007"/>
                </a:moveTo>
                <a:lnTo>
                  <a:pt x="63047" y="214360"/>
                </a:lnTo>
                <a:cubicBezTo>
                  <a:pt x="63047" y="238138"/>
                  <a:pt x="82502" y="257593"/>
                  <a:pt x="106280" y="257593"/>
                </a:cubicBezTo>
                <a:lnTo>
                  <a:pt x="113485" y="257593"/>
                </a:lnTo>
                <a:cubicBezTo>
                  <a:pt x="106280" y="248226"/>
                  <a:pt x="101956" y="232734"/>
                  <a:pt x="101956" y="214360"/>
                </a:cubicBezTo>
                <a:lnTo>
                  <a:pt x="101956" y="40710"/>
                </a:lnTo>
                <a:cubicBezTo>
                  <a:pt x="101956" y="37828"/>
                  <a:pt x="104118" y="36027"/>
                  <a:pt x="106280" y="36027"/>
                </a:cubicBezTo>
                <a:cubicBezTo>
                  <a:pt x="108801" y="36027"/>
                  <a:pt x="110963" y="37828"/>
                  <a:pt x="110963" y="40710"/>
                </a:cubicBezTo>
                <a:lnTo>
                  <a:pt x="110963" y="214360"/>
                </a:lnTo>
                <a:cubicBezTo>
                  <a:pt x="110963" y="239940"/>
                  <a:pt x="120330" y="257593"/>
                  <a:pt x="128616" y="257593"/>
                </a:cubicBezTo>
                <a:lnTo>
                  <a:pt x="190223" y="257593"/>
                </a:lnTo>
                <a:cubicBezTo>
                  <a:pt x="214361" y="257593"/>
                  <a:pt x="233816" y="238138"/>
                  <a:pt x="233816" y="214360"/>
                </a:cubicBezTo>
                <a:lnTo>
                  <a:pt x="233816" y="201391"/>
                </a:lnTo>
                <a:cubicBezTo>
                  <a:pt x="227331" y="202832"/>
                  <a:pt x="220846" y="203552"/>
                  <a:pt x="214361" y="203552"/>
                </a:cubicBezTo>
                <a:cubicBezTo>
                  <a:pt x="168606" y="203552"/>
                  <a:pt x="131859" y="166805"/>
                  <a:pt x="131859" y="121411"/>
                </a:cubicBezTo>
                <a:cubicBezTo>
                  <a:pt x="131859" y="75656"/>
                  <a:pt x="168606" y="38909"/>
                  <a:pt x="214361" y="38909"/>
                </a:cubicBezTo>
                <a:cubicBezTo>
                  <a:pt x="220846" y="38909"/>
                  <a:pt x="227331" y="39990"/>
                  <a:pt x="233816" y="41431"/>
                </a:cubicBezTo>
                <a:lnTo>
                  <a:pt x="233816" y="9007"/>
                </a:lnTo>
                <a:lnTo>
                  <a:pt x="63047" y="9007"/>
                </a:lnTo>
                <a:close/>
                <a:moveTo>
                  <a:pt x="58724" y="0"/>
                </a:moveTo>
                <a:lnTo>
                  <a:pt x="238139" y="0"/>
                </a:lnTo>
                <a:cubicBezTo>
                  <a:pt x="240661" y="0"/>
                  <a:pt x="242462" y="1801"/>
                  <a:pt x="242462" y="4683"/>
                </a:cubicBezTo>
                <a:lnTo>
                  <a:pt x="242462" y="44313"/>
                </a:lnTo>
                <a:cubicBezTo>
                  <a:pt x="274166" y="55842"/>
                  <a:pt x="296503" y="86105"/>
                  <a:pt x="296503" y="121411"/>
                </a:cubicBezTo>
                <a:cubicBezTo>
                  <a:pt x="296503" y="156717"/>
                  <a:pt x="274166" y="186980"/>
                  <a:pt x="242462" y="198509"/>
                </a:cubicBezTo>
                <a:lnTo>
                  <a:pt x="242462" y="214360"/>
                </a:lnTo>
                <a:cubicBezTo>
                  <a:pt x="242462" y="232014"/>
                  <a:pt x="233456" y="248226"/>
                  <a:pt x="219405" y="257593"/>
                </a:cubicBezTo>
                <a:lnTo>
                  <a:pt x="292180" y="257593"/>
                </a:lnTo>
                <a:cubicBezTo>
                  <a:pt x="294702" y="257593"/>
                  <a:pt x="296503" y="259394"/>
                  <a:pt x="296503" y="261916"/>
                </a:cubicBezTo>
                <a:cubicBezTo>
                  <a:pt x="296503" y="264438"/>
                  <a:pt x="294702" y="266600"/>
                  <a:pt x="292180" y="266600"/>
                </a:cubicBezTo>
                <a:lnTo>
                  <a:pt x="272365" y="266600"/>
                </a:lnTo>
                <a:cubicBezTo>
                  <a:pt x="270203" y="283532"/>
                  <a:pt x="255792" y="296502"/>
                  <a:pt x="238139" y="296502"/>
                </a:cubicBezTo>
                <a:lnTo>
                  <a:pt x="58724" y="296502"/>
                </a:lnTo>
                <a:cubicBezTo>
                  <a:pt x="41071" y="296502"/>
                  <a:pt x="26660" y="283532"/>
                  <a:pt x="24498" y="266600"/>
                </a:cubicBezTo>
                <a:lnTo>
                  <a:pt x="4683" y="266600"/>
                </a:lnTo>
                <a:cubicBezTo>
                  <a:pt x="2161" y="266600"/>
                  <a:pt x="0" y="264438"/>
                  <a:pt x="0" y="261916"/>
                </a:cubicBezTo>
                <a:cubicBezTo>
                  <a:pt x="0" y="259394"/>
                  <a:pt x="2161" y="257593"/>
                  <a:pt x="4683" y="257593"/>
                </a:cubicBezTo>
                <a:lnTo>
                  <a:pt x="77098" y="257593"/>
                </a:lnTo>
                <a:cubicBezTo>
                  <a:pt x="63047" y="248226"/>
                  <a:pt x="54040" y="232014"/>
                  <a:pt x="54040" y="214360"/>
                </a:cubicBezTo>
                <a:lnTo>
                  <a:pt x="54040" y="203552"/>
                </a:lnTo>
                <a:lnTo>
                  <a:pt x="28461" y="203552"/>
                </a:lnTo>
                <a:cubicBezTo>
                  <a:pt x="12609" y="203552"/>
                  <a:pt x="0" y="190943"/>
                  <a:pt x="0" y="175451"/>
                </a:cubicBezTo>
                <a:lnTo>
                  <a:pt x="0" y="67370"/>
                </a:lnTo>
                <a:cubicBezTo>
                  <a:pt x="0" y="51879"/>
                  <a:pt x="12609" y="38909"/>
                  <a:pt x="28461" y="38909"/>
                </a:cubicBezTo>
                <a:lnTo>
                  <a:pt x="54040" y="38909"/>
                </a:lnTo>
                <a:lnTo>
                  <a:pt x="54040" y="4683"/>
                </a:lnTo>
                <a:cubicBezTo>
                  <a:pt x="54040" y="1801"/>
                  <a:pt x="55842" y="0"/>
                  <a:pt x="58724"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19" name="Freeform 953">
            <a:extLst>
              <a:ext uri="{FF2B5EF4-FFF2-40B4-BE49-F238E27FC236}">
                <a16:creationId xmlns:a16="http://schemas.microsoft.com/office/drawing/2014/main" id="{65831F6F-E54C-F398-6EE5-244D998A7901}"/>
              </a:ext>
              <a:ext uri="{C183D7F6-B498-43B3-948B-1728B52AA6E4}">
                <adec:decorative xmlns:adec="http://schemas.microsoft.com/office/drawing/2017/decorative" val="1"/>
              </a:ext>
            </a:extLst>
          </p:cNvPr>
          <p:cNvSpPr>
            <a:spLocks noChangeArrowheads="1"/>
          </p:cNvSpPr>
          <p:nvPr/>
        </p:nvSpPr>
        <p:spPr bwMode="auto">
          <a:xfrm>
            <a:off x="2561456" y="2373753"/>
            <a:ext cx="410444" cy="410444"/>
          </a:xfrm>
          <a:custGeom>
            <a:avLst/>
            <a:gdLst>
              <a:gd name="T0" fmla="*/ 1838704 w 296503"/>
              <a:gd name="T1" fmla="*/ 2347477 h 296502"/>
              <a:gd name="T2" fmla="*/ 2845665 w 296503"/>
              <a:gd name="T3" fmla="*/ 1668826 h 296502"/>
              <a:gd name="T4" fmla="*/ 3140847 w 296503"/>
              <a:gd name="T5" fmla="*/ 2208054 h 296502"/>
              <a:gd name="T6" fmla="*/ 2845665 w 296503"/>
              <a:gd name="T7" fmla="*/ 1668826 h 296502"/>
              <a:gd name="T8" fmla="*/ 1444736 w 296503"/>
              <a:gd name="T9" fmla="*/ 2347477 h 296502"/>
              <a:gd name="T10" fmla="*/ 1885994 w 296503"/>
              <a:gd name="T11" fmla="*/ 1759843 h 296502"/>
              <a:gd name="T12" fmla="*/ 2228755 w 296503"/>
              <a:gd name="T13" fmla="*/ 2347477 h 296502"/>
              <a:gd name="T14" fmla="*/ 1688993 w 296503"/>
              <a:gd name="T15" fmla="*/ 894052 h 296502"/>
              <a:gd name="T16" fmla="*/ 1688993 w 296503"/>
              <a:gd name="T17" fmla="*/ 894052 h 296502"/>
              <a:gd name="T18" fmla="*/ 2991290 w 296503"/>
              <a:gd name="T19" fmla="*/ 1570445 h 296502"/>
              <a:gd name="T20" fmla="*/ 2991290 w 296503"/>
              <a:gd name="T21" fmla="*/ 885600 h 296502"/>
              <a:gd name="T22" fmla="*/ 1720509 w 296503"/>
              <a:gd name="T23" fmla="*/ 792187 h 296502"/>
              <a:gd name="T24" fmla="*/ 2476955 w 296503"/>
              <a:gd name="T25" fmla="*/ 1532627 h 296502"/>
              <a:gd name="T26" fmla="*/ 2279962 w 296503"/>
              <a:gd name="T27" fmla="*/ 2441505 h 296502"/>
              <a:gd name="T28" fmla="*/ 1050752 w 296503"/>
              <a:gd name="T29" fmla="*/ 1532627 h 296502"/>
              <a:gd name="T30" fmla="*/ 873456 w 296503"/>
              <a:gd name="T31" fmla="*/ 1442528 h 296502"/>
              <a:gd name="T32" fmla="*/ 621858 w 296503"/>
              <a:gd name="T33" fmla="*/ 3140865 h 296502"/>
              <a:gd name="T34" fmla="*/ 2747263 w 296503"/>
              <a:gd name="T35" fmla="*/ 834421 h 296502"/>
              <a:gd name="T36" fmla="*/ 3140847 w 296503"/>
              <a:gd name="T37" fmla="*/ 637622 h 296502"/>
              <a:gd name="T38" fmla="*/ 621858 w 296503"/>
              <a:gd name="T39" fmla="*/ 98402 h 296502"/>
              <a:gd name="T40" fmla="*/ 306988 w 296503"/>
              <a:gd name="T41" fmla="*/ 523463 h 296502"/>
              <a:gd name="T42" fmla="*/ 228262 w 296503"/>
              <a:gd name="T43" fmla="*/ 621865 h 296502"/>
              <a:gd name="T44" fmla="*/ 362085 w 296503"/>
              <a:gd name="T45" fmla="*/ 1098112 h 296502"/>
              <a:gd name="T46" fmla="*/ 228262 w 296503"/>
              <a:gd name="T47" fmla="*/ 1570445 h 296502"/>
              <a:gd name="T48" fmla="*/ 306988 w 296503"/>
              <a:gd name="T49" fmla="*/ 1668826 h 296502"/>
              <a:gd name="T50" fmla="*/ 306988 w 296503"/>
              <a:gd name="T51" fmla="*/ 2093919 h 296502"/>
              <a:gd name="T52" fmla="*/ 228262 w 296503"/>
              <a:gd name="T53" fmla="*/ 2192322 h 296502"/>
              <a:gd name="T54" fmla="*/ 362085 w 296503"/>
              <a:gd name="T55" fmla="*/ 2664631 h 296502"/>
              <a:gd name="T56" fmla="*/ 228262 w 296503"/>
              <a:gd name="T57" fmla="*/ 3140865 h 296502"/>
              <a:gd name="T58" fmla="*/ 228262 w 296503"/>
              <a:gd name="T59" fmla="*/ 98402 h 296502"/>
              <a:gd name="T60" fmla="*/ 3239249 w 296503"/>
              <a:gd name="T61" fmla="*/ 247983 h 296502"/>
              <a:gd name="T62" fmla="*/ 3239249 w 296503"/>
              <a:gd name="T63" fmla="*/ 1031228 h 296502"/>
              <a:gd name="T64" fmla="*/ 3239249 w 296503"/>
              <a:gd name="T65" fmla="*/ 1814466 h 296502"/>
              <a:gd name="T66" fmla="*/ 2845665 w 296503"/>
              <a:gd name="T67" fmla="*/ 2452099 h 296502"/>
              <a:gd name="T68" fmla="*/ 177127 w 296503"/>
              <a:gd name="T69" fmla="*/ 3239269 h 296502"/>
              <a:gd name="T70" fmla="*/ 47214 w 296503"/>
              <a:gd name="T71" fmla="*/ 2715797 h 296502"/>
              <a:gd name="T72" fmla="*/ 129873 w 296503"/>
              <a:gd name="T73" fmla="*/ 2617393 h 296502"/>
              <a:gd name="T74" fmla="*/ 0 w 296503"/>
              <a:gd name="T75" fmla="*/ 2145087 h 296502"/>
              <a:gd name="T76" fmla="*/ 129873 w 296503"/>
              <a:gd name="T77" fmla="*/ 1668826 h 296502"/>
              <a:gd name="T78" fmla="*/ 47214 w 296503"/>
              <a:gd name="T79" fmla="*/ 1570445 h 296502"/>
              <a:gd name="T80" fmla="*/ 47214 w 296503"/>
              <a:gd name="T81" fmla="*/ 1145363 h 296502"/>
              <a:gd name="T82" fmla="*/ 129873 w 296503"/>
              <a:gd name="T83" fmla="*/ 1046960 h 296502"/>
              <a:gd name="T84" fmla="*/ 0 w 296503"/>
              <a:gd name="T85" fmla="*/ 570723 h 296502"/>
              <a:gd name="T86" fmla="*/ 129873 w 296503"/>
              <a:gd name="T87" fmla="*/ 51191 h 2965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6503" h="296502">
                <a:moveTo>
                  <a:pt x="140898" y="170049"/>
                </a:moveTo>
                <a:lnTo>
                  <a:pt x="140898" y="214872"/>
                </a:lnTo>
                <a:lnTo>
                  <a:pt x="168305" y="214872"/>
                </a:lnTo>
                <a:lnTo>
                  <a:pt x="168305" y="170049"/>
                </a:lnTo>
                <a:lnTo>
                  <a:pt x="140898" y="170049"/>
                </a:lnTo>
                <a:close/>
                <a:moveTo>
                  <a:pt x="260476" y="152754"/>
                </a:moveTo>
                <a:lnTo>
                  <a:pt x="260476" y="215802"/>
                </a:lnTo>
                <a:lnTo>
                  <a:pt x="273806" y="215802"/>
                </a:lnTo>
                <a:cubicBezTo>
                  <a:pt x="281372" y="215802"/>
                  <a:pt x="287496" y="209677"/>
                  <a:pt x="287496" y="202111"/>
                </a:cubicBezTo>
                <a:lnTo>
                  <a:pt x="287496" y="166084"/>
                </a:lnTo>
                <a:cubicBezTo>
                  <a:pt x="287496" y="158879"/>
                  <a:pt x="281372" y="152754"/>
                  <a:pt x="273806" y="152754"/>
                </a:cubicBezTo>
                <a:lnTo>
                  <a:pt x="260476" y="152754"/>
                </a:lnTo>
                <a:close/>
                <a:moveTo>
                  <a:pt x="104835" y="140286"/>
                </a:moveTo>
                <a:lnTo>
                  <a:pt x="104835" y="214872"/>
                </a:lnTo>
                <a:lnTo>
                  <a:pt x="132243" y="214872"/>
                </a:lnTo>
                <a:lnTo>
                  <a:pt x="132243" y="165387"/>
                </a:lnTo>
                <a:cubicBezTo>
                  <a:pt x="132243" y="163236"/>
                  <a:pt x="134046" y="161084"/>
                  <a:pt x="136570" y="161084"/>
                </a:cubicBezTo>
                <a:lnTo>
                  <a:pt x="172633" y="161084"/>
                </a:lnTo>
                <a:cubicBezTo>
                  <a:pt x="175157" y="161084"/>
                  <a:pt x="176960" y="163236"/>
                  <a:pt x="176960" y="165387"/>
                </a:cubicBezTo>
                <a:lnTo>
                  <a:pt x="176960" y="214872"/>
                </a:lnTo>
                <a:lnTo>
                  <a:pt x="204007" y="214872"/>
                </a:lnTo>
                <a:lnTo>
                  <a:pt x="204007" y="140286"/>
                </a:lnTo>
                <a:lnTo>
                  <a:pt x="104835" y="140286"/>
                </a:lnTo>
                <a:close/>
                <a:moveTo>
                  <a:pt x="154601" y="81836"/>
                </a:moveTo>
                <a:lnTo>
                  <a:pt x="95098" y="131321"/>
                </a:lnTo>
                <a:lnTo>
                  <a:pt x="214105" y="131321"/>
                </a:lnTo>
                <a:lnTo>
                  <a:pt x="154601" y="81836"/>
                </a:lnTo>
                <a:close/>
                <a:moveTo>
                  <a:pt x="260476" y="81061"/>
                </a:moveTo>
                <a:lnTo>
                  <a:pt x="260476" y="143748"/>
                </a:lnTo>
                <a:lnTo>
                  <a:pt x="273806" y="143748"/>
                </a:lnTo>
                <a:cubicBezTo>
                  <a:pt x="281372" y="143748"/>
                  <a:pt x="287496" y="137983"/>
                  <a:pt x="287496" y="130057"/>
                </a:cubicBezTo>
                <a:lnTo>
                  <a:pt x="287496" y="94391"/>
                </a:lnTo>
                <a:cubicBezTo>
                  <a:pt x="287496" y="87185"/>
                  <a:pt x="281372" y="81061"/>
                  <a:pt x="273806" y="81061"/>
                </a:cubicBezTo>
                <a:lnTo>
                  <a:pt x="260476" y="81061"/>
                </a:lnTo>
                <a:close/>
                <a:moveTo>
                  <a:pt x="151716" y="72513"/>
                </a:moveTo>
                <a:cubicBezTo>
                  <a:pt x="153159" y="71437"/>
                  <a:pt x="155683" y="71437"/>
                  <a:pt x="157486" y="72513"/>
                </a:cubicBezTo>
                <a:lnTo>
                  <a:pt x="229251" y="132039"/>
                </a:lnTo>
                <a:cubicBezTo>
                  <a:pt x="230693" y="133473"/>
                  <a:pt x="231415" y="135624"/>
                  <a:pt x="230693" y="137417"/>
                </a:cubicBezTo>
                <a:cubicBezTo>
                  <a:pt x="229972" y="138852"/>
                  <a:pt x="228169" y="140286"/>
                  <a:pt x="226726" y="140286"/>
                </a:cubicBezTo>
                <a:lnTo>
                  <a:pt x="213023" y="140286"/>
                </a:lnTo>
                <a:lnTo>
                  <a:pt x="213023" y="219175"/>
                </a:lnTo>
                <a:cubicBezTo>
                  <a:pt x="213023" y="221686"/>
                  <a:pt x="210859" y="223479"/>
                  <a:pt x="208695" y="223479"/>
                </a:cubicBezTo>
                <a:lnTo>
                  <a:pt x="100508" y="223479"/>
                </a:lnTo>
                <a:cubicBezTo>
                  <a:pt x="97983" y="223479"/>
                  <a:pt x="96180" y="221686"/>
                  <a:pt x="96180" y="219175"/>
                </a:cubicBezTo>
                <a:lnTo>
                  <a:pt x="96180" y="140286"/>
                </a:lnTo>
                <a:lnTo>
                  <a:pt x="82476" y="140286"/>
                </a:lnTo>
                <a:cubicBezTo>
                  <a:pt x="80673" y="140286"/>
                  <a:pt x="78870" y="138852"/>
                  <a:pt x="78149" y="137417"/>
                </a:cubicBezTo>
                <a:cubicBezTo>
                  <a:pt x="77788" y="135624"/>
                  <a:pt x="78149" y="133473"/>
                  <a:pt x="79952" y="132039"/>
                </a:cubicBezTo>
                <a:lnTo>
                  <a:pt x="151716" y="72513"/>
                </a:lnTo>
                <a:close/>
                <a:moveTo>
                  <a:pt x="56923" y="9007"/>
                </a:moveTo>
                <a:lnTo>
                  <a:pt x="56923" y="287495"/>
                </a:lnTo>
                <a:lnTo>
                  <a:pt x="238139" y="287495"/>
                </a:lnTo>
                <a:cubicBezTo>
                  <a:pt x="245345" y="287495"/>
                  <a:pt x="251469" y="281371"/>
                  <a:pt x="251469" y="274165"/>
                </a:cubicBezTo>
                <a:lnTo>
                  <a:pt x="251469" y="76377"/>
                </a:lnTo>
                <a:cubicBezTo>
                  <a:pt x="251469" y="73855"/>
                  <a:pt x="253270" y="71694"/>
                  <a:pt x="255792" y="71694"/>
                </a:cubicBezTo>
                <a:lnTo>
                  <a:pt x="273806" y="71694"/>
                </a:lnTo>
                <a:cubicBezTo>
                  <a:pt x="281372" y="71694"/>
                  <a:pt x="287496" y="65929"/>
                  <a:pt x="287496" y="58364"/>
                </a:cubicBezTo>
                <a:lnTo>
                  <a:pt x="287496" y="22697"/>
                </a:lnTo>
                <a:cubicBezTo>
                  <a:pt x="287496" y="15131"/>
                  <a:pt x="281372" y="9007"/>
                  <a:pt x="273806" y="9007"/>
                </a:cubicBezTo>
                <a:lnTo>
                  <a:pt x="56923" y="9007"/>
                </a:lnTo>
                <a:close/>
                <a:moveTo>
                  <a:pt x="20896" y="9007"/>
                </a:moveTo>
                <a:lnTo>
                  <a:pt x="20896" y="47916"/>
                </a:lnTo>
                <a:lnTo>
                  <a:pt x="28101" y="47916"/>
                </a:lnTo>
                <a:cubicBezTo>
                  <a:pt x="30623" y="47916"/>
                  <a:pt x="33145" y="50078"/>
                  <a:pt x="33145" y="52239"/>
                </a:cubicBezTo>
                <a:cubicBezTo>
                  <a:pt x="33145" y="54761"/>
                  <a:pt x="30623" y="56923"/>
                  <a:pt x="28101" y="56923"/>
                </a:cubicBezTo>
                <a:lnTo>
                  <a:pt x="20896" y="56923"/>
                </a:lnTo>
                <a:lnTo>
                  <a:pt x="20896" y="95832"/>
                </a:lnTo>
                <a:lnTo>
                  <a:pt x="28101" y="95832"/>
                </a:lnTo>
                <a:cubicBezTo>
                  <a:pt x="30623" y="95832"/>
                  <a:pt x="33145" y="97993"/>
                  <a:pt x="33145" y="100515"/>
                </a:cubicBezTo>
                <a:cubicBezTo>
                  <a:pt x="33145" y="103037"/>
                  <a:pt x="30623" y="104839"/>
                  <a:pt x="28101" y="104839"/>
                </a:cubicBezTo>
                <a:lnTo>
                  <a:pt x="20896" y="104839"/>
                </a:lnTo>
                <a:lnTo>
                  <a:pt x="20896" y="143748"/>
                </a:lnTo>
                <a:lnTo>
                  <a:pt x="28101" y="143748"/>
                </a:lnTo>
                <a:cubicBezTo>
                  <a:pt x="30623" y="143748"/>
                  <a:pt x="33145" y="145909"/>
                  <a:pt x="33145" y="148071"/>
                </a:cubicBezTo>
                <a:cubicBezTo>
                  <a:pt x="33145" y="150593"/>
                  <a:pt x="30623" y="152754"/>
                  <a:pt x="28101" y="152754"/>
                </a:cubicBezTo>
                <a:lnTo>
                  <a:pt x="20896" y="152754"/>
                </a:lnTo>
                <a:lnTo>
                  <a:pt x="20896" y="191663"/>
                </a:lnTo>
                <a:lnTo>
                  <a:pt x="28101" y="191663"/>
                </a:lnTo>
                <a:cubicBezTo>
                  <a:pt x="30623" y="191663"/>
                  <a:pt x="33145" y="193825"/>
                  <a:pt x="33145" y="196347"/>
                </a:cubicBezTo>
                <a:cubicBezTo>
                  <a:pt x="33145" y="198869"/>
                  <a:pt x="30623" y="200670"/>
                  <a:pt x="28101" y="200670"/>
                </a:cubicBezTo>
                <a:lnTo>
                  <a:pt x="20896" y="200670"/>
                </a:lnTo>
                <a:lnTo>
                  <a:pt x="20896" y="239579"/>
                </a:lnTo>
                <a:lnTo>
                  <a:pt x="28101" y="239579"/>
                </a:lnTo>
                <a:cubicBezTo>
                  <a:pt x="30623" y="239579"/>
                  <a:pt x="33145" y="241741"/>
                  <a:pt x="33145" y="243903"/>
                </a:cubicBezTo>
                <a:cubicBezTo>
                  <a:pt x="33145" y="246424"/>
                  <a:pt x="30623" y="248586"/>
                  <a:pt x="28101" y="248586"/>
                </a:cubicBezTo>
                <a:lnTo>
                  <a:pt x="20896" y="248586"/>
                </a:lnTo>
                <a:lnTo>
                  <a:pt x="20896" y="287495"/>
                </a:lnTo>
                <a:lnTo>
                  <a:pt x="47916" y="287495"/>
                </a:lnTo>
                <a:lnTo>
                  <a:pt x="47916" y="9007"/>
                </a:lnTo>
                <a:lnTo>
                  <a:pt x="20896" y="9007"/>
                </a:lnTo>
                <a:close/>
                <a:moveTo>
                  <a:pt x="16212" y="0"/>
                </a:moveTo>
                <a:lnTo>
                  <a:pt x="273806" y="0"/>
                </a:lnTo>
                <a:cubicBezTo>
                  <a:pt x="286415" y="0"/>
                  <a:pt x="296503" y="10088"/>
                  <a:pt x="296503" y="22697"/>
                </a:cubicBezTo>
                <a:lnTo>
                  <a:pt x="296503" y="58364"/>
                </a:lnTo>
                <a:cubicBezTo>
                  <a:pt x="296503" y="65929"/>
                  <a:pt x="292900" y="72054"/>
                  <a:pt x="287136" y="76377"/>
                </a:cubicBezTo>
                <a:cubicBezTo>
                  <a:pt x="292900" y="80700"/>
                  <a:pt x="296503" y="87185"/>
                  <a:pt x="296503" y="94391"/>
                </a:cubicBezTo>
                <a:lnTo>
                  <a:pt x="296503" y="130057"/>
                </a:lnTo>
                <a:cubicBezTo>
                  <a:pt x="296503" y="137623"/>
                  <a:pt x="292900" y="144108"/>
                  <a:pt x="287136" y="148071"/>
                </a:cubicBezTo>
                <a:cubicBezTo>
                  <a:pt x="292900" y="152394"/>
                  <a:pt x="296503" y="158879"/>
                  <a:pt x="296503" y="166084"/>
                </a:cubicBezTo>
                <a:lnTo>
                  <a:pt x="296503" y="202111"/>
                </a:lnTo>
                <a:cubicBezTo>
                  <a:pt x="296503" y="214721"/>
                  <a:pt x="286415" y="224448"/>
                  <a:pt x="273806" y="224448"/>
                </a:cubicBezTo>
                <a:lnTo>
                  <a:pt x="260476" y="224448"/>
                </a:lnTo>
                <a:lnTo>
                  <a:pt x="260476" y="274165"/>
                </a:lnTo>
                <a:cubicBezTo>
                  <a:pt x="260476" y="286414"/>
                  <a:pt x="250388" y="296502"/>
                  <a:pt x="238139" y="296502"/>
                </a:cubicBezTo>
                <a:lnTo>
                  <a:pt x="16212" y="296502"/>
                </a:lnTo>
                <a:cubicBezTo>
                  <a:pt x="14051" y="296502"/>
                  <a:pt x="11889" y="294340"/>
                  <a:pt x="11889" y="292179"/>
                </a:cubicBezTo>
                <a:lnTo>
                  <a:pt x="11889" y="248586"/>
                </a:lnTo>
                <a:lnTo>
                  <a:pt x="4323" y="248586"/>
                </a:lnTo>
                <a:cubicBezTo>
                  <a:pt x="2162" y="248586"/>
                  <a:pt x="0" y="246424"/>
                  <a:pt x="0" y="243903"/>
                </a:cubicBezTo>
                <a:cubicBezTo>
                  <a:pt x="0" y="241741"/>
                  <a:pt x="2162" y="239579"/>
                  <a:pt x="4323" y="239579"/>
                </a:cubicBezTo>
                <a:lnTo>
                  <a:pt x="11889" y="239579"/>
                </a:lnTo>
                <a:lnTo>
                  <a:pt x="11889" y="200670"/>
                </a:lnTo>
                <a:lnTo>
                  <a:pt x="4323" y="200670"/>
                </a:lnTo>
                <a:cubicBezTo>
                  <a:pt x="2162" y="200670"/>
                  <a:pt x="0" y="198869"/>
                  <a:pt x="0" y="196347"/>
                </a:cubicBezTo>
                <a:cubicBezTo>
                  <a:pt x="0" y="193825"/>
                  <a:pt x="2162" y="191663"/>
                  <a:pt x="4323" y="191663"/>
                </a:cubicBezTo>
                <a:lnTo>
                  <a:pt x="11889" y="191663"/>
                </a:lnTo>
                <a:lnTo>
                  <a:pt x="11889" y="152754"/>
                </a:lnTo>
                <a:lnTo>
                  <a:pt x="4323" y="152754"/>
                </a:lnTo>
                <a:cubicBezTo>
                  <a:pt x="2162" y="152754"/>
                  <a:pt x="0" y="150593"/>
                  <a:pt x="0" y="148071"/>
                </a:cubicBezTo>
                <a:cubicBezTo>
                  <a:pt x="0" y="145909"/>
                  <a:pt x="2162" y="143748"/>
                  <a:pt x="4323" y="143748"/>
                </a:cubicBezTo>
                <a:lnTo>
                  <a:pt x="11889" y="143748"/>
                </a:lnTo>
                <a:lnTo>
                  <a:pt x="11889" y="104839"/>
                </a:lnTo>
                <a:lnTo>
                  <a:pt x="4323" y="104839"/>
                </a:lnTo>
                <a:cubicBezTo>
                  <a:pt x="2162" y="104839"/>
                  <a:pt x="0" y="103037"/>
                  <a:pt x="0" y="100515"/>
                </a:cubicBezTo>
                <a:cubicBezTo>
                  <a:pt x="0" y="97993"/>
                  <a:pt x="2162" y="95832"/>
                  <a:pt x="4323" y="95832"/>
                </a:cubicBezTo>
                <a:lnTo>
                  <a:pt x="11889" y="95832"/>
                </a:lnTo>
                <a:lnTo>
                  <a:pt x="11889" y="56923"/>
                </a:lnTo>
                <a:lnTo>
                  <a:pt x="4323" y="56923"/>
                </a:lnTo>
                <a:cubicBezTo>
                  <a:pt x="2162" y="56923"/>
                  <a:pt x="0" y="54761"/>
                  <a:pt x="0" y="52239"/>
                </a:cubicBezTo>
                <a:cubicBezTo>
                  <a:pt x="0" y="50078"/>
                  <a:pt x="2162" y="47916"/>
                  <a:pt x="4323" y="47916"/>
                </a:cubicBezTo>
                <a:lnTo>
                  <a:pt x="11889" y="47916"/>
                </a:lnTo>
                <a:lnTo>
                  <a:pt x="11889" y="4684"/>
                </a:lnTo>
                <a:cubicBezTo>
                  <a:pt x="11889" y="1801"/>
                  <a:pt x="14051" y="0"/>
                  <a:pt x="16212"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0" name="Freeform 954">
            <a:extLst>
              <a:ext uri="{FF2B5EF4-FFF2-40B4-BE49-F238E27FC236}">
                <a16:creationId xmlns:a16="http://schemas.microsoft.com/office/drawing/2014/main" id="{B5053EBE-911F-4A51-C62B-C5412EBAA0EA}"/>
              </a:ext>
              <a:ext uri="{C183D7F6-B498-43B3-948B-1728B52AA6E4}">
                <adec:decorative xmlns:adec="http://schemas.microsoft.com/office/drawing/2017/decorative" val="1"/>
              </a:ext>
            </a:extLst>
          </p:cNvPr>
          <p:cNvSpPr>
            <a:spLocks noChangeArrowheads="1"/>
          </p:cNvSpPr>
          <p:nvPr/>
        </p:nvSpPr>
        <p:spPr bwMode="auto">
          <a:xfrm>
            <a:off x="2561456" y="3703142"/>
            <a:ext cx="410442" cy="410444"/>
          </a:xfrm>
          <a:custGeom>
            <a:avLst/>
            <a:gdLst>
              <a:gd name="T0" fmla="*/ 1903751 w 296503"/>
              <a:gd name="T1" fmla="*/ 2879004 h 296502"/>
              <a:gd name="T2" fmla="*/ 1612911 w 296503"/>
              <a:gd name="T3" fmla="*/ 2879004 h 296502"/>
              <a:gd name="T4" fmla="*/ 1318086 w 296503"/>
              <a:gd name="T5" fmla="*/ 2879004 h 296502"/>
              <a:gd name="T6" fmla="*/ 745752 w 296503"/>
              <a:gd name="T7" fmla="*/ 2879004 h 296502"/>
              <a:gd name="T8" fmla="*/ 466185 w 296503"/>
              <a:gd name="T9" fmla="*/ 2879004 h 296502"/>
              <a:gd name="T10" fmla="*/ 1903751 w 296503"/>
              <a:gd name="T11" fmla="*/ 2618840 h 296502"/>
              <a:gd name="T12" fmla="*/ 1612911 w 296503"/>
              <a:gd name="T13" fmla="*/ 2618840 h 296502"/>
              <a:gd name="T14" fmla="*/ 1318086 w 296503"/>
              <a:gd name="T15" fmla="*/ 2618840 h 296502"/>
              <a:gd name="T16" fmla="*/ 745752 w 296503"/>
              <a:gd name="T17" fmla="*/ 2618840 h 296502"/>
              <a:gd name="T18" fmla="*/ 466185 w 296503"/>
              <a:gd name="T19" fmla="*/ 2618840 h 296502"/>
              <a:gd name="T20" fmla="*/ 1903751 w 296503"/>
              <a:gd name="T21" fmla="*/ 2358694 h 296502"/>
              <a:gd name="T22" fmla="*/ 1612911 w 296503"/>
              <a:gd name="T23" fmla="*/ 2358694 h 296502"/>
              <a:gd name="T24" fmla="*/ 1318086 w 296503"/>
              <a:gd name="T25" fmla="*/ 2358694 h 296502"/>
              <a:gd name="T26" fmla="*/ 745752 w 296503"/>
              <a:gd name="T27" fmla="*/ 2358694 h 296502"/>
              <a:gd name="T28" fmla="*/ 466185 w 296503"/>
              <a:gd name="T29" fmla="*/ 2358694 h 296502"/>
              <a:gd name="T30" fmla="*/ 1903751 w 296503"/>
              <a:gd name="T31" fmla="*/ 2098547 h 296502"/>
              <a:gd name="T32" fmla="*/ 1612911 w 296503"/>
              <a:gd name="T33" fmla="*/ 2098547 h 296502"/>
              <a:gd name="T34" fmla="*/ 1318086 w 296503"/>
              <a:gd name="T35" fmla="*/ 2098547 h 296502"/>
              <a:gd name="T36" fmla="*/ 745752 w 296503"/>
              <a:gd name="T37" fmla="*/ 2098547 h 296502"/>
              <a:gd name="T38" fmla="*/ 466185 w 296503"/>
              <a:gd name="T39" fmla="*/ 2098547 h 296502"/>
              <a:gd name="T40" fmla="*/ 1903751 w 296503"/>
              <a:gd name="T41" fmla="*/ 1821050 h 296502"/>
              <a:gd name="T42" fmla="*/ 1612911 w 296503"/>
              <a:gd name="T43" fmla="*/ 1821050 h 296502"/>
              <a:gd name="T44" fmla="*/ 1318086 w 296503"/>
              <a:gd name="T45" fmla="*/ 1821050 h 296502"/>
              <a:gd name="T46" fmla="*/ 745752 w 296503"/>
              <a:gd name="T47" fmla="*/ 1821050 h 296502"/>
              <a:gd name="T48" fmla="*/ 466185 w 296503"/>
              <a:gd name="T49" fmla="*/ 1821050 h 296502"/>
              <a:gd name="T50" fmla="*/ 1903751 w 296503"/>
              <a:gd name="T51" fmla="*/ 1578244 h 296502"/>
              <a:gd name="T52" fmla="*/ 1612911 w 296503"/>
              <a:gd name="T53" fmla="*/ 1578244 h 296502"/>
              <a:gd name="T54" fmla="*/ 1318086 w 296503"/>
              <a:gd name="T55" fmla="*/ 1578244 h 296502"/>
              <a:gd name="T56" fmla="*/ 745752 w 296503"/>
              <a:gd name="T57" fmla="*/ 1578244 h 296502"/>
              <a:gd name="T58" fmla="*/ 466185 w 296503"/>
              <a:gd name="T59" fmla="*/ 1578244 h 296502"/>
              <a:gd name="T60" fmla="*/ 1903751 w 296503"/>
              <a:gd name="T61" fmla="*/ 1318097 h 296502"/>
              <a:gd name="T62" fmla="*/ 1612911 w 296503"/>
              <a:gd name="T63" fmla="*/ 1318097 h 296502"/>
              <a:gd name="T64" fmla="*/ 1318086 w 296503"/>
              <a:gd name="T65" fmla="*/ 1318097 h 296502"/>
              <a:gd name="T66" fmla="*/ 745752 w 296503"/>
              <a:gd name="T67" fmla="*/ 1318097 h 296502"/>
              <a:gd name="T68" fmla="*/ 466185 w 296503"/>
              <a:gd name="T69" fmla="*/ 1318097 h 296502"/>
              <a:gd name="T70" fmla="*/ 2762988 w 296503"/>
              <a:gd name="T71" fmla="*/ 1601927 h 296502"/>
              <a:gd name="T72" fmla="*/ 2762988 w 296503"/>
              <a:gd name="T73" fmla="*/ 1932548 h 296502"/>
              <a:gd name="T74" fmla="*/ 2762988 w 296503"/>
              <a:gd name="T75" fmla="*/ 2255303 h 296502"/>
              <a:gd name="T76" fmla="*/ 2762988 w 296503"/>
              <a:gd name="T77" fmla="*/ 2585906 h 296502"/>
              <a:gd name="T78" fmla="*/ 2762988 w 296503"/>
              <a:gd name="T79" fmla="*/ 2912589 h 296502"/>
              <a:gd name="T80" fmla="*/ 2259190 w 296503"/>
              <a:gd name="T81" fmla="*/ 1279188 h 296502"/>
              <a:gd name="T82" fmla="*/ 1903751 w 296503"/>
              <a:gd name="T83" fmla="*/ 1040610 h 296502"/>
              <a:gd name="T84" fmla="*/ 1612911 w 296503"/>
              <a:gd name="T85" fmla="*/ 1040610 h 296502"/>
              <a:gd name="T86" fmla="*/ 1318086 w 296503"/>
              <a:gd name="T87" fmla="*/ 1040610 h 296502"/>
              <a:gd name="T88" fmla="*/ 745752 w 296503"/>
              <a:gd name="T89" fmla="*/ 1040610 h 296502"/>
              <a:gd name="T90" fmla="*/ 466185 w 296503"/>
              <a:gd name="T91" fmla="*/ 1040610 h 296502"/>
              <a:gd name="T92" fmla="*/ 228262 w 296503"/>
              <a:gd name="T93" fmla="*/ 885600 h 296502"/>
              <a:gd name="T94" fmla="*/ 1903751 w 296503"/>
              <a:gd name="T95" fmla="*/ 780449 h 296502"/>
              <a:gd name="T96" fmla="*/ 1612911 w 296503"/>
              <a:gd name="T97" fmla="*/ 780449 h 296502"/>
              <a:gd name="T98" fmla="*/ 1318086 w 296503"/>
              <a:gd name="T99" fmla="*/ 780449 h 296502"/>
              <a:gd name="T100" fmla="*/ 1903751 w 296503"/>
              <a:gd name="T101" fmla="*/ 520307 h 296502"/>
              <a:gd name="T102" fmla="*/ 1612911 w 296503"/>
              <a:gd name="T103" fmla="*/ 520307 h 296502"/>
              <a:gd name="T104" fmla="*/ 1318086 w 296503"/>
              <a:gd name="T105" fmla="*/ 520307 h 296502"/>
              <a:gd name="T106" fmla="*/ 1903751 w 296503"/>
              <a:gd name="T107" fmla="*/ 260146 h 296502"/>
              <a:gd name="T108" fmla="*/ 1612911 w 296503"/>
              <a:gd name="T109" fmla="*/ 260146 h 296502"/>
              <a:gd name="T110" fmla="*/ 1318086 w 296503"/>
              <a:gd name="T111" fmla="*/ 260146 h 296502"/>
              <a:gd name="T112" fmla="*/ 1082377 w 296503"/>
              <a:gd name="T113" fmla="*/ 98402 h 296502"/>
              <a:gd name="T114" fmla="*/ 2259190 w 296503"/>
              <a:gd name="T115" fmla="*/ 98402 h 296502"/>
              <a:gd name="T116" fmla="*/ 3109349 w 296503"/>
              <a:gd name="T117" fmla="*/ 1279188 h 296502"/>
              <a:gd name="T118" fmla="*/ 51187 w 296503"/>
              <a:gd name="T119" fmla="*/ 3239269 h 296502"/>
              <a:gd name="T120" fmla="*/ 51187 w 296503"/>
              <a:gd name="T121" fmla="*/ 885600 h 296502"/>
              <a:gd name="T122" fmla="*/ 901317 w 296503"/>
              <a:gd name="T123" fmla="*/ 98402 h 296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6503" h="296502">
                <a:moveTo>
                  <a:pt x="174259" y="263525"/>
                </a:moveTo>
                <a:cubicBezTo>
                  <a:pt x="176824" y="263525"/>
                  <a:pt x="179022" y="265357"/>
                  <a:pt x="179022" y="267921"/>
                </a:cubicBezTo>
                <a:cubicBezTo>
                  <a:pt x="179022" y="270486"/>
                  <a:pt x="176824" y="272684"/>
                  <a:pt x="174259" y="272684"/>
                </a:cubicBezTo>
                <a:cubicBezTo>
                  <a:pt x="172061" y="272684"/>
                  <a:pt x="169863" y="270486"/>
                  <a:pt x="169863" y="267921"/>
                </a:cubicBezTo>
                <a:cubicBezTo>
                  <a:pt x="169863" y="265357"/>
                  <a:pt x="172061" y="263525"/>
                  <a:pt x="174259" y="263525"/>
                </a:cubicBezTo>
                <a:close/>
                <a:moveTo>
                  <a:pt x="147638" y="263525"/>
                </a:moveTo>
                <a:cubicBezTo>
                  <a:pt x="150202" y="263525"/>
                  <a:pt x="152034" y="265357"/>
                  <a:pt x="152034" y="267921"/>
                </a:cubicBezTo>
                <a:cubicBezTo>
                  <a:pt x="152034" y="270486"/>
                  <a:pt x="150202" y="272684"/>
                  <a:pt x="147638" y="272684"/>
                </a:cubicBezTo>
                <a:cubicBezTo>
                  <a:pt x="144707" y="272684"/>
                  <a:pt x="142875" y="270486"/>
                  <a:pt x="142875" y="267921"/>
                </a:cubicBezTo>
                <a:cubicBezTo>
                  <a:pt x="142875" y="265357"/>
                  <a:pt x="144707" y="263525"/>
                  <a:pt x="147638" y="263525"/>
                </a:cubicBezTo>
                <a:close/>
                <a:moveTo>
                  <a:pt x="120651" y="263525"/>
                </a:moveTo>
                <a:cubicBezTo>
                  <a:pt x="122849" y="263525"/>
                  <a:pt x="125047" y="265357"/>
                  <a:pt x="125047" y="267921"/>
                </a:cubicBezTo>
                <a:cubicBezTo>
                  <a:pt x="125047" y="270486"/>
                  <a:pt x="122849" y="272684"/>
                  <a:pt x="120651" y="272684"/>
                </a:cubicBezTo>
                <a:cubicBezTo>
                  <a:pt x="118086" y="272684"/>
                  <a:pt x="115888" y="270486"/>
                  <a:pt x="115888" y="267921"/>
                </a:cubicBezTo>
                <a:cubicBezTo>
                  <a:pt x="115888" y="265357"/>
                  <a:pt x="118086" y="263525"/>
                  <a:pt x="120651" y="263525"/>
                </a:cubicBezTo>
                <a:close/>
                <a:moveTo>
                  <a:pt x="68263" y="263525"/>
                </a:moveTo>
                <a:cubicBezTo>
                  <a:pt x="70827" y="263525"/>
                  <a:pt x="72659" y="265357"/>
                  <a:pt x="72659" y="267921"/>
                </a:cubicBezTo>
                <a:cubicBezTo>
                  <a:pt x="72659" y="270486"/>
                  <a:pt x="70827" y="272684"/>
                  <a:pt x="68263" y="272684"/>
                </a:cubicBezTo>
                <a:cubicBezTo>
                  <a:pt x="65698" y="272684"/>
                  <a:pt x="63500" y="270486"/>
                  <a:pt x="63500" y="267921"/>
                </a:cubicBezTo>
                <a:cubicBezTo>
                  <a:pt x="63500" y="265357"/>
                  <a:pt x="65698" y="263525"/>
                  <a:pt x="68263" y="263525"/>
                </a:cubicBezTo>
                <a:close/>
                <a:moveTo>
                  <a:pt x="42672" y="263525"/>
                </a:moveTo>
                <a:cubicBezTo>
                  <a:pt x="45339" y="263525"/>
                  <a:pt x="47244" y="265357"/>
                  <a:pt x="47244" y="267921"/>
                </a:cubicBezTo>
                <a:cubicBezTo>
                  <a:pt x="47244" y="270486"/>
                  <a:pt x="45339" y="272684"/>
                  <a:pt x="42672" y="272684"/>
                </a:cubicBezTo>
                <a:cubicBezTo>
                  <a:pt x="40005" y="272684"/>
                  <a:pt x="38100" y="270486"/>
                  <a:pt x="38100" y="267921"/>
                </a:cubicBezTo>
                <a:cubicBezTo>
                  <a:pt x="38100" y="265357"/>
                  <a:pt x="40005" y="263525"/>
                  <a:pt x="42672" y="263525"/>
                </a:cubicBezTo>
                <a:close/>
                <a:moveTo>
                  <a:pt x="174259" y="239712"/>
                </a:moveTo>
                <a:cubicBezTo>
                  <a:pt x="176824" y="239712"/>
                  <a:pt x="179022" y="241910"/>
                  <a:pt x="179022" y="244108"/>
                </a:cubicBezTo>
                <a:cubicBezTo>
                  <a:pt x="179022" y="246673"/>
                  <a:pt x="176824" y="248871"/>
                  <a:pt x="174259" y="248871"/>
                </a:cubicBezTo>
                <a:cubicBezTo>
                  <a:pt x="172061" y="248871"/>
                  <a:pt x="169863" y="246673"/>
                  <a:pt x="169863" y="244108"/>
                </a:cubicBezTo>
                <a:cubicBezTo>
                  <a:pt x="169863" y="241910"/>
                  <a:pt x="172061" y="239712"/>
                  <a:pt x="174259" y="239712"/>
                </a:cubicBezTo>
                <a:close/>
                <a:moveTo>
                  <a:pt x="147638" y="239712"/>
                </a:moveTo>
                <a:cubicBezTo>
                  <a:pt x="150202" y="239712"/>
                  <a:pt x="152034" y="241910"/>
                  <a:pt x="152034" y="244108"/>
                </a:cubicBezTo>
                <a:cubicBezTo>
                  <a:pt x="152034" y="246673"/>
                  <a:pt x="150202" y="248871"/>
                  <a:pt x="147638" y="248871"/>
                </a:cubicBezTo>
                <a:cubicBezTo>
                  <a:pt x="144707" y="248871"/>
                  <a:pt x="142875" y="246673"/>
                  <a:pt x="142875" y="244108"/>
                </a:cubicBezTo>
                <a:cubicBezTo>
                  <a:pt x="142875" y="241910"/>
                  <a:pt x="144707" y="239712"/>
                  <a:pt x="147638" y="239712"/>
                </a:cubicBezTo>
                <a:close/>
                <a:moveTo>
                  <a:pt x="120651" y="239712"/>
                </a:moveTo>
                <a:cubicBezTo>
                  <a:pt x="122849" y="239712"/>
                  <a:pt x="125047" y="241910"/>
                  <a:pt x="125047" y="244108"/>
                </a:cubicBezTo>
                <a:cubicBezTo>
                  <a:pt x="125047" y="246673"/>
                  <a:pt x="122849" y="248871"/>
                  <a:pt x="120651" y="248871"/>
                </a:cubicBezTo>
                <a:cubicBezTo>
                  <a:pt x="118086" y="248871"/>
                  <a:pt x="115888" y="246673"/>
                  <a:pt x="115888" y="244108"/>
                </a:cubicBezTo>
                <a:cubicBezTo>
                  <a:pt x="115888" y="241910"/>
                  <a:pt x="118086" y="239712"/>
                  <a:pt x="120651" y="239712"/>
                </a:cubicBezTo>
                <a:close/>
                <a:moveTo>
                  <a:pt x="68263" y="239712"/>
                </a:moveTo>
                <a:cubicBezTo>
                  <a:pt x="70827" y="239712"/>
                  <a:pt x="72659" y="241910"/>
                  <a:pt x="72659" y="244108"/>
                </a:cubicBezTo>
                <a:cubicBezTo>
                  <a:pt x="72659" y="246673"/>
                  <a:pt x="70827" y="248871"/>
                  <a:pt x="68263" y="248871"/>
                </a:cubicBezTo>
                <a:cubicBezTo>
                  <a:pt x="65698" y="248871"/>
                  <a:pt x="63500" y="246673"/>
                  <a:pt x="63500" y="244108"/>
                </a:cubicBezTo>
                <a:cubicBezTo>
                  <a:pt x="63500" y="241910"/>
                  <a:pt x="65698" y="239712"/>
                  <a:pt x="68263" y="239712"/>
                </a:cubicBezTo>
                <a:close/>
                <a:moveTo>
                  <a:pt x="42672" y="239712"/>
                </a:moveTo>
                <a:cubicBezTo>
                  <a:pt x="45339" y="239712"/>
                  <a:pt x="47244" y="241910"/>
                  <a:pt x="47244" y="244108"/>
                </a:cubicBezTo>
                <a:cubicBezTo>
                  <a:pt x="47244" y="246673"/>
                  <a:pt x="45339" y="248871"/>
                  <a:pt x="42672" y="248871"/>
                </a:cubicBezTo>
                <a:cubicBezTo>
                  <a:pt x="40005" y="248871"/>
                  <a:pt x="38100" y="246673"/>
                  <a:pt x="38100" y="244108"/>
                </a:cubicBezTo>
                <a:cubicBezTo>
                  <a:pt x="38100" y="241910"/>
                  <a:pt x="40005" y="239712"/>
                  <a:pt x="42672" y="239712"/>
                </a:cubicBezTo>
                <a:close/>
                <a:moveTo>
                  <a:pt x="174259" y="215900"/>
                </a:moveTo>
                <a:cubicBezTo>
                  <a:pt x="176824" y="215900"/>
                  <a:pt x="179022" y="217805"/>
                  <a:pt x="179022" y="220472"/>
                </a:cubicBezTo>
                <a:cubicBezTo>
                  <a:pt x="179022" y="223139"/>
                  <a:pt x="176824" y="225044"/>
                  <a:pt x="174259" y="225044"/>
                </a:cubicBezTo>
                <a:cubicBezTo>
                  <a:pt x="172061" y="225044"/>
                  <a:pt x="169863" y="223139"/>
                  <a:pt x="169863" y="220472"/>
                </a:cubicBezTo>
                <a:cubicBezTo>
                  <a:pt x="169863" y="217805"/>
                  <a:pt x="172061" y="215900"/>
                  <a:pt x="174259" y="215900"/>
                </a:cubicBezTo>
                <a:close/>
                <a:moveTo>
                  <a:pt x="147638" y="215900"/>
                </a:moveTo>
                <a:cubicBezTo>
                  <a:pt x="150202" y="215900"/>
                  <a:pt x="152034" y="217805"/>
                  <a:pt x="152034" y="220472"/>
                </a:cubicBezTo>
                <a:cubicBezTo>
                  <a:pt x="152034" y="223139"/>
                  <a:pt x="150202" y="225044"/>
                  <a:pt x="147638" y="225044"/>
                </a:cubicBezTo>
                <a:cubicBezTo>
                  <a:pt x="144707" y="225044"/>
                  <a:pt x="142875" y="223139"/>
                  <a:pt x="142875" y="220472"/>
                </a:cubicBezTo>
                <a:cubicBezTo>
                  <a:pt x="142875" y="217805"/>
                  <a:pt x="144707" y="215900"/>
                  <a:pt x="147638" y="215900"/>
                </a:cubicBezTo>
                <a:close/>
                <a:moveTo>
                  <a:pt x="120651" y="215900"/>
                </a:moveTo>
                <a:cubicBezTo>
                  <a:pt x="122849" y="215900"/>
                  <a:pt x="125047" y="217805"/>
                  <a:pt x="125047" y="220472"/>
                </a:cubicBezTo>
                <a:cubicBezTo>
                  <a:pt x="125047" y="223139"/>
                  <a:pt x="122849" y="225044"/>
                  <a:pt x="120651" y="225044"/>
                </a:cubicBezTo>
                <a:cubicBezTo>
                  <a:pt x="118086" y="225044"/>
                  <a:pt x="115888" y="223139"/>
                  <a:pt x="115888" y="220472"/>
                </a:cubicBezTo>
                <a:cubicBezTo>
                  <a:pt x="115888" y="217805"/>
                  <a:pt x="118086" y="215900"/>
                  <a:pt x="120651" y="215900"/>
                </a:cubicBezTo>
                <a:close/>
                <a:moveTo>
                  <a:pt x="68263" y="215900"/>
                </a:moveTo>
                <a:cubicBezTo>
                  <a:pt x="70827" y="215900"/>
                  <a:pt x="72659" y="217805"/>
                  <a:pt x="72659" y="220472"/>
                </a:cubicBezTo>
                <a:cubicBezTo>
                  <a:pt x="72659" y="223139"/>
                  <a:pt x="70827" y="225044"/>
                  <a:pt x="68263" y="225044"/>
                </a:cubicBezTo>
                <a:cubicBezTo>
                  <a:pt x="65698" y="225044"/>
                  <a:pt x="63500" y="223139"/>
                  <a:pt x="63500" y="220472"/>
                </a:cubicBezTo>
                <a:cubicBezTo>
                  <a:pt x="63500" y="217805"/>
                  <a:pt x="65698" y="215900"/>
                  <a:pt x="68263" y="215900"/>
                </a:cubicBezTo>
                <a:close/>
                <a:moveTo>
                  <a:pt x="42672" y="215900"/>
                </a:moveTo>
                <a:cubicBezTo>
                  <a:pt x="45339" y="215900"/>
                  <a:pt x="47244" y="217805"/>
                  <a:pt x="47244" y="220472"/>
                </a:cubicBezTo>
                <a:cubicBezTo>
                  <a:pt x="47244" y="223139"/>
                  <a:pt x="45339" y="225044"/>
                  <a:pt x="42672" y="225044"/>
                </a:cubicBezTo>
                <a:cubicBezTo>
                  <a:pt x="40005" y="225044"/>
                  <a:pt x="38100" y="223139"/>
                  <a:pt x="38100" y="220472"/>
                </a:cubicBezTo>
                <a:cubicBezTo>
                  <a:pt x="38100" y="217805"/>
                  <a:pt x="40005" y="215900"/>
                  <a:pt x="42672" y="215900"/>
                </a:cubicBezTo>
                <a:close/>
                <a:moveTo>
                  <a:pt x="174259" y="192087"/>
                </a:moveTo>
                <a:cubicBezTo>
                  <a:pt x="176824" y="192087"/>
                  <a:pt x="179022" y="194285"/>
                  <a:pt x="179022" y="196850"/>
                </a:cubicBezTo>
                <a:cubicBezTo>
                  <a:pt x="179022" y="199414"/>
                  <a:pt x="176824" y="201246"/>
                  <a:pt x="174259" y="201246"/>
                </a:cubicBezTo>
                <a:cubicBezTo>
                  <a:pt x="172061" y="201246"/>
                  <a:pt x="169863" y="199414"/>
                  <a:pt x="169863" y="196850"/>
                </a:cubicBezTo>
                <a:cubicBezTo>
                  <a:pt x="169863" y="194285"/>
                  <a:pt x="172061" y="192087"/>
                  <a:pt x="174259" y="192087"/>
                </a:cubicBezTo>
                <a:close/>
                <a:moveTo>
                  <a:pt x="147638" y="192087"/>
                </a:moveTo>
                <a:cubicBezTo>
                  <a:pt x="150202" y="192087"/>
                  <a:pt x="152034" y="194285"/>
                  <a:pt x="152034" y="196850"/>
                </a:cubicBezTo>
                <a:cubicBezTo>
                  <a:pt x="152034" y="199414"/>
                  <a:pt x="150202" y="201246"/>
                  <a:pt x="147638" y="201246"/>
                </a:cubicBezTo>
                <a:cubicBezTo>
                  <a:pt x="144707" y="201246"/>
                  <a:pt x="142875" y="199414"/>
                  <a:pt x="142875" y="196850"/>
                </a:cubicBezTo>
                <a:cubicBezTo>
                  <a:pt x="142875" y="194285"/>
                  <a:pt x="144707" y="192087"/>
                  <a:pt x="147638" y="192087"/>
                </a:cubicBezTo>
                <a:close/>
                <a:moveTo>
                  <a:pt x="120651" y="192087"/>
                </a:moveTo>
                <a:cubicBezTo>
                  <a:pt x="122849" y="192087"/>
                  <a:pt x="125047" y="194285"/>
                  <a:pt x="125047" y="196850"/>
                </a:cubicBezTo>
                <a:cubicBezTo>
                  <a:pt x="125047" y="199414"/>
                  <a:pt x="122849" y="201246"/>
                  <a:pt x="120651" y="201246"/>
                </a:cubicBezTo>
                <a:cubicBezTo>
                  <a:pt x="118086" y="201246"/>
                  <a:pt x="115888" y="199414"/>
                  <a:pt x="115888" y="196850"/>
                </a:cubicBezTo>
                <a:cubicBezTo>
                  <a:pt x="115888" y="194285"/>
                  <a:pt x="118086" y="192087"/>
                  <a:pt x="120651" y="192087"/>
                </a:cubicBezTo>
                <a:close/>
                <a:moveTo>
                  <a:pt x="68263" y="192087"/>
                </a:moveTo>
                <a:cubicBezTo>
                  <a:pt x="70827" y="192087"/>
                  <a:pt x="72659" y="194285"/>
                  <a:pt x="72659" y="196850"/>
                </a:cubicBezTo>
                <a:cubicBezTo>
                  <a:pt x="72659" y="199414"/>
                  <a:pt x="70827" y="201246"/>
                  <a:pt x="68263" y="201246"/>
                </a:cubicBezTo>
                <a:cubicBezTo>
                  <a:pt x="65698" y="201246"/>
                  <a:pt x="63500" y="199414"/>
                  <a:pt x="63500" y="196850"/>
                </a:cubicBezTo>
                <a:cubicBezTo>
                  <a:pt x="63500" y="194285"/>
                  <a:pt x="65698" y="192087"/>
                  <a:pt x="68263" y="192087"/>
                </a:cubicBezTo>
                <a:close/>
                <a:moveTo>
                  <a:pt x="42672" y="192087"/>
                </a:moveTo>
                <a:cubicBezTo>
                  <a:pt x="45339" y="192087"/>
                  <a:pt x="47244" y="194285"/>
                  <a:pt x="47244" y="196850"/>
                </a:cubicBezTo>
                <a:cubicBezTo>
                  <a:pt x="47244" y="199414"/>
                  <a:pt x="45339" y="201246"/>
                  <a:pt x="42672" y="201246"/>
                </a:cubicBezTo>
                <a:cubicBezTo>
                  <a:pt x="40005" y="201246"/>
                  <a:pt x="38100" y="199414"/>
                  <a:pt x="38100" y="196850"/>
                </a:cubicBezTo>
                <a:cubicBezTo>
                  <a:pt x="38100" y="194285"/>
                  <a:pt x="40005" y="192087"/>
                  <a:pt x="42672" y="192087"/>
                </a:cubicBezTo>
                <a:close/>
                <a:moveTo>
                  <a:pt x="174259" y="166687"/>
                </a:moveTo>
                <a:cubicBezTo>
                  <a:pt x="176824" y="166687"/>
                  <a:pt x="179022" y="168804"/>
                  <a:pt x="179022" y="171273"/>
                </a:cubicBezTo>
                <a:cubicBezTo>
                  <a:pt x="179022" y="173743"/>
                  <a:pt x="176824" y="175859"/>
                  <a:pt x="174259" y="175859"/>
                </a:cubicBezTo>
                <a:cubicBezTo>
                  <a:pt x="172061" y="175859"/>
                  <a:pt x="169863" y="173743"/>
                  <a:pt x="169863" y="171273"/>
                </a:cubicBezTo>
                <a:cubicBezTo>
                  <a:pt x="169863" y="168804"/>
                  <a:pt x="172061" y="166687"/>
                  <a:pt x="174259" y="166687"/>
                </a:cubicBezTo>
                <a:close/>
                <a:moveTo>
                  <a:pt x="147638" y="166687"/>
                </a:moveTo>
                <a:cubicBezTo>
                  <a:pt x="150202" y="166687"/>
                  <a:pt x="152034" y="168804"/>
                  <a:pt x="152034" y="171273"/>
                </a:cubicBezTo>
                <a:cubicBezTo>
                  <a:pt x="152034" y="173743"/>
                  <a:pt x="150202" y="175859"/>
                  <a:pt x="147638" y="175859"/>
                </a:cubicBezTo>
                <a:cubicBezTo>
                  <a:pt x="144707" y="175859"/>
                  <a:pt x="142875" y="173743"/>
                  <a:pt x="142875" y="171273"/>
                </a:cubicBezTo>
                <a:cubicBezTo>
                  <a:pt x="142875" y="168804"/>
                  <a:pt x="144707" y="166687"/>
                  <a:pt x="147638" y="166687"/>
                </a:cubicBezTo>
                <a:close/>
                <a:moveTo>
                  <a:pt x="120651" y="166687"/>
                </a:moveTo>
                <a:cubicBezTo>
                  <a:pt x="122849" y="166687"/>
                  <a:pt x="125047" y="168804"/>
                  <a:pt x="125047" y="171273"/>
                </a:cubicBezTo>
                <a:cubicBezTo>
                  <a:pt x="125047" y="173743"/>
                  <a:pt x="122849" y="175859"/>
                  <a:pt x="120651" y="175859"/>
                </a:cubicBezTo>
                <a:cubicBezTo>
                  <a:pt x="118086" y="175859"/>
                  <a:pt x="115888" y="173743"/>
                  <a:pt x="115888" y="171273"/>
                </a:cubicBezTo>
                <a:cubicBezTo>
                  <a:pt x="115888" y="168804"/>
                  <a:pt x="118086" y="166687"/>
                  <a:pt x="120651" y="166687"/>
                </a:cubicBezTo>
                <a:close/>
                <a:moveTo>
                  <a:pt x="68263" y="166687"/>
                </a:moveTo>
                <a:cubicBezTo>
                  <a:pt x="70827" y="166687"/>
                  <a:pt x="72659" y="168804"/>
                  <a:pt x="72659" y="171273"/>
                </a:cubicBezTo>
                <a:cubicBezTo>
                  <a:pt x="72659" y="173743"/>
                  <a:pt x="70827" y="175859"/>
                  <a:pt x="68263" y="175859"/>
                </a:cubicBezTo>
                <a:cubicBezTo>
                  <a:pt x="65698" y="175859"/>
                  <a:pt x="63500" y="173743"/>
                  <a:pt x="63500" y="171273"/>
                </a:cubicBezTo>
                <a:cubicBezTo>
                  <a:pt x="63500" y="168804"/>
                  <a:pt x="65698" y="166687"/>
                  <a:pt x="68263" y="166687"/>
                </a:cubicBezTo>
                <a:close/>
                <a:moveTo>
                  <a:pt x="42672" y="166687"/>
                </a:moveTo>
                <a:cubicBezTo>
                  <a:pt x="45339" y="166687"/>
                  <a:pt x="47244" y="168804"/>
                  <a:pt x="47244" y="171273"/>
                </a:cubicBezTo>
                <a:cubicBezTo>
                  <a:pt x="47244" y="173743"/>
                  <a:pt x="45339" y="175859"/>
                  <a:pt x="42672" y="175859"/>
                </a:cubicBezTo>
                <a:cubicBezTo>
                  <a:pt x="40005" y="175859"/>
                  <a:pt x="38100" y="173743"/>
                  <a:pt x="38100" y="171273"/>
                </a:cubicBezTo>
                <a:cubicBezTo>
                  <a:pt x="38100" y="168804"/>
                  <a:pt x="40005" y="166687"/>
                  <a:pt x="42672" y="166687"/>
                </a:cubicBezTo>
                <a:close/>
                <a:moveTo>
                  <a:pt x="174259" y="144462"/>
                </a:moveTo>
                <a:cubicBezTo>
                  <a:pt x="176824" y="144462"/>
                  <a:pt x="179022" y="146660"/>
                  <a:pt x="179022" y="148858"/>
                </a:cubicBezTo>
                <a:cubicBezTo>
                  <a:pt x="179022" y="151423"/>
                  <a:pt x="176824" y="153621"/>
                  <a:pt x="174259" y="153621"/>
                </a:cubicBezTo>
                <a:cubicBezTo>
                  <a:pt x="172061" y="153621"/>
                  <a:pt x="169863" y="151423"/>
                  <a:pt x="169863" y="148858"/>
                </a:cubicBezTo>
                <a:cubicBezTo>
                  <a:pt x="169863" y="146660"/>
                  <a:pt x="172061" y="144462"/>
                  <a:pt x="174259" y="144462"/>
                </a:cubicBezTo>
                <a:close/>
                <a:moveTo>
                  <a:pt x="147638" y="144462"/>
                </a:moveTo>
                <a:cubicBezTo>
                  <a:pt x="150202" y="144462"/>
                  <a:pt x="152034" y="146660"/>
                  <a:pt x="152034" y="148858"/>
                </a:cubicBezTo>
                <a:cubicBezTo>
                  <a:pt x="152034" y="151423"/>
                  <a:pt x="150202" y="153621"/>
                  <a:pt x="147638" y="153621"/>
                </a:cubicBezTo>
                <a:cubicBezTo>
                  <a:pt x="144707" y="153621"/>
                  <a:pt x="142875" y="151423"/>
                  <a:pt x="142875" y="148858"/>
                </a:cubicBezTo>
                <a:cubicBezTo>
                  <a:pt x="142875" y="146660"/>
                  <a:pt x="144707" y="144462"/>
                  <a:pt x="147638" y="144462"/>
                </a:cubicBezTo>
                <a:close/>
                <a:moveTo>
                  <a:pt x="120651" y="144462"/>
                </a:moveTo>
                <a:cubicBezTo>
                  <a:pt x="122849" y="144462"/>
                  <a:pt x="125047" y="146660"/>
                  <a:pt x="125047" y="148858"/>
                </a:cubicBezTo>
                <a:cubicBezTo>
                  <a:pt x="125047" y="151423"/>
                  <a:pt x="122849" y="153621"/>
                  <a:pt x="120651" y="153621"/>
                </a:cubicBezTo>
                <a:cubicBezTo>
                  <a:pt x="118086" y="153621"/>
                  <a:pt x="115888" y="151423"/>
                  <a:pt x="115888" y="148858"/>
                </a:cubicBezTo>
                <a:cubicBezTo>
                  <a:pt x="115888" y="146660"/>
                  <a:pt x="118086" y="144462"/>
                  <a:pt x="120651" y="144462"/>
                </a:cubicBezTo>
                <a:close/>
                <a:moveTo>
                  <a:pt x="68263" y="144462"/>
                </a:moveTo>
                <a:cubicBezTo>
                  <a:pt x="70827" y="144462"/>
                  <a:pt x="72659" y="146660"/>
                  <a:pt x="72659" y="148858"/>
                </a:cubicBezTo>
                <a:cubicBezTo>
                  <a:pt x="72659" y="151423"/>
                  <a:pt x="70827" y="153621"/>
                  <a:pt x="68263" y="153621"/>
                </a:cubicBezTo>
                <a:cubicBezTo>
                  <a:pt x="65698" y="153621"/>
                  <a:pt x="63500" y="151423"/>
                  <a:pt x="63500" y="148858"/>
                </a:cubicBezTo>
                <a:cubicBezTo>
                  <a:pt x="63500" y="146660"/>
                  <a:pt x="65698" y="144462"/>
                  <a:pt x="68263" y="144462"/>
                </a:cubicBezTo>
                <a:close/>
                <a:moveTo>
                  <a:pt x="42672" y="144462"/>
                </a:moveTo>
                <a:cubicBezTo>
                  <a:pt x="45339" y="144462"/>
                  <a:pt x="47244" y="146660"/>
                  <a:pt x="47244" y="148858"/>
                </a:cubicBezTo>
                <a:cubicBezTo>
                  <a:pt x="47244" y="151423"/>
                  <a:pt x="45339" y="153621"/>
                  <a:pt x="42672" y="153621"/>
                </a:cubicBezTo>
                <a:cubicBezTo>
                  <a:pt x="40005" y="153621"/>
                  <a:pt x="38100" y="151423"/>
                  <a:pt x="38100" y="148858"/>
                </a:cubicBezTo>
                <a:cubicBezTo>
                  <a:pt x="38100" y="146660"/>
                  <a:pt x="40005" y="144462"/>
                  <a:pt x="42672" y="144462"/>
                </a:cubicBezTo>
                <a:close/>
                <a:moveTo>
                  <a:pt x="174259" y="120650"/>
                </a:moveTo>
                <a:cubicBezTo>
                  <a:pt x="176824" y="120650"/>
                  <a:pt x="179022" y="122555"/>
                  <a:pt x="179022" y="125222"/>
                </a:cubicBezTo>
                <a:cubicBezTo>
                  <a:pt x="179022" y="127889"/>
                  <a:pt x="176824" y="129794"/>
                  <a:pt x="174259" y="129794"/>
                </a:cubicBezTo>
                <a:cubicBezTo>
                  <a:pt x="172061" y="129794"/>
                  <a:pt x="169863" y="127889"/>
                  <a:pt x="169863" y="125222"/>
                </a:cubicBezTo>
                <a:cubicBezTo>
                  <a:pt x="169863" y="122555"/>
                  <a:pt x="172061" y="120650"/>
                  <a:pt x="174259" y="120650"/>
                </a:cubicBezTo>
                <a:close/>
                <a:moveTo>
                  <a:pt x="147638" y="120650"/>
                </a:moveTo>
                <a:cubicBezTo>
                  <a:pt x="150202" y="120650"/>
                  <a:pt x="152034" y="122555"/>
                  <a:pt x="152034" y="125222"/>
                </a:cubicBezTo>
                <a:cubicBezTo>
                  <a:pt x="152034" y="127889"/>
                  <a:pt x="150202" y="129794"/>
                  <a:pt x="147638" y="129794"/>
                </a:cubicBezTo>
                <a:cubicBezTo>
                  <a:pt x="144707" y="129794"/>
                  <a:pt x="142875" y="127889"/>
                  <a:pt x="142875" y="125222"/>
                </a:cubicBezTo>
                <a:cubicBezTo>
                  <a:pt x="142875" y="122555"/>
                  <a:pt x="144707" y="120650"/>
                  <a:pt x="147638" y="120650"/>
                </a:cubicBezTo>
                <a:close/>
                <a:moveTo>
                  <a:pt x="120651" y="120650"/>
                </a:moveTo>
                <a:cubicBezTo>
                  <a:pt x="122849" y="120650"/>
                  <a:pt x="125047" y="122555"/>
                  <a:pt x="125047" y="125222"/>
                </a:cubicBezTo>
                <a:cubicBezTo>
                  <a:pt x="125047" y="127889"/>
                  <a:pt x="122849" y="129794"/>
                  <a:pt x="120651" y="129794"/>
                </a:cubicBezTo>
                <a:cubicBezTo>
                  <a:pt x="118086" y="129794"/>
                  <a:pt x="115888" y="127889"/>
                  <a:pt x="115888" y="125222"/>
                </a:cubicBezTo>
                <a:cubicBezTo>
                  <a:pt x="115888" y="122555"/>
                  <a:pt x="118086" y="120650"/>
                  <a:pt x="120651" y="120650"/>
                </a:cubicBezTo>
                <a:close/>
                <a:moveTo>
                  <a:pt x="68263" y="120650"/>
                </a:moveTo>
                <a:cubicBezTo>
                  <a:pt x="70827" y="120650"/>
                  <a:pt x="72659" y="122555"/>
                  <a:pt x="72659" y="125222"/>
                </a:cubicBezTo>
                <a:cubicBezTo>
                  <a:pt x="72659" y="127889"/>
                  <a:pt x="70827" y="129794"/>
                  <a:pt x="68263" y="129794"/>
                </a:cubicBezTo>
                <a:cubicBezTo>
                  <a:pt x="65698" y="129794"/>
                  <a:pt x="63500" y="127889"/>
                  <a:pt x="63500" y="125222"/>
                </a:cubicBezTo>
                <a:cubicBezTo>
                  <a:pt x="63500" y="122555"/>
                  <a:pt x="65698" y="120650"/>
                  <a:pt x="68263" y="120650"/>
                </a:cubicBezTo>
                <a:close/>
                <a:moveTo>
                  <a:pt x="42672" y="120650"/>
                </a:moveTo>
                <a:cubicBezTo>
                  <a:pt x="45339" y="120650"/>
                  <a:pt x="47244" y="122555"/>
                  <a:pt x="47244" y="125222"/>
                </a:cubicBezTo>
                <a:cubicBezTo>
                  <a:pt x="47244" y="127889"/>
                  <a:pt x="45339" y="129794"/>
                  <a:pt x="42672" y="129794"/>
                </a:cubicBezTo>
                <a:cubicBezTo>
                  <a:pt x="40005" y="129794"/>
                  <a:pt x="38100" y="127889"/>
                  <a:pt x="38100" y="125222"/>
                </a:cubicBezTo>
                <a:cubicBezTo>
                  <a:pt x="38100" y="122555"/>
                  <a:pt x="40005" y="120650"/>
                  <a:pt x="42672" y="120650"/>
                </a:cubicBezTo>
                <a:close/>
                <a:moveTo>
                  <a:pt x="206795" y="117088"/>
                </a:moveTo>
                <a:lnTo>
                  <a:pt x="206795" y="137983"/>
                </a:lnTo>
                <a:lnTo>
                  <a:pt x="252910" y="137983"/>
                </a:lnTo>
                <a:cubicBezTo>
                  <a:pt x="255432" y="137983"/>
                  <a:pt x="257593" y="139785"/>
                  <a:pt x="257593" y="142307"/>
                </a:cubicBezTo>
                <a:cubicBezTo>
                  <a:pt x="257593" y="144828"/>
                  <a:pt x="255432" y="146630"/>
                  <a:pt x="252910" y="146630"/>
                </a:cubicBezTo>
                <a:lnTo>
                  <a:pt x="206795" y="146630"/>
                </a:lnTo>
                <a:lnTo>
                  <a:pt x="206795" y="167525"/>
                </a:lnTo>
                <a:lnTo>
                  <a:pt x="252910" y="167525"/>
                </a:lnTo>
                <a:cubicBezTo>
                  <a:pt x="255432" y="167525"/>
                  <a:pt x="257593" y="169687"/>
                  <a:pt x="257593" y="172209"/>
                </a:cubicBezTo>
                <a:cubicBezTo>
                  <a:pt x="257593" y="174731"/>
                  <a:pt x="255432" y="176892"/>
                  <a:pt x="252910" y="176892"/>
                </a:cubicBezTo>
                <a:lnTo>
                  <a:pt x="206795" y="176892"/>
                </a:lnTo>
                <a:lnTo>
                  <a:pt x="206795" y="197788"/>
                </a:lnTo>
                <a:lnTo>
                  <a:pt x="252910" y="197788"/>
                </a:lnTo>
                <a:cubicBezTo>
                  <a:pt x="255432" y="197788"/>
                  <a:pt x="257593" y="199589"/>
                  <a:pt x="257593" y="202111"/>
                </a:cubicBezTo>
                <a:cubicBezTo>
                  <a:pt x="257593" y="204633"/>
                  <a:pt x="255432" y="206435"/>
                  <a:pt x="252910" y="206435"/>
                </a:cubicBezTo>
                <a:lnTo>
                  <a:pt x="206795" y="206435"/>
                </a:lnTo>
                <a:lnTo>
                  <a:pt x="206795" y="227690"/>
                </a:lnTo>
                <a:lnTo>
                  <a:pt x="252910" y="227690"/>
                </a:lnTo>
                <a:cubicBezTo>
                  <a:pt x="255432" y="227690"/>
                  <a:pt x="257593" y="229852"/>
                  <a:pt x="257593" y="232014"/>
                </a:cubicBezTo>
                <a:cubicBezTo>
                  <a:pt x="257593" y="234536"/>
                  <a:pt x="255432" y="236697"/>
                  <a:pt x="252910" y="236697"/>
                </a:cubicBezTo>
                <a:lnTo>
                  <a:pt x="206795" y="236697"/>
                </a:lnTo>
                <a:lnTo>
                  <a:pt x="206795" y="257593"/>
                </a:lnTo>
                <a:lnTo>
                  <a:pt x="252910" y="257593"/>
                </a:lnTo>
                <a:cubicBezTo>
                  <a:pt x="255432" y="257593"/>
                  <a:pt x="257593" y="259754"/>
                  <a:pt x="257593" y="261916"/>
                </a:cubicBezTo>
                <a:cubicBezTo>
                  <a:pt x="257593" y="264438"/>
                  <a:pt x="255432" y="266600"/>
                  <a:pt x="252910" y="266600"/>
                </a:cubicBezTo>
                <a:lnTo>
                  <a:pt x="206795" y="266600"/>
                </a:lnTo>
                <a:lnTo>
                  <a:pt x="206795" y="287495"/>
                </a:lnTo>
                <a:lnTo>
                  <a:pt x="275607" y="287495"/>
                </a:lnTo>
                <a:lnTo>
                  <a:pt x="275607" y="117088"/>
                </a:lnTo>
                <a:lnTo>
                  <a:pt x="206795" y="117088"/>
                </a:lnTo>
                <a:close/>
                <a:moveTo>
                  <a:pt x="174259" y="95250"/>
                </a:moveTo>
                <a:cubicBezTo>
                  <a:pt x="176824" y="95250"/>
                  <a:pt x="179022" y="97448"/>
                  <a:pt x="179022" y="100013"/>
                </a:cubicBezTo>
                <a:cubicBezTo>
                  <a:pt x="179022" y="102577"/>
                  <a:pt x="176824" y="104409"/>
                  <a:pt x="174259" y="104409"/>
                </a:cubicBezTo>
                <a:cubicBezTo>
                  <a:pt x="172061" y="104409"/>
                  <a:pt x="169863" y="102577"/>
                  <a:pt x="169863" y="100013"/>
                </a:cubicBezTo>
                <a:cubicBezTo>
                  <a:pt x="169863" y="97448"/>
                  <a:pt x="172061" y="95250"/>
                  <a:pt x="174259" y="95250"/>
                </a:cubicBezTo>
                <a:close/>
                <a:moveTo>
                  <a:pt x="147638" y="95250"/>
                </a:moveTo>
                <a:cubicBezTo>
                  <a:pt x="150202" y="95250"/>
                  <a:pt x="152034" y="97448"/>
                  <a:pt x="152034" y="100013"/>
                </a:cubicBezTo>
                <a:cubicBezTo>
                  <a:pt x="152034" y="102577"/>
                  <a:pt x="150202" y="104409"/>
                  <a:pt x="147638" y="104409"/>
                </a:cubicBezTo>
                <a:cubicBezTo>
                  <a:pt x="144707" y="104409"/>
                  <a:pt x="142875" y="102577"/>
                  <a:pt x="142875" y="100013"/>
                </a:cubicBezTo>
                <a:cubicBezTo>
                  <a:pt x="142875" y="97448"/>
                  <a:pt x="144707" y="95250"/>
                  <a:pt x="147638" y="95250"/>
                </a:cubicBezTo>
                <a:close/>
                <a:moveTo>
                  <a:pt x="120651" y="95250"/>
                </a:moveTo>
                <a:cubicBezTo>
                  <a:pt x="122849" y="95250"/>
                  <a:pt x="125047" y="97448"/>
                  <a:pt x="125047" y="100013"/>
                </a:cubicBezTo>
                <a:cubicBezTo>
                  <a:pt x="125047" y="102577"/>
                  <a:pt x="122849" y="104409"/>
                  <a:pt x="120651" y="104409"/>
                </a:cubicBezTo>
                <a:cubicBezTo>
                  <a:pt x="118086" y="104409"/>
                  <a:pt x="115888" y="102577"/>
                  <a:pt x="115888" y="100013"/>
                </a:cubicBezTo>
                <a:cubicBezTo>
                  <a:pt x="115888" y="97448"/>
                  <a:pt x="118086" y="95250"/>
                  <a:pt x="120651" y="95250"/>
                </a:cubicBezTo>
                <a:close/>
                <a:moveTo>
                  <a:pt x="68263" y="95250"/>
                </a:moveTo>
                <a:cubicBezTo>
                  <a:pt x="70827" y="95250"/>
                  <a:pt x="72659" y="97448"/>
                  <a:pt x="72659" y="100013"/>
                </a:cubicBezTo>
                <a:cubicBezTo>
                  <a:pt x="72659" y="102577"/>
                  <a:pt x="70827" y="104409"/>
                  <a:pt x="68263" y="104409"/>
                </a:cubicBezTo>
                <a:cubicBezTo>
                  <a:pt x="65698" y="104409"/>
                  <a:pt x="63500" y="102577"/>
                  <a:pt x="63500" y="100013"/>
                </a:cubicBezTo>
                <a:cubicBezTo>
                  <a:pt x="63500" y="97448"/>
                  <a:pt x="65698" y="95250"/>
                  <a:pt x="68263" y="95250"/>
                </a:cubicBezTo>
                <a:close/>
                <a:moveTo>
                  <a:pt x="42672" y="95250"/>
                </a:moveTo>
                <a:cubicBezTo>
                  <a:pt x="45339" y="95250"/>
                  <a:pt x="47244" y="97448"/>
                  <a:pt x="47244" y="100013"/>
                </a:cubicBezTo>
                <a:cubicBezTo>
                  <a:pt x="47244" y="102577"/>
                  <a:pt x="45339" y="104409"/>
                  <a:pt x="42672" y="104409"/>
                </a:cubicBezTo>
                <a:cubicBezTo>
                  <a:pt x="40005" y="104409"/>
                  <a:pt x="38100" y="102577"/>
                  <a:pt x="38100" y="100013"/>
                </a:cubicBezTo>
                <a:cubicBezTo>
                  <a:pt x="38100" y="97448"/>
                  <a:pt x="40005" y="95250"/>
                  <a:pt x="42672" y="95250"/>
                </a:cubicBezTo>
                <a:close/>
                <a:moveTo>
                  <a:pt x="20896" y="81061"/>
                </a:moveTo>
                <a:lnTo>
                  <a:pt x="20896" y="287495"/>
                </a:lnTo>
                <a:lnTo>
                  <a:pt x="89708" y="287495"/>
                </a:lnTo>
                <a:lnTo>
                  <a:pt x="89708" y="81061"/>
                </a:lnTo>
                <a:lnTo>
                  <a:pt x="20896" y="81061"/>
                </a:lnTo>
                <a:close/>
                <a:moveTo>
                  <a:pt x="174259" y="71437"/>
                </a:moveTo>
                <a:cubicBezTo>
                  <a:pt x="176824" y="71437"/>
                  <a:pt x="179022" y="73269"/>
                  <a:pt x="179022" y="75833"/>
                </a:cubicBezTo>
                <a:cubicBezTo>
                  <a:pt x="179022" y="78398"/>
                  <a:pt x="176824" y="80596"/>
                  <a:pt x="174259" y="80596"/>
                </a:cubicBezTo>
                <a:cubicBezTo>
                  <a:pt x="172061" y="80596"/>
                  <a:pt x="169863" y="78398"/>
                  <a:pt x="169863" y="75833"/>
                </a:cubicBezTo>
                <a:cubicBezTo>
                  <a:pt x="169863" y="73269"/>
                  <a:pt x="172061" y="71437"/>
                  <a:pt x="174259" y="71437"/>
                </a:cubicBezTo>
                <a:close/>
                <a:moveTo>
                  <a:pt x="147638" y="71437"/>
                </a:moveTo>
                <a:cubicBezTo>
                  <a:pt x="150202" y="71437"/>
                  <a:pt x="152034" y="73269"/>
                  <a:pt x="152034" y="75833"/>
                </a:cubicBezTo>
                <a:cubicBezTo>
                  <a:pt x="152034" y="78398"/>
                  <a:pt x="150202" y="80596"/>
                  <a:pt x="147638" y="80596"/>
                </a:cubicBezTo>
                <a:cubicBezTo>
                  <a:pt x="144707" y="80596"/>
                  <a:pt x="142875" y="78398"/>
                  <a:pt x="142875" y="75833"/>
                </a:cubicBezTo>
                <a:cubicBezTo>
                  <a:pt x="142875" y="73269"/>
                  <a:pt x="144707" y="71437"/>
                  <a:pt x="147638" y="71437"/>
                </a:cubicBezTo>
                <a:close/>
                <a:moveTo>
                  <a:pt x="120651" y="71437"/>
                </a:moveTo>
                <a:cubicBezTo>
                  <a:pt x="122849" y="71437"/>
                  <a:pt x="125047" y="73269"/>
                  <a:pt x="125047" y="75833"/>
                </a:cubicBezTo>
                <a:cubicBezTo>
                  <a:pt x="125047" y="78398"/>
                  <a:pt x="122849" y="80596"/>
                  <a:pt x="120651" y="80596"/>
                </a:cubicBezTo>
                <a:cubicBezTo>
                  <a:pt x="118086" y="80596"/>
                  <a:pt x="115888" y="78398"/>
                  <a:pt x="115888" y="75833"/>
                </a:cubicBezTo>
                <a:cubicBezTo>
                  <a:pt x="115888" y="73269"/>
                  <a:pt x="118086" y="71437"/>
                  <a:pt x="120651" y="71437"/>
                </a:cubicBezTo>
                <a:close/>
                <a:moveTo>
                  <a:pt x="174259" y="47625"/>
                </a:moveTo>
                <a:cubicBezTo>
                  <a:pt x="176824" y="47625"/>
                  <a:pt x="179022" y="49823"/>
                  <a:pt x="179022" y="52388"/>
                </a:cubicBezTo>
                <a:cubicBezTo>
                  <a:pt x="179022" y="54586"/>
                  <a:pt x="176824" y="56784"/>
                  <a:pt x="174259" y="56784"/>
                </a:cubicBezTo>
                <a:cubicBezTo>
                  <a:pt x="172061" y="56784"/>
                  <a:pt x="169863" y="54586"/>
                  <a:pt x="169863" y="52388"/>
                </a:cubicBezTo>
                <a:cubicBezTo>
                  <a:pt x="169863" y="49823"/>
                  <a:pt x="172061" y="47625"/>
                  <a:pt x="174259" y="47625"/>
                </a:cubicBezTo>
                <a:close/>
                <a:moveTo>
                  <a:pt x="147638" y="47625"/>
                </a:moveTo>
                <a:cubicBezTo>
                  <a:pt x="150202" y="47625"/>
                  <a:pt x="152034" y="49823"/>
                  <a:pt x="152034" y="52388"/>
                </a:cubicBezTo>
                <a:cubicBezTo>
                  <a:pt x="152034" y="54586"/>
                  <a:pt x="150202" y="56784"/>
                  <a:pt x="147638" y="56784"/>
                </a:cubicBezTo>
                <a:cubicBezTo>
                  <a:pt x="144707" y="56784"/>
                  <a:pt x="142875" y="54586"/>
                  <a:pt x="142875" y="52388"/>
                </a:cubicBezTo>
                <a:cubicBezTo>
                  <a:pt x="142875" y="49823"/>
                  <a:pt x="144707" y="47625"/>
                  <a:pt x="147638" y="47625"/>
                </a:cubicBezTo>
                <a:close/>
                <a:moveTo>
                  <a:pt x="120651" y="47625"/>
                </a:moveTo>
                <a:cubicBezTo>
                  <a:pt x="122849" y="47625"/>
                  <a:pt x="125047" y="49823"/>
                  <a:pt x="125047" y="52388"/>
                </a:cubicBezTo>
                <a:cubicBezTo>
                  <a:pt x="125047" y="54586"/>
                  <a:pt x="122849" y="56784"/>
                  <a:pt x="120651" y="56784"/>
                </a:cubicBezTo>
                <a:cubicBezTo>
                  <a:pt x="118086" y="56784"/>
                  <a:pt x="115888" y="54586"/>
                  <a:pt x="115888" y="52388"/>
                </a:cubicBezTo>
                <a:cubicBezTo>
                  <a:pt x="115888" y="49823"/>
                  <a:pt x="118086" y="47625"/>
                  <a:pt x="120651" y="47625"/>
                </a:cubicBezTo>
                <a:close/>
                <a:moveTo>
                  <a:pt x="174259" y="23812"/>
                </a:moveTo>
                <a:cubicBezTo>
                  <a:pt x="176824" y="23812"/>
                  <a:pt x="179022" y="25929"/>
                  <a:pt x="179022" y="28398"/>
                </a:cubicBezTo>
                <a:cubicBezTo>
                  <a:pt x="179022" y="30868"/>
                  <a:pt x="176824" y="32984"/>
                  <a:pt x="174259" y="32984"/>
                </a:cubicBezTo>
                <a:cubicBezTo>
                  <a:pt x="172061" y="32984"/>
                  <a:pt x="169863" y="30868"/>
                  <a:pt x="169863" y="28398"/>
                </a:cubicBezTo>
                <a:cubicBezTo>
                  <a:pt x="169863" y="25929"/>
                  <a:pt x="172061" y="23812"/>
                  <a:pt x="174259" y="23812"/>
                </a:cubicBezTo>
                <a:close/>
                <a:moveTo>
                  <a:pt x="147638" y="23812"/>
                </a:moveTo>
                <a:cubicBezTo>
                  <a:pt x="150202" y="23812"/>
                  <a:pt x="152034" y="25929"/>
                  <a:pt x="152034" y="28398"/>
                </a:cubicBezTo>
                <a:cubicBezTo>
                  <a:pt x="152034" y="30868"/>
                  <a:pt x="150202" y="32984"/>
                  <a:pt x="147638" y="32984"/>
                </a:cubicBezTo>
                <a:cubicBezTo>
                  <a:pt x="144707" y="32984"/>
                  <a:pt x="142875" y="30868"/>
                  <a:pt x="142875" y="28398"/>
                </a:cubicBezTo>
                <a:cubicBezTo>
                  <a:pt x="142875" y="25929"/>
                  <a:pt x="144707" y="23812"/>
                  <a:pt x="147638" y="23812"/>
                </a:cubicBezTo>
                <a:close/>
                <a:moveTo>
                  <a:pt x="120651" y="23812"/>
                </a:moveTo>
                <a:cubicBezTo>
                  <a:pt x="122849" y="23812"/>
                  <a:pt x="125047" y="25929"/>
                  <a:pt x="125047" y="28398"/>
                </a:cubicBezTo>
                <a:cubicBezTo>
                  <a:pt x="125047" y="30868"/>
                  <a:pt x="122849" y="32984"/>
                  <a:pt x="120651" y="32984"/>
                </a:cubicBezTo>
                <a:cubicBezTo>
                  <a:pt x="118086" y="32984"/>
                  <a:pt x="115888" y="30868"/>
                  <a:pt x="115888" y="28398"/>
                </a:cubicBezTo>
                <a:cubicBezTo>
                  <a:pt x="115888" y="25929"/>
                  <a:pt x="118086" y="23812"/>
                  <a:pt x="120651" y="23812"/>
                </a:cubicBezTo>
                <a:close/>
                <a:moveTo>
                  <a:pt x="99075" y="9007"/>
                </a:moveTo>
                <a:lnTo>
                  <a:pt x="99075" y="287495"/>
                </a:lnTo>
                <a:lnTo>
                  <a:pt x="197789" y="287495"/>
                </a:lnTo>
                <a:lnTo>
                  <a:pt x="197789" y="9007"/>
                </a:lnTo>
                <a:lnTo>
                  <a:pt x="99075" y="9007"/>
                </a:lnTo>
                <a:close/>
                <a:moveTo>
                  <a:pt x="82502" y="0"/>
                </a:moveTo>
                <a:lnTo>
                  <a:pt x="214001" y="0"/>
                </a:lnTo>
                <a:cubicBezTo>
                  <a:pt x="216523" y="0"/>
                  <a:pt x="218684" y="1801"/>
                  <a:pt x="218684" y="4684"/>
                </a:cubicBezTo>
                <a:cubicBezTo>
                  <a:pt x="218684" y="7205"/>
                  <a:pt x="216523" y="9007"/>
                  <a:pt x="214001" y="9007"/>
                </a:cubicBezTo>
                <a:lnTo>
                  <a:pt x="206795" y="9007"/>
                </a:lnTo>
                <a:lnTo>
                  <a:pt x="206795" y="107721"/>
                </a:lnTo>
                <a:lnTo>
                  <a:pt x="291819" y="107721"/>
                </a:lnTo>
                <a:cubicBezTo>
                  <a:pt x="294341" y="107721"/>
                  <a:pt x="296503" y="109882"/>
                  <a:pt x="296503" y="112404"/>
                </a:cubicBezTo>
                <a:cubicBezTo>
                  <a:pt x="296503" y="114926"/>
                  <a:pt x="294341" y="117088"/>
                  <a:pt x="291819" y="117088"/>
                </a:cubicBezTo>
                <a:lnTo>
                  <a:pt x="284614" y="117088"/>
                </a:lnTo>
                <a:lnTo>
                  <a:pt x="284614" y="287495"/>
                </a:lnTo>
                <a:lnTo>
                  <a:pt x="291819" y="287495"/>
                </a:lnTo>
                <a:cubicBezTo>
                  <a:pt x="294341" y="287495"/>
                  <a:pt x="296503" y="289657"/>
                  <a:pt x="296503" y="292179"/>
                </a:cubicBezTo>
                <a:cubicBezTo>
                  <a:pt x="296503" y="294340"/>
                  <a:pt x="294341" y="296502"/>
                  <a:pt x="291819" y="296502"/>
                </a:cubicBezTo>
                <a:lnTo>
                  <a:pt x="4684" y="296502"/>
                </a:lnTo>
                <a:cubicBezTo>
                  <a:pt x="2162" y="296502"/>
                  <a:pt x="0" y="294340"/>
                  <a:pt x="0" y="292179"/>
                </a:cubicBezTo>
                <a:cubicBezTo>
                  <a:pt x="0" y="289657"/>
                  <a:pt x="2162" y="287495"/>
                  <a:pt x="4684" y="287495"/>
                </a:cubicBezTo>
                <a:lnTo>
                  <a:pt x="11889" y="287495"/>
                </a:lnTo>
                <a:lnTo>
                  <a:pt x="11889" y="81061"/>
                </a:lnTo>
                <a:lnTo>
                  <a:pt x="4684" y="81061"/>
                </a:lnTo>
                <a:cubicBezTo>
                  <a:pt x="2162" y="81061"/>
                  <a:pt x="0" y="78899"/>
                  <a:pt x="0" y="76377"/>
                </a:cubicBezTo>
                <a:cubicBezTo>
                  <a:pt x="0" y="73855"/>
                  <a:pt x="2162" y="72054"/>
                  <a:pt x="4684" y="72054"/>
                </a:cubicBezTo>
                <a:lnTo>
                  <a:pt x="89708" y="72054"/>
                </a:lnTo>
                <a:lnTo>
                  <a:pt x="89708" y="9007"/>
                </a:lnTo>
                <a:lnTo>
                  <a:pt x="82502" y="9007"/>
                </a:lnTo>
                <a:cubicBezTo>
                  <a:pt x="79980" y="9007"/>
                  <a:pt x="78179" y="7205"/>
                  <a:pt x="78179" y="4684"/>
                </a:cubicBezTo>
                <a:cubicBezTo>
                  <a:pt x="78179" y="1801"/>
                  <a:pt x="79980" y="0"/>
                  <a:pt x="82502"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Tree>
    <p:custDataLst>
      <p:tags r:id="rId1"/>
    </p:custDataLst>
    <p:extLst>
      <p:ext uri="{BB962C8B-B14F-4D97-AF65-F5344CB8AC3E}">
        <p14:creationId xmlns:p14="http://schemas.microsoft.com/office/powerpoint/2010/main" val="35404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483B2ABB8074BAC5B53AC19681DBF" ma:contentTypeVersion="19" ma:contentTypeDescription="Create a new document." ma:contentTypeScope="" ma:versionID="8b3ec62c895cae69b852347f7e5df064">
  <xsd:schema xmlns:xsd="http://www.w3.org/2001/XMLSchema" xmlns:xs="http://www.w3.org/2001/XMLSchema" xmlns:p="http://schemas.microsoft.com/office/2006/metadata/properties" xmlns:ns2="1f2b3ab7-e12d-4039-8aa5-611d931079e9" xmlns:ns3="4aabcae6-4733-4bd5-b651-85f05c302538" xmlns:ns4="da5460a6-bbc2-4b3b-ab74-0656f9ce9569" targetNamespace="http://schemas.microsoft.com/office/2006/metadata/properties" ma:root="true" ma:fieldsID="e5da1a3996b562f12f46c56168302264" ns2:_="" ns3:_="" ns4:_="">
    <xsd:import namespace="1f2b3ab7-e12d-4039-8aa5-611d931079e9"/>
    <xsd:import namespace="4aabcae6-4733-4bd5-b651-85f05c302538"/>
    <xsd:import namespace="da5460a6-bbc2-4b3b-ab74-0656f9ce95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b3ab7-e12d-4039-8aa5-611d931079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bcae6-4733-4bd5-b651-85f05c3025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4aabcae6-4733-4bd5-b651-85f05c302538" xsi:nil="true"/>
    <TaxCatchAll xmlns="da5460a6-bbc2-4b3b-ab74-0656f9ce9569" xsi:nil="true"/>
    <lcf76f155ced4ddcb4097134ff3c332f xmlns="4aabcae6-4733-4bd5-b651-85f05c3025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CF9AA-35B3-4EFC-B453-3EF6FC96F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b3ab7-e12d-4039-8aa5-611d931079e9"/>
    <ds:schemaRef ds:uri="4aabcae6-4733-4bd5-b651-85f05c302538"/>
    <ds:schemaRef ds:uri="da5460a6-bbc2-4b3b-ab74-0656f9ce9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FF6523-E342-4AB7-86CE-09F47C0B1BEF}">
  <ds:schemaRefs>
    <ds:schemaRef ds:uri="1f2b3ab7-e12d-4039-8aa5-611d931079e9"/>
    <ds:schemaRef ds:uri="4aabcae6-4733-4bd5-b651-85f05c302538"/>
    <ds:schemaRef ds:uri="http://purl.org/dc/terms/"/>
    <ds:schemaRef ds:uri="http://www.w3.org/XML/1998/namespace"/>
    <ds:schemaRef ds:uri="http://schemas.microsoft.com/office/infopath/2007/PartnerControls"/>
    <ds:schemaRef ds:uri="da5460a6-bbc2-4b3b-ab74-0656f9ce956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FD33E58-A47A-4D7A-937E-47E00BB0DA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6939</TotalTime>
  <Words>2016</Words>
  <Application>Microsoft Macintosh PowerPoint</Application>
  <PresentationFormat>Custom</PresentationFormat>
  <Paragraphs>296</Paragraphs>
  <Slides>24</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Calibri</vt:lpstr>
      <vt:lpstr>Wingdings</vt:lpstr>
      <vt:lpstr>Libre Franklin</vt:lpstr>
      <vt:lpstr>Noto Sans Symbols</vt:lpstr>
      <vt:lpstr>FontAwesome</vt:lpstr>
      <vt:lpstr>Lato Light</vt:lpstr>
      <vt:lpstr>Gill Sans MT</vt:lpstr>
      <vt:lpstr>Libre Franklin Black</vt:lpstr>
      <vt:lpstr>Arial</vt:lpstr>
      <vt:lpstr>Gill Sans</vt:lpstr>
      <vt:lpstr>Century Gothic</vt:lpstr>
      <vt:lpstr>16.9-Template_12.7.2016</vt:lpstr>
      <vt:lpstr>1_16.9-Template_12.7.2016</vt:lpstr>
      <vt:lpstr>Implementing the Automated Partners Progress Report (APPR) System and Data Quality Review Africa Regional Workshop on Strengthening TB M&amp;E Systems Serena Hotel, Dar es Salaam, Tanzania (April 20, 2024) </vt:lpstr>
      <vt:lpstr>Part of the Global Accelerator to End TB Global, five-year (2018-2023) associate award, $36M cooperative agreement Small team of M&amp;E and TB experts working to clarify TB data in way that helps USAID monitor its TB investments in its TB priority countries  Helps countries use data to share their story</vt:lpstr>
      <vt:lpstr>What does TB DIAH do?</vt:lpstr>
      <vt:lpstr>What does TB DIAH do?</vt:lpstr>
      <vt:lpstr>What does TB DIAH do?</vt:lpstr>
      <vt:lpstr>Where does TB DIAH work?</vt:lpstr>
      <vt:lpstr>Outline</vt:lpstr>
      <vt:lpstr>APPR: What is it?</vt:lpstr>
      <vt:lpstr>Why APPR?</vt:lpstr>
      <vt:lpstr>APPR Development and Process Flow</vt:lpstr>
      <vt:lpstr>ALIGNMENT OF PBMEF AND APPR – INDICATORS AND DATA ELEMENTS</vt:lpstr>
      <vt:lpstr>APPR Architecture</vt:lpstr>
      <vt:lpstr>APPR Architecture: Organizational Unit</vt:lpstr>
      <vt:lpstr>Intervention Mapping in the APPR</vt:lpstr>
      <vt:lpstr>APPR Data Entry Page</vt:lpstr>
      <vt:lpstr>APPR Dashboard (Landing Page) at Inception</vt:lpstr>
      <vt:lpstr>Current TB APPR Dashboard (Landing Page)</vt:lpstr>
      <vt:lpstr>Data exchange in APPR</vt:lpstr>
      <vt:lpstr>Data Quality Assurance in APPR</vt:lpstr>
      <vt:lpstr>Benefits of APPR</vt:lpstr>
      <vt:lpstr>TB APPR Web Address:</vt:lpstr>
      <vt:lpstr>Live Links</vt:lpstr>
      <vt:lpstr>For more information</vt:lpstr>
      <vt:lpstr>Boilerplate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Abiodun Hassan</cp:lastModifiedBy>
  <cp:revision>29</cp:revision>
  <dcterms:created xsi:type="dcterms:W3CDTF">2017-03-16T17:43:27Z</dcterms:created>
  <dcterms:modified xsi:type="dcterms:W3CDTF">2024-04-18T10:36:01Z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0x010100CBC483B2ABB8074BAC5B53AC19681DBF</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MediaServiceImageTags">
    <vt:lpwstr/>
  </property>
</Properties>
</file>