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6.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784" r:id="rId5"/>
    <p:sldMasterId id="2147483796" r:id="rId6"/>
  </p:sldMasterIdLst>
  <p:notesMasterIdLst>
    <p:notesMasterId r:id="rId20"/>
  </p:notesMasterIdLst>
  <p:handoutMasterIdLst>
    <p:handoutMasterId r:id="rId21"/>
  </p:handoutMasterIdLst>
  <p:sldIdLst>
    <p:sldId id="509" r:id="rId7"/>
    <p:sldId id="597" r:id="rId8"/>
    <p:sldId id="518" r:id="rId9"/>
    <p:sldId id="2296" r:id="rId10"/>
    <p:sldId id="589" r:id="rId11"/>
    <p:sldId id="599" r:id="rId12"/>
    <p:sldId id="2297" r:id="rId13"/>
    <p:sldId id="607" r:id="rId14"/>
    <p:sldId id="2298" r:id="rId15"/>
    <p:sldId id="608" r:id="rId16"/>
    <p:sldId id="591" r:id="rId17"/>
    <p:sldId id="2295" r:id="rId18"/>
    <p:sldId id="605" r:id="rId19"/>
  </p:sldIdLst>
  <p:sldSz cx="9144000" cy="5184775"/>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7FA998-6E5B-8E9C-EA9E-A8FCB0DAD3EE}" name="Fitzgerald, Ann Marie" initials="FAM" userId="S::annafitz@ad.unc.edu::a34dcbdb-9f4d-4d1c-9570-3acc0647ee1a" providerId="AD"/>
  <p188:author id="{8683A5F6-4F32-DB07-7E87-26DD9EBD1FC1}" name="Margie Joyce (Learnitude)" initials="MJ(" userId="Margie Joyce (Learnitu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56A"/>
    <a:srgbClr val="132F69"/>
    <a:srgbClr val="4E4A49"/>
    <a:srgbClr val="8D8B86"/>
    <a:srgbClr val="0E77FF"/>
    <a:srgbClr val="7A9CE8"/>
    <a:srgbClr val="BACEF5"/>
    <a:srgbClr val="4B95CF"/>
    <a:srgbClr val="327CC9"/>
    <a:srgbClr val="5EA4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3"/>
  </p:normalViewPr>
  <p:slideViewPr>
    <p:cSldViewPr snapToGrid="0">
      <p:cViewPr varScale="1">
        <p:scale>
          <a:sx n="79" d="100"/>
          <a:sy n="79" d="100"/>
        </p:scale>
        <p:origin x="872" y="56"/>
      </p:cViewPr>
      <p:guideLst>
        <p:guide orient="horz" pos="1633"/>
        <p:guide pos="2880"/>
      </p:guideLst>
    </p:cSldViewPr>
  </p:slideViewPr>
  <p:notesTextViewPr>
    <p:cViewPr>
      <p:scale>
        <a:sx n="1" d="1"/>
        <a:sy n="1" d="1"/>
      </p:scale>
      <p:origin x="0" y="0"/>
    </p:cViewPr>
  </p:notesTextViewPr>
  <p:sorterViewPr>
    <p:cViewPr>
      <p:scale>
        <a:sx n="100" d="100"/>
        <a:sy n="100" d="100"/>
      </p:scale>
      <p:origin x="0" y="-97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ou, Bridgit" userId="7e591e65-1501-4871-bc4d-0a3a987a41f8" providerId="ADAL" clId="{C2FB55B3-73FB-4042-A6BC-F9B2B7B2C19D}"/>
    <pc:docChg chg="modSld">
      <pc:chgData name="Adamou, Bridgit" userId="7e591e65-1501-4871-bc4d-0a3a987a41f8" providerId="ADAL" clId="{C2FB55B3-73FB-4042-A6BC-F9B2B7B2C19D}" dt="2024-04-17T07:13:15.489" v="2" actId="729"/>
      <pc:docMkLst>
        <pc:docMk/>
      </pc:docMkLst>
      <pc:sldChg chg="mod modShow">
        <pc:chgData name="Adamou, Bridgit" userId="7e591e65-1501-4871-bc4d-0a3a987a41f8" providerId="ADAL" clId="{C2FB55B3-73FB-4042-A6BC-F9B2B7B2C19D}" dt="2024-04-17T07:13:15.489" v="2" actId="729"/>
        <pc:sldMkLst>
          <pc:docMk/>
          <pc:sldMk cId="553453738" sldId="591"/>
        </pc:sldMkLst>
      </pc:sldChg>
      <pc:sldChg chg="mod modShow">
        <pc:chgData name="Adamou, Bridgit" userId="7e591e65-1501-4871-bc4d-0a3a987a41f8" providerId="ADAL" clId="{C2FB55B3-73FB-4042-A6BC-F9B2B7B2C19D}" dt="2024-04-17T07:12:15.160" v="0" actId="729"/>
        <pc:sldMkLst>
          <pc:docMk/>
          <pc:sldMk cId="2805670173" sldId="607"/>
        </pc:sldMkLst>
      </pc:sldChg>
      <pc:sldChg chg="mod modShow">
        <pc:chgData name="Adamou, Bridgit" userId="7e591e65-1501-4871-bc4d-0a3a987a41f8" providerId="ADAL" clId="{C2FB55B3-73FB-4042-A6BC-F9B2B7B2C19D}" dt="2024-04-17T07:12:19.475" v="1" actId="729"/>
        <pc:sldMkLst>
          <pc:docMk/>
          <pc:sldMk cId="1962625884" sldId="229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90099768007955"/>
          <c:y val="3.8596491228070177E-2"/>
          <c:w val="0.7879636126761369"/>
          <c:h val="0.72956706727448539"/>
        </c:manualLayout>
      </c:layout>
      <c:barChart>
        <c:barDir val="col"/>
        <c:grouping val="clustered"/>
        <c:varyColors val="0"/>
        <c:ser>
          <c:idx val="0"/>
          <c:order val="0"/>
          <c:tx>
            <c:strRef>
              <c:f>'[Chart 2 in Microsoft PowerPoint]Cascade (3)'!$B$2</c:f>
              <c:strCache>
                <c:ptCount val="1"/>
                <c:pt idx="0">
                  <c:v>Incident cases (Estimated new cases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'[Chart 2 in Microsoft PowerPoint]Cascade (3)'!$A$3:$A$7</c:f>
              <c:numCache>
                <c:formatCode>General</c:formatCode>
                <c:ptCount val="5"/>
                <c:pt idx="0">
                  <c:v>2018</c:v>
                </c:pt>
                <c:pt idx="1">
                  <c:v>2019</c:v>
                </c:pt>
                <c:pt idx="2">
                  <c:v>2020</c:v>
                </c:pt>
                <c:pt idx="3">
                  <c:v>2021</c:v>
                </c:pt>
                <c:pt idx="4">
                  <c:v>2022</c:v>
                </c:pt>
              </c:numCache>
            </c:numRef>
          </c:cat>
          <c:val>
            <c:numRef>
              <c:f>'[Chart 2 in Microsoft PowerPoint]Cascade (3)'!$B$3:$B$7</c:f>
              <c:numCache>
                <c:formatCode>General</c:formatCode>
                <c:ptCount val="5"/>
                <c:pt idx="0">
                  <c:v>43000</c:v>
                </c:pt>
                <c:pt idx="1">
                  <c:v>37000</c:v>
                </c:pt>
                <c:pt idx="2">
                  <c:v>36000</c:v>
                </c:pt>
                <c:pt idx="3">
                  <c:v>35000</c:v>
                </c:pt>
                <c:pt idx="4">
                  <c:v>33000</c:v>
                </c:pt>
              </c:numCache>
            </c:numRef>
          </c:val>
          <c:extLst>
            <c:ext xmlns:c16="http://schemas.microsoft.com/office/drawing/2014/chart" uri="{C3380CC4-5D6E-409C-BE32-E72D297353CC}">
              <c16:uniqueId val="{00000000-F9FF-47B9-8E1B-E6AC11A3668A}"/>
            </c:ext>
          </c:extLst>
        </c:ser>
        <c:ser>
          <c:idx val="1"/>
          <c:order val="1"/>
          <c:tx>
            <c:strRef>
              <c:f>'[Chart 2 in Microsoft PowerPoint]Cascade (3)'!$C$2</c:f>
              <c:strCache>
                <c:ptCount val="1"/>
                <c:pt idx="0">
                  <c:v>Total Notified Cases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'[Chart 2 in Microsoft PowerPoint]Cascade (3)'!$A$3:$A$7</c:f>
              <c:numCache>
                <c:formatCode>General</c:formatCode>
                <c:ptCount val="5"/>
                <c:pt idx="0">
                  <c:v>2018</c:v>
                </c:pt>
                <c:pt idx="1">
                  <c:v>2019</c:v>
                </c:pt>
                <c:pt idx="2">
                  <c:v>2020</c:v>
                </c:pt>
                <c:pt idx="3">
                  <c:v>2021</c:v>
                </c:pt>
                <c:pt idx="4">
                  <c:v>2022</c:v>
                </c:pt>
              </c:numCache>
            </c:numRef>
          </c:cat>
          <c:val>
            <c:numRef>
              <c:f>'[Chart 2 in Microsoft PowerPoint]Cascade (3)'!$C$3:$C$7</c:f>
              <c:numCache>
                <c:formatCode>General</c:formatCode>
                <c:ptCount val="5"/>
                <c:pt idx="0">
                  <c:v>33970</c:v>
                </c:pt>
                <c:pt idx="1">
                  <c:v>25160</c:v>
                </c:pt>
                <c:pt idx="2">
                  <c:v>15728</c:v>
                </c:pt>
                <c:pt idx="3">
                  <c:v>16310</c:v>
                </c:pt>
                <c:pt idx="4">
                  <c:v>15222</c:v>
                </c:pt>
              </c:numCache>
            </c:numRef>
          </c:val>
          <c:extLst>
            <c:ext xmlns:c16="http://schemas.microsoft.com/office/drawing/2014/chart" uri="{C3380CC4-5D6E-409C-BE32-E72D297353CC}">
              <c16:uniqueId val="{00000001-F9FF-47B9-8E1B-E6AC11A3668A}"/>
            </c:ext>
          </c:extLst>
        </c:ser>
        <c:ser>
          <c:idx val="3"/>
          <c:order val="3"/>
          <c:tx>
            <c:strRef>
              <c:f>'[Chart 2 in Microsoft PowerPoint]Cascade (3)'!$E$2</c:f>
              <c:strCache>
                <c:ptCount val="1"/>
                <c:pt idx="0">
                  <c:v># Estimated Mortality  (total)</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'[Chart 2 in Microsoft PowerPoint]Cascade (3)'!$A$3:$A$7</c:f>
              <c:numCache>
                <c:formatCode>General</c:formatCode>
                <c:ptCount val="5"/>
                <c:pt idx="0">
                  <c:v>2018</c:v>
                </c:pt>
                <c:pt idx="1">
                  <c:v>2019</c:v>
                </c:pt>
                <c:pt idx="2">
                  <c:v>2020</c:v>
                </c:pt>
                <c:pt idx="3">
                  <c:v>2021</c:v>
                </c:pt>
                <c:pt idx="4">
                  <c:v>2022</c:v>
                </c:pt>
              </c:numCache>
            </c:numRef>
          </c:cat>
          <c:val>
            <c:numRef>
              <c:f>'[Chart 2 in Microsoft PowerPoint]Cascade (3)'!$E$3:$E$7</c:f>
              <c:numCache>
                <c:formatCode>0</c:formatCode>
                <c:ptCount val="5"/>
                <c:pt idx="0">
                  <c:v>4800</c:v>
                </c:pt>
                <c:pt idx="1">
                  <c:v>6500</c:v>
                </c:pt>
                <c:pt idx="2">
                  <c:v>6600</c:v>
                </c:pt>
                <c:pt idx="3">
                  <c:v>7600</c:v>
                </c:pt>
                <c:pt idx="4">
                  <c:v>8300</c:v>
                </c:pt>
              </c:numCache>
            </c:numRef>
          </c:val>
          <c:extLst>
            <c:ext xmlns:c16="http://schemas.microsoft.com/office/drawing/2014/chart" uri="{C3380CC4-5D6E-409C-BE32-E72D297353CC}">
              <c16:uniqueId val="{00000002-F9FF-47B9-8E1B-E6AC11A3668A}"/>
            </c:ext>
          </c:extLst>
        </c:ser>
        <c:dLbls>
          <c:showLegendKey val="0"/>
          <c:showVal val="0"/>
          <c:showCatName val="0"/>
          <c:showSerName val="0"/>
          <c:showPercent val="0"/>
          <c:showBubbleSize val="0"/>
        </c:dLbls>
        <c:gapWidth val="40"/>
        <c:axId val="686184415"/>
        <c:axId val="686290079"/>
      </c:barChart>
      <c:lineChart>
        <c:grouping val="standard"/>
        <c:varyColors val="0"/>
        <c:ser>
          <c:idx val="2"/>
          <c:order val="2"/>
          <c:tx>
            <c:strRef>
              <c:f>'[Chart 2 in Microsoft PowerPoint]Cascade (3)'!$D$2</c:f>
              <c:strCache>
                <c:ptCount val="1"/>
                <c:pt idx="0">
                  <c:v>Treatment coverage</c:v>
                </c:pt>
              </c:strCache>
            </c:strRef>
          </c:tx>
          <c:spPr>
            <a:ln w="28575" cap="rnd">
              <a:solidFill>
                <a:schemeClr val="accent5">
                  <a:lumMod val="75000"/>
                </a:schemeClr>
              </a:solidFill>
              <a:round/>
            </a:ln>
            <a:effectLst/>
          </c:spPr>
          <c:marker>
            <c:symbol val="none"/>
          </c:marker>
          <c:dLbls>
            <c:spPr>
              <a:noFill/>
              <a:ln>
                <a:noFill/>
              </a:ln>
              <a:effectLst/>
            </c:spPr>
            <c:txPr>
              <a:bodyPr rot="-5400000" spcFirstLastPara="1" vertOverflow="ellipsis" wrap="square" anchor="ctr" anchorCtr="1"/>
              <a:lstStyle/>
              <a:p>
                <a:pPr>
                  <a:defRPr sz="900" b="0" i="0" u="none" strike="noStrike" kern="1200" baseline="0">
                    <a:solidFill>
                      <a:schemeClr val="accent1">
                        <a:lumMod val="50000"/>
                      </a:schemeClr>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'[Chart 2 in Microsoft PowerPoint]Cascade (3)'!$A$3:$A$7</c:f>
              <c:numCache>
                <c:formatCode>General</c:formatCode>
                <c:ptCount val="5"/>
                <c:pt idx="0">
                  <c:v>2018</c:v>
                </c:pt>
                <c:pt idx="1">
                  <c:v>2019</c:v>
                </c:pt>
                <c:pt idx="2">
                  <c:v>2020</c:v>
                </c:pt>
                <c:pt idx="3">
                  <c:v>2021</c:v>
                </c:pt>
                <c:pt idx="4">
                  <c:v>2022</c:v>
                </c:pt>
              </c:numCache>
            </c:numRef>
          </c:cat>
          <c:val>
            <c:numRef>
              <c:f>'[Chart 2 in Microsoft PowerPoint]Cascade (3)'!$D$3:$D$7</c:f>
              <c:numCache>
                <c:formatCode>0%</c:formatCode>
                <c:ptCount val="5"/>
                <c:pt idx="0">
                  <c:v>0.79</c:v>
                </c:pt>
                <c:pt idx="1">
                  <c:v>0.68</c:v>
                </c:pt>
                <c:pt idx="2">
                  <c:v>0.43688888888888888</c:v>
                </c:pt>
                <c:pt idx="3">
                  <c:v>0.46600000000000003</c:v>
                </c:pt>
                <c:pt idx="4">
                  <c:v>0.46127272727272728</c:v>
                </c:pt>
              </c:numCache>
            </c:numRef>
          </c:val>
          <c:smooth val="0"/>
          <c:extLst>
            <c:ext xmlns:c16="http://schemas.microsoft.com/office/drawing/2014/chart" uri="{C3380CC4-5D6E-409C-BE32-E72D297353CC}">
              <c16:uniqueId val="{00000003-F9FF-47B9-8E1B-E6AC11A3668A}"/>
            </c:ext>
          </c:extLst>
        </c:ser>
        <c:ser>
          <c:idx val="4"/>
          <c:order val="4"/>
          <c:tx>
            <c:strRef>
              <c:f>'[Chart 2 in Microsoft PowerPoint]Cascade (3)'!$F$2</c:f>
              <c:strCache>
                <c:ptCount val="1"/>
                <c:pt idx="0">
                  <c:v>% Estimated Mortality  (total)</c:v>
                </c:pt>
              </c:strCache>
            </c:strRef>
          </c:tx>
          <c:spPr>
            <a:ln w="28575" cap="rnd">
              <a:solidFill>
                <a:srgbClr val="FF0000"/>
              </a:solidFill>
              <a:round/>
            </a:ln>
            <a:effectLst/>
          </c:spPr>
          <c:marker>
            <c:symbol val="none"/>
          </c:marker>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rgbClr val="FF0000"/>
                    </a:solidFill>
                    <a:latin typeface="Verdana" panose="020B0604030504040204" pitchFamily="34" charset="0"/>
                    <a:ea typeface="Verdana" panose="020B0604030504040204" pitchFamily="34"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'[Chart 2 in Microsoft PowerPoint]Cascade (3)'!$A$3:$A$7</c:f>
              <c:numCache>
                <c:formatCode>General</c:formatCode>
                <c:ptCount val="5"/>
                <c:pt idx="0">
                  <c:v>2018</c:v>
                </c:pt>
                <c:pt idx="1">
                  <c:v>2019</c:v>
                </c:pt>
                <c:pt idx="2">
                  <c:v>2020</c:v>
                </c:pt>
                <c:pt idx="3">
                  <c:v>2021</c:v>
                </c:pt>
                <c:pt idx="4">
                  <c:v>2022</c:v>
                </c:pt>
              </c:numCache>
            </c:numRef>
          </c:cat>
          <c:val>
            <c:numRef>
              <c:f>'[Chart 2 in Microsoft PowerPoint]Cascade (3)'!$F$3:$F$7</c:f>
              <c:numCache>
                <c:formatCode>0%</c:formatCode>
                <c:ptCount val="5"/>
                <c:pt idx="0">
                  <c:v>0.11162790697674418</c:v>
                </c:pt>
                <c:pt idx="1">
                  <c:v>0.17567567567567569</c:v>
                </c:pt>
                <c:pt idx="2">
                  <c:v>0.18333333333333332</c:v>
                </c:pt>
                <c:pt idx="3">
                  <c:v>0.21714285714285714</c:v>
                </c:pt>
                <c:pt idx="4">
                  <c:v>0.25151515151515152</c:v>
                </c:pt>
              </c:numCache>
            </c:numRef>
          </c:val>
          <c:smooth val="0"/>
          <c:extLst>
            <c:ext xmlns:c16="http://schemas.microsoft.com/office/drawing/2014/chart" uri="{C3380CC4-5D6E-409C-BE32-E72D297353CC}">
              <c16:uniqueId val="{00000004-F9FF-47B9-8E1B-E6AC11A3668A}"/>
            </c:ext>
          </c:extLst>
        </c:ser>
        <c:dLbls>
          <c:showLegendKey val="0"/>
          <c:showVal val="0"/>
          <c:showCatName val="0"/>
          <c:showSerName val="0"/>
          <c:showPercent val="0"/>
          <c:showBubbleSize val="0"/>
        </c:dLbls>
        <c:marker val="1"/>
        <c:smooth val="0"/>
        <c:axId val="552555344"/>
        <c:axId val="1204638144"/>
      </c:lineChart>
      <c:catAx>
        <c:axId val="68618441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accent5"/>
                </a:solidFill>
                <a:latin typeface="Verdana" panose="020B0604030504040204" pitchFamily="34" charset="0"/>
                <a:ea typeface="Verdana" panose="020B0604030504040204" pitchFamily="34" charset="0"/>
                <a:cs typeface="+mn-cs"/>
              </a:defRPr>
            </a:pPr>
            <a:endParaRPr lang="en-US"/>
          </a:p>
        </c:txPr>
        <c:crossAx val="686290079"/>
        <c:crosses val="autoZero"/>
        <c:auto val="1"/>
        <c:lblAlgn val="ctr"/>
        <c:lblOffset val="100"/>
        <c:noMultiLvlLbl val="0"/>
      </c:catAx>
      <c:valAx>
        <c:axId val="686290079"/>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ZW" dirty="0"/>
                  <a:t>Absolute</a:t>
                </a:r>
                <a:r>
                  <a:rPr lang="en-ZW" baseline="0" dirty="0"/>
                  <a:t> numbers </a:t>
                </a:r>
                <a:endParaRPr lang="en-ZW" dirty="0"/>
              </a:p>
            </c:rich>
          </c:tx>
          <c:layout>
            <c:manualLayout>
              <c:xMode val="edge"/>
              <c:yMode val="edge"/>
              <c:x val="1.7248437196438978E-2"/>
              <c:y val="0.23170211497400672"/>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5"/>
                </a:solidFill>
                <a:latin typeface="Verdana" panose="020B0604030504040204" pitchFamily="34" charset="0"/>
                <a:ea typeface="Verdana" panose="020B0604030504040204" pitchFamily="34" charset="0"/>
                <a:cs typeface="+mn-cs"/>
              </a:defRPr>
            </a:pPr>
            <a:endParaRPr lang="en-US"/>
          </a:p>
        </c:txPr>
        <c:crossAx val="686184415"/>
        <c:crosses val="autoZero"/>
        <c:crossBetween val="between"/>
      </c:valAx>
      <c:valAx>
        <c:axId val="1204638144"/>
        <c:scaling>
          <c:orientation val="minMax"/>
        </c:scaling>
        <c:delete val="0"/>
        <c:axPos val="r"/>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ZW" dirty="0"/>
                  <a:t>Percent</a:t>
                </a:r>
                <a:r>
                  <a:rPr lang="en-ZW" baseline="0" dirty="0"/>
                  <a:t> </a:t>
                </a:r>
                <a:endParaRPr lang="en-ZW" dirty="0"/>
              </a:p>
            </c:rich>
          </c:tx>
          <c:layout>
            <c:manualLayout>
              <c:xMode val="edge"/>
              <c:yMode val="edge"/>
              <c:x val="0.96579008719701043"/>
              <c:y val="0.3286092466133840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552555344"/>
        <c:crosses val="max"/>
        <c:crossBetween val="between"/>
      </c:valAx>
      <c:catAx>
        <c:axId val="552555344"/>
        <c:scaling>
          <c:orientation val="minMax"/>
        </c:scaling>
        <c:delete val="1"/>
        <c:axPos val="b"/>
        <c:numFmt formatCode="General" sourceLinked="1"/>
        <c:majorTickMark val="none"/>
        <c:minorTickMark val="none"/>
        <c:tickLblPos val="nextTo"/>
        <c:crossAx val="1204638144"/>
        <c:crosses val="autoZero"/>
        <c:auto val="1"/>
        <c:lblAlgn val="ctr"/>
        <c:lblOffset val="100"/>
        <c:noMultiLvlLbl val="0"/>
      </c:catAx>
      <c:spPr>
        <a:noFill/>
        <a:ln>
          <a:noFill/>
        </a:ln>
        <a:effectLst/>
      </c:spPr>
    </c:plotArea>
    <c:legend>
      <c:legendPos val="b"/>
      <c:layout>
        <c:manualLayout>
          <c:xMode val="edge"/>
          <c:yMode val="edge"/>
          <c:x val="1.4723152349062319E-2"/>
          <c:y val="0.87821355828597769"/>
          <c:w val="0.9852768476509377"/>
          <c:h val="0.10203283298634901"/>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Verdana" panose="020B0604030504040204" pitchFamily="34" charset="0"/>
          <a:ea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4/17/2024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4/17/2024</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BCCEA-A46B-4CCF-8C21-69A6988492A9}" type="slidenum">
              <a:rPr kumimoji="0" lang="en-ZW"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W"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000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646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slideMaster" Target="../slideMasters/slideMaster2.xml"/><Relationship Id="rId16" Type="http://schemas.openxmlformats.org/officeDocument/2006/relationships/image" Target="../media/image22.jpeg"/><Relationship Id="rId1" Type="http://schemas.openxmlformats.org/officeDocument/2006/relationships/tags" Target="../tags/tag23.xml"/><Relationship Id="rId6" Type="http://schemas.openxmlformats.org/officeDocument/2006/relationships/image" Target="../media/image12.svg"/><Relationship Id="rId11" Type="http://schemas.openxmlformats.org/officeDocument/2006/relationships/image" Target="../media/image17.sv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15.svg"/><Relationship Id="rId14" Type="http://schemas.openxmlformats.org/officeDocument/2006/relationships/image" Target="../media/image20.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Master" Target="../slideMasters/slideMaster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Master" Target="../slideMasters/slideMaster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a16="http://schemas.microsoft.com/office/drawing/2014/main" id="{C4588D6D-3EF4-1254-C1FD-E9BB0AC7A1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8276" y="4011461"/>
            <a:ext cx="2369477" cy="1070599"/>
          </a:xfrm>
          <a:prstGeom prst="rect">
            <a:avLst/>
          </a:prstGeom>
        </p:spPr>
      </p:pic>
    </p:spTree>
    <p:custDataLst>
      <p:tags r:id="rId1"/>
    </p:custDataLst>
    <p:extLst>
      <p:ext uri="{BB962C8B-B14F-4D97-AF65-F5344CB8AC3E}">
        <p14:creationId xmlns:p14="http://schemas.microsoft.com/office/powerpoint/2010/main" val="38830772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AEEF0C-E37E-3982-F950-E704E2BEDDA0}"/>
              </a:ext>
            </a:extLst>
          </p:cNvPr>
          <p:cNvSpPr/>
          <p:nvPr userDrawn="1"/>
        </p:nvSpPr>
        <p:spPr>
          <a:xfrm>
            <a:off x="45530" y="4860359"/>
            <a:ext cx="9098470" cy="332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2F91A849-B8C4-825F-D5B2-AE34BF592C21}"/>
              </a:ext>
            </a:extLst>
          </p:cNvPr>
          <p:cNvSpPr txBox="1"/>
          <p:nvPr userDrawn="1"/>
        </p:nvSpPr>
        <p:spPr>
          <a:xfrm>
            <a:off x="4715897" y="828884"/>
            <a:ext cx="4061631" cy="2246769"/>
          </a:xfrm>
          <a:prstGeom prst="rect">
            <a:avLst/>
          </a:prstGeom>
          <a:noFill/>
        </p:spPr>
        <p:txBody>
          <a:bodyPr wrap="square">
            <a:spAutoFit/>
          </a:bodyPr>
          <a:lstStyle/>
          <a:p>
            <a:pPr marL="0" indent="0">
              <a:buNone/>
            </a:pPr>
            <a:r>
              <a:rPr lang="en-US" sz="1400" dirty="0">
                <a:solidFill>
                  <a:schemeClr val="tx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tx1"/>
                </a:solidFill>
              </a:rPr>
            </a:br>
            <a:r>
              <a:rPr lang="en-US" sz="1400" dirty="0">
                <a:solidFill>
                  <a:schemeClr val="tx1"/>
                </a:solidFill>
              </a:rPr>
              <a:t>TB DIAH is implemented by the University of North Carolina at Chapel Hill, in partnership with John Snow, Inc. Views expressed are not necessarily those of USAID or the United States government.</a:t>
            </a:r>
          </a:p>
        </p:txBody>
      </p:sp>
      <p:sp>
        <p:nvSpPr>
          <p:cNvPr id="3" name="Rectangle 2">
            <a:extLst>
              <a:ext uri="{FF2B5EF4-FFF2-40B4-BE49-F238E27FC236}">
                <a16:creationId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a16="http://schemas.microsoft.com/office/drawing/2014/main" id="{B3608918-3AAC-F6DE-6DE0-37ACCCDE10E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64175" y="4115962"/>
              <a:ext cx="1006460" cy="777994"/>
            </a:xfrm>
            <a:prstGeom prst="rect">
              <a:avLst/>
            </a:prstGeom>
          </p:spPr>
        </p:pic>
      </p:grpSp>
      <p:sp>
        <p:nvSpPr>
          <p:cNvPr id="6" name="Rectangle 5">
            <a:extLst>
              <a:ext uri="{FF2B5EF4-FFF2-40B4-BE49-F238E27FC236}">
                <a16:creationId xmlns:a16="http://schemas.microsoft.com/office/drawing/2014/main" id="{6E698B6A-BD5B-46AB-3AE5-87904EFFFCFA}"/>
              </a:ext>
            </a:extLst>
          </p:cNvPr>
          <p:cNvSpPr/>
          <p:nvPr userDrawn="1"/>
        </p:nvSpPr>
        <p:spPr>
          <a:xfrm>
            <a:off x="0" y="-34148"/>
            <a:ext cx="4477657" cy="5234099"/>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mages of Empowerment, Kinshasa, DRC, May 2022,  CC BY-NC 4.0">
            <a:extLst>
              <a:ext uri="{FF2B5EF4-FFF2-40B4-BE49-F238E27FC236}">
                <a16:creationId xmlns:a16="http://schemas.microsoft.com/office/drawing/2014/main" id="{FA6EFE1F-AF78-E901-46C1-7E3159E7B14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5965" y="77363"/>
            <a:ext cx="4256284" cy="5030048"/>
          </a:xfrm>
          <a:prstGeom prst="rect">
            <a:avLst/>
          </a:prstGeom>
        </p:spPr>
      </p:pic>
    </p:spTree>
    <p:custDataLst>
      <p:tags r:id="rId1"/>
    </p:custDataLst>
    <p:extLst>
      <p:ext uri="{BB962C8B-B14F-4D97-AF65-F5344CB8AC3E}">
        <p14:creationId xmlns:p14="http://schemas.microsoft.com/office/powerpoint/2010/main" val="1224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a16="http://schemas.microsoft.com/office/drawing/2014/main" id="{C4588D6D-3EF4-1254-C1FD-E9BB0AC7A187}"/>
              </a:ext>
            </a:extLst>
          </p:cNvPr>
          <p:cNvPicPr>
            <a:picLocks noChangeAspect="1"/>
          </p:cNvPicPr>
          <p:nvPr userDrawn="1"/>
        </p:nvPicPr>
        <p:blipFill>
          <a:blip r:embed="rId3"/>
          <a:stretch>
            <a:fillRect/>
          </a:stretch>
        </p:blipFill>
        <p:spPr>
          <a:xfrm>
            <a:off x="6481300" y="4011461"/>
            <a:ext cx="2369477" cy="1070599"/>
          </a:xfrm>
          <a:prstGeom prst="rect">
            <a:avLst/>
          </a:prstGeom>
        </p:spPr>
      </p:pic>
    </p:spTree>
    <p:custDataLst>
      <p:tags r:id="rId1"/>
    </p:custDataLst>
    <p:extLst>
      <p:ext uri="{BB962C8B-B14F-4D97-AF65-F5344CB8AC3E}">
        <p14:creationId xmlns:p14="http://schemas.microsoft.com/office/powerpoint/2010/main" val="15154431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1081899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112362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2130499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a:srcRect t="13833" b="2665"/>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388202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2156246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3026685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2500708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rgbClr val="8D8B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16871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3532570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209" name="Straight Connector 208">
            <a:extLst>
              <a:ext uri="{FF2B5EF4-FFF2-40B4-BE49-F238E27FC236}">
                <a16:creationId xmlns:a16="http://schemas.microsoft.com/office/drawing/2014/main" id="{81905C97-585B-89BC-DAC0-02BB62D32D04}"/>
              </a:ext>
            </a:extLst>
          </p:cNvPr>
          <p:cNvCxnSpPr>
            <a:cxnSpLocks/>
          </p:cNvCxnSpPr>
          <p:nvPr userDrawn="1"/>
        </p:nvCxnSpPr>
        <p:spPr>
          <a:xfrm>
            <a:off x="8705671"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8BF61AA-AB49-AFB8-34BC-3F645E6DE920}"/>
              </a:ext>
            </a:extLst>
          </p:cNvPr>
          <p:cNvCxnSpPr>
            <a:cxnSpLocks/>
          </p:cNvCxnSpPr>
          <p:nvPr userDrawn="1"/>
        </p:nvCxnSpPr>
        <p:spPr>
          <a:xfrm>
            <a:off x="6574367"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982CAB0-1A07-15BB-C963-6D5E7E70E2FE}"/>
              </a:ext>
            </a:extLst>
          </p:cNvPr>
          <p:cNvCxnSpPr>
            <a:cxnSpLocks/>
          </p:cNvCxnSpPr>
          <p:nvPr userDrawn="1"/>
        </p:nvCxnSpPr>
        <p:spPr>
          <a:xfrm>
            <a:off x="4375817"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B75C4CF-6EED-DA36-7F5C-F61572E0340E}"/>
              </a:ext>
            </a:extLst>
          </p:cNvPr>
          <p:cNvSpPr/>
          <p:nvPr userDrawn="1"/>
        </p:nvSpPr>
        <p:spPr>
          <a:xfrm>
            <a:off x="-5912" y="1504352"/>
            <a:ext cx="9149912" cy="3672434"/>
          </a:xfrm>
          <a:prstGeom prst="rect">
            <a:avLst/>
          </a:prstGeom>
          <a:solidFill>
            <a:srgbClr val="D2F5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04" name="Straight Connector 203">
            <a:extLst>
              <a:ext uri="{FF2B5EF4-FFF2-40B4-BE49-F238E27FC236}">
                <a16:creationId xmlns:a16="http://schemas.microsoft.com/office/drawing/2014/main" id="{66B58553-A2EB-99B7-749D-776A9152BB2E}"/>
              </a:ext>
            </a:extLst>
          </p:cNvPr>
          <p:cNvCxnSpPr>
            <a:cxnSpLocks/>
          </p:cNvCxnSpPr>
          <p:nvPr userDrawn="1"/>
        </p:nvCxnSpPr>
        <p:spPr>
          <a:xfrm>
            <a:off x="2218642" y="217648"/>
            <a:ext cx="0" cy="1680919"/>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pic>
        <p:nvPicPr>
          <p:cNvPr id="9" name="Graphic 8" descr="Target with solid fill">
            <a:extLst>
              <a:ext uri="{FF2B5EF4-FFF2-40B4-BE49-F238E27FC236}">
                <a16:creationId xmlns:a16="http://schemas.microsoft.com/office/drawing/2014/main" id="{FB812C70-91BA-628C-3037-6DF233BD7F4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6742" y="1573411"/>
            <a:ext cx="205740" cy="207391"/>
          </a:xfrm>
          <a:prstGeom prst="rect">
            <a:avLst/>
          </a:prstGeom>
        </p:spPr>
      </p:pic>
      <p:grpSp>
        <p:nvGrpSpPr>
          <p:cNvPr id="175" name="Group 174">
            <a:extLst>
              <a:ext uri="{FF2B5EF4-FFF2-40B4-BE49-F238E27FC236}">
                <a16:creationId xmlns:a16="http://schemas.microsoft.com/office/drawing/2014/main" id="{BA760758-77F5-9F9E-294B-41BE9E28EF32}"/>
              </a:ext>
            </a:extLst>
          </p:cNvPr>
          <p:cNvGrpSpPr/>
          <p:nvPr userDrawn="1"/>
        </p:nvGrpSpPr>
        <p:grpSpPr>
          <a:xfrm>
            <a:off x="299460" y="1840960"/>
            <a:ext cx="2093381" cy="1190131"/>
            <a:chOff x="421079" y="2421777"/>
            <a:chExt cx="2791174" cy="1574209"/>
          </a:xfrm>
        </p:grpSpPr>
        <p:sp>
          <p:nvSpPr>
            <p:cNvPr id="33" name="Rectangle 32">
              <a:extLst>
                <a:ext uri="{FF2B5EF4-FFF2-40B4-BE49-F238E27FC236}">
                  <a16:creationId xmlns:a16="http://schemas.microsoft.com/office/drawing/2014/main" id="{9EB2EDCA-119C-B7FA-038E-31A58C5E469D}"/>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34" name="TextBox 33">
              <a:extLst>
                <a:ext uri="{FF2B5EF4-FFF2-40B4-BE49-F238E27FC236}">
                  <a16:creationId xmlns:a16="http://schemas.microsoft.com/office/drawing/2014/main" id="{97ACDFE7-206B-3E26-15AD-426A06310797}"/>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74" name="Group 173">
              <a:extLst>
                <a:ext uri="{FF2B5EF4-FFF2-40B4-BE49-F238E27FC236}">
                  <a16:creationId xmlns:a16="http://schemas.microsoft.com/office/drawing/2014/main" id="{2D17E8CD-A487-1761-6097-BACB1FC3153F}"/>
                </a:ext>
              </a:extLst>
            </p:cNvPr>
            <p:cNvGrpSpPr/>
            <p:nvPr userDrawn="1"/>
          </p:nvGrpSpPr>
          <p:grpSpPr>
            <a:xfrm>
              <a:off x="2661540" y="2421777"/>
              <a:ext cx="550713" cy="590151"/>
              <a:chOff x="2661540" y="2421777"/>
              <a:chExt cx="550713" cy="590151"/>
            </a:xfrm>
          </p:grpSpPr>
          <p:sp>
            <p:nvSpPr>
              <p:cNvPr id="37" name="Isosceles Triangle 30">
                <a:extLst>
                  <a:ext uri="{FF2B5EF4-FFF2-40B4-BE49-F238E27FC236}">
                    <a16:creationId xmlns:a16="http://schemas.microsoft.com/office/drawing/2014/main" id="{AE86ABEC-AAFD-8134-3701-A34FBC37BB3A}"/>
                  </a:ext>
                </a:extLst>
              </p:cNvPr>
              <p:cNvSpPr/>
              <p:nvPr/>
            </p:nvSpPr>
            <p:spPr>
              <a:xfrm rot="15431948">
                <a:off x="2641821"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8" name="Graphic 37" descr="Speedometer Middle with solid fill">
                <a:extLst>
                  <a:ext uri="{FF2B5EF4-FFF2-40B4-BE49-F238E27FC236}">
                    <a16:creationId xmlns:a16="http://schemas.microsoft.com/office/drawing/2014/main" id="{EF8BE5B6-2BEC-F81B-3233-333DE59BA2D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62" name="Group 161">
            <a:extLst>
              <a:ext uri="{FF2B5EF4-FFF2-40B4-BE49-F238E27FC236}">
                <a16:creationId xmlns:a16="http://schemas.microsoft.com/office/drawing/2014/main" id="{3EE40D07-9CD8-022B-2A1C-93189079496E}"/>
              </a:ext>
            </a:extLst>
          </p:cNvPr>
          <p:cNvGrpSpPr/>
          <p:nvPr userDrawn="1"/>
        </p:nvGrpSpPr>
        <p:grpSpPr>
          <a:xfrm>
            <a:off x="299461" y="3051107"/>
            <a:ext cx="2074550" cy="976906"/>
            <a:chOff x="338317" y="4016920"/>
            <a:chExt cx="2766068" cy="1292172"/>
          </a:xfrm>
        </p:grpSpPr>
        <p:sp>
          <p:nvSpPr>
            <p:cNvPr id="39" name="Rectangle 38">
              <a:extLst>
                <a:ext uri="{FF2B5EF4-FFF2-40B4-BE49-F238E27FC236}">
                  <a16:creationId xmlns:a16="http://schemas.microsoft.com/office/drawing/2014/main" id="{F2DEAECC-5CE2-17F3-BD4F-FDFEF847BDE5}"/>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TextBox 40">
              <a:extLst>
                <a:ext uri="{FF2B5EF4-FFF2-40B4-BE49-F238E27FC236}">
                  <a16:creationId xmlns:a16="http://schemas.microsoft.com/office/drawing/2014/main" id="{30EA3D67-004D-DBD3-70CE-F7E4C40956CB}"/>
                </a:ext>
              </a:extLst>
            </p:cNvPr>
            <p:cNvSpPr txBox="1"/>
            <p:nvPr userDrawn="1"/>
          </p:nvSpPr>
          <p:spPr>
            <a:xfrm rot="16200000">
              <a:off x="2298604" y="4503310"/>
              <a:ext cx="1273008"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sp>
        <p:nvSpPr>
          <p:cNvPr id="46" name="TextBox 45">
            <a:extLst>
              <a:ext uri="{FF2B5EF4-FFF2-40B4-BE49-F238E27FC236}">
                <a16:creationId xmlns:a16="http://schemas.microsoft.com/office/drawing/2014/main" id="{3E4A7773-6336-29A0-81AA-129460723E20}"/>
              </a:ext>
            </a:extLst>
          </p:cNvPr>
          <p:cNvSpPr txBox="1"/>
          <p:nvPr userDrawn="1"/>
        </p:nvSpPr>
        <p:spPr>
          <a:xfrm>
            <a:off x="779965" y="324870"/>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REACH</a:t>
            </a:r>
            <a:endParaRPr lang="en-US" sz="900" b="1" spc="225" dirty="0">
              <a:solidFill>
                <a:schemeClr val="tx1"/>
              </a:solidFill>
              <a:latin typeface="Franklin Gothic Heavy" panose="020B0903020102020204" pitchFamily="34" charset="0"/>
              <a:cs typeface="Arial" panose="020B0604020202020204" pitchFamily="34" charset="0"/>
            </a:endParaRPr>
          </a:p>
        </p:txBody>
      </p:sp>
      <p:pic>
        <p:nvPicPr>
          <p:cNvPr id="50" name="Picture 49" descr="Icon&#10;&#10;Description automatically generated">
            <a:extLst>
              <a:ext uri="{FF2B5EF4-FFF2-40B4-BE49-F238E27FC236}">
                <a16:creationId xmlns:a16="http://schemas.microsoft.com/office/drawing/2014/main" id="{7FB9AF62-CE99-90B8-2564-49C42847D3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45159" y="522851"/>
            <a:ext cx="342900" cy="345652"/>
          </a:xfrm>
          <a:prstGeom prst="rect">
            <a:avLst/>
          </a:prstGeom>
        </p:spPr>
      </p:pic>
      <p:sp>
        <p:nvSpPr>
          <p:cNvPr id="51" name="TextBox 50">
            <a:extLst>
              <a:ext uri="{FF2B5EF4-FFF2-40B4-BE49-F238E27FC236}">
                <a16:creationId xmlns:a16="http://schemas.microsoft.com/office/drawing/2014/main" id="{E311CF4C-BE8B-B237-C271-9933229C7C05}"/>
              </a:ext>
            </a:extLst>
          </p:cNvPr>
          <p:cNvSpPr txBox="1"/>
          <p:nvPr userDrawn="1"/>
        </p:nvSpPr>
        <p:spPr>
          <a:xfrm>
            <a:off x="5043311" y="331016"/>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PREVENT</a:t>
            </a:r>
            <a:endParaRPr lang="en-US" sz="900" b="1" spc="225" dirty="0">
              <a:solidFill>
                <a:schemeClr val="tx1"/>
              </a:solidFill>
              <a:latin typeface="Franklin Gothic Heavy" panose="020B09030201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8C09AC43-870E-4650-5BDC-120F5C2C1EAF}"/>
              </a:ext>
            </a:extLst>
          </p:cNvPr>
          <p:cNvSpPr txBox="1"/>
          <p:nvPr userDrawn="1"/>
        </p:nvSpPr>
        <p:spPr>
          <a:xfrm>
            <a:off x="7246671" y="331016"/>
            <a:ext cx="105328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SUSTAIN</a:t>
            </a:r>
            <a:endParaRPr lang="en-US" sz="900" b="1" spc="225" dirty="0">
              <a:solidFill>
                <a:schemeClr val="tx1"/>
              </a:solidFill>
              <a:latin typeface="Franklin Gothic Heavy" panose="020B09030201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521C8550-5035-5923-1C6F-0F917FDE172C}"/>
              </a:ext>
            </a:extLst>
          </p:cNvPr>
          <p:cNvSpPr/>
          <p:nvPr/>
        </p:nvSpPr>
        <p:spPr>
          <a:xfrm>
            <a:off x="318744" y="967849"/>
            <a:ext cx="2057400" cy="553043"/>
          </a:xfrm>
          <a:prstGeom prst="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solidFill>
            </a:endParaRPr>
          </a:p>
        </p:txBody>
      </p:sp>
      <p:sp>
        <p:nvSpPr>
          <p:cNvPr id="60" name="Arrow: Down 59">
            <a:extLst>
              <a:ext uri="{FF2B5EF4-FFF2-40B4-BE49-F238E27FC236}">
                <a16:creationId xmlns:a16="http://schemas.microsoft.com/office/drawing/2014/main" id="{D58DD18B-C58B-47E3-3B44-28E4C1EEF384}"/>
              </a:ext>
            </a:extLst>
          </p:cNvPr>
          <p:cNvSpPr/>
          <p:nvPr/>
        </p:nvSpPr>
        <p:spPr>
          <a:xfrm flipV="1">
            <a:off x="388917" y="1077108"/>
            <a:ext cx="137160" cy="138261"/>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Flowchart: Off-page Connector 54">
            <a:extLst>
              <a:ext uri="{FF2B5EF4-FFF2-40B4-BE49-F238E27FC236}">
                <a16:creationId xmlns:a16="http://schemas.microsoft.com/office/drawing/2014/main" id="{90F356E9-DBAE-D98C-0EA8-9E17DF1C446B}"/>
              </a:ext>
            </a:extLst>
          </p:cNvPr>
          <p:cNvSpPr/>
          <p:nvPr/>
        </p:nvSpPr>
        <p:spPr>
          <a:xfrm flipV="1">
            <a:off x="305090" y="1373258"/>
            <a:ext cx="2084529" cy="414782"/>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TextBox 55">
            <a:extLst>
              <a:ext uri="{FF2B5EF4-FFF2-40B4-BE49-F238E27FC236}">
                <a16:creationId xmlns:a16="http://schemas.microsoft.com/office/drawing/2014/main" id="{CF3E130B-4491-7203-644F-D09BBD012607}"/>
              </a:ext>
            </a:extLst>
          </p:cNvPr>
          <p:cNvSpPr txBox="1"/>
          <p:nvPr/>
        </p:nvSpPr>
        <p:spPr>
          <a:xfrm>
            <a:off x="474634" y="1465936"/>
            <a:ext cx="1724306"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Treat 40 million people </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by 2022</a:t>
            </a:r>
          </a:p>
        </p:txBody>
      </p:sp>
      <p:pic>
        <p:nvPicPr>
          <p:cNvPr id="57" name="Graphic 56">
            <a:extLst>
              <a:ext uri="{FF2B5EF4-FFF2-40B4-BE49-F238E27FC236}">
                <a16:creationId xmlns:a16="http://schemas.microsoft.com/office/drawing/2014/main" id="{DA9F8DC4-2E9B-BFA6-937A-EE02DFA2782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9693" y="1526592"/>
            <a:ext cx="232361" cy="199042"/>
          </a:xfrm>
          <a:prstGeom prst="rect">
            <a:avLst/>
          </a:prstGeom>
        </p:spPr>
      </p:pic>
      <p:sp>
        <p:nvSpPr>
          <p:cNvPr id="66" name="Rectangle 65">
            <a:extLst>
              <a:ext uri="{FF2B5EF4-FFF2-40B4-BE49-F238E27FC236}">
                <a16:creationId xmlns:a16="http://schemas.microsoft.com/office/drawing/2014/main" id="{8FBC2249-521F-578C-C61F-B447F5AA4F58}"/>
              </a:ext>
            </a:extLst>
          </p:cNvPr>
          <p:cNvSpPr/>
          <p:nvPr/>
        </p:nvSpPr>
        <p:spPr>
          <a:xfrm>
            <a:off x="2462190" y="967849"/>
            <a:ext cx="2057400" cy="553043"/>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Arrow: Down 67">
            <a:extLst>
              <a:ext uri="{FF2B5EF4-FFF2-40B4-BE49-F238E27FC236}">
                <a16:creationId xmlns:a16="http://schemas.microsoft.com/office/drawing/2014/main" id="{DD7B2E8C-D796-F66D-7432-22CD17AFCF3E}"/>
              </a:ext>
            </a:extLst>
          </p:cNvPr>
          <p:cNvSpPr/>
          <p:nvPr/>
        </p:nvSpPr>
        <p:spPr>
          <a:xfrm flipV="1">
            <a:off x="2557986" y="1077108"/>
            <a:ext cx="137160" cy="138261"/>
          </a:xfrm>
          <a:prstGeom prst="downArrow">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Flowchart: Off-page Connector 62">
            <a:extLst>
              <a:ext uri="{FF2B5EF4-FFF2-40B4-BE49-F238E27FC236}">
                <a16:creationId xmlns:a16="http://schemas.microsoft.com/office/drawing/2014/main" id="{C82F18FA-739D-35B3-8542-AC8899F47EB0}"/>
              </a:ext>
            </a:extLst>
          </p:cNvPr>
          <p:cNvSpPr/>
          <p:nvPr/>
        </p:nvSpPr>
        <p:spPr>
          <a:xfrm flipV="1">
            <a:off x="2449437" y="1395794"/>
            <a:ext cx="2084529" cy="414782"/>
          </a:xfrm>
          <a:prstGeom prst="flowChartOffpage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64" name="TextBox 63">
            <a:extLst>
              <a:ext uri="{FF2B5EF4-FFF2-40B4-BE49-F238E27FC236}">
                <a16:creationId xmlns:a16="http://schemas.microsoft.com/office/drawing/2014/main" id="{66C1D3C7-23DD-FA31-B8A8-6674DF13533E}"/>
              </a:ext>
            </a:extLst>
          </p:cNvPr>
          <p:cNvSpPr txBox="1"/>
          <p:nvPr/>
        </p:nvSpPr>
        <p:spPr>
          <a:xfrm>
            <a:off x="2909932" y="1535207"/>
            <a:ext cx="1349624" cy="219291"/>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Treat success 90%</a:t>
            </a:r>
          </a:p>
        </p:txBody>
      </p:sp>
      <p:pic>
        <p:nvPicPr>
          <p:cNvPr id="65" name="Graphic 64">
            <a:extLst>
              <a:ext uri="{FF2B5EF4-FFF2-40B4-BE49-F238E27FC236}">
                <a16:creationId xmlns:a16="http://schemas.microsoft.com/office/drawing/2014/main" id="{C61AD173-7256-91AE-F364-E40144BE15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43202" y="1533947"/>
            <a:ext cx="232361" cy="199042"/>
          </a:xfrm>
          <a:prstGeom prst="rect">
            <a:avLst/>
          </a:prstGeom>
        </p:spPr>
      </p:pic>
      <p:sp>
        <p:nvSpPr>
          <p:cNvPr id="74" name="Rectangle 73">
            <a:extLst>
              <a:ext uri="{FF2B5EF4-FFF2-40B4-BE49-F238E27FC236}">
                <a16:creationId xmlns:a16="http://schemas.microsoft.com/office/drawing/2014/main" id="{B32C7190-C15A-3D3E-B689-6215F7139133}"/>
              </a:ext>
            </a:extLst>
          </p:cNvPr>
          <p:cNvSpPr/>
          <p:nvPr/>
        </p:nvSpPr>
        <p:spPr>
          <a:xfrm>
            <a:off x="4632027" y="967849"/>
            <a:ext cx="2052285" cy="553043"/>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6" name="Arrow: Down 75">
            <a:extLst>
              <a:ext uri="{FF2B5EF4-FFF2-40B4-BE49-F238E27FC236}">
                <a16:creationId xmlns:a16="http://schemas.microsoft.com/office/drawing/2014/main" id="{3551E99A-97EA-D2CB-A1A8-7D4B2CB95F97}"/>
              </a:ext>
            </a:extLst>
          </p:cNvPr>
          <p:cNvSpPr/>
          <p:nvPr/>
        </p:nvSpPr>
        <p:spPr>
          <a:xfrm flipV="1">
            <a:off x="4736267" y="1077108"/>
            <a:ext cx="137160" cy="13826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Flowchart: Off-page Connector 70">
            <a:extLst>
              <a:ext uri="{FF2B5EF4-FFF2-40B4-BE49-F238E27FC236}">
                <a16:creationId xmlns:a16="http://schemas.microsoft.com/office/drawing/2014/main" id="{A12FE00C-A68A-D948-361F-C296746EB7E2}"/>
              </a:ext>
            </a:extLst>
          </p:cNvPr>
          <p:cNvSpPr/>
          <p:nvPr/>
        </p:nvSpPr>
        <p:spPr>
          <a:xfrm flipV="1">
            <a:off x="4616383" y="1395794"/>
            <a:ext cx="2084832" cy="414782"/>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72" name="TextBox 71">
            <a:extLst>
              <a:ext uri="{FF2B5EF4-FFF2-40B4-BE49-F238E27FC236}">
                <a16:creationId xmlns:a16="http://schemas.microsoft.com/office/drawing/2014/main" id="{DF4CAA7F-281F-4724-4A27-B50303301DDA}"/>
              </a:ext>
            </a:extLst>
          </p:cNvPr>
          <p:cNvSpPr txBox="1"/>
          <p:nvPr/>
        </p:nvSpPr>
        <p:spPr>
          <a:xfrm>
            <a:off x="4893001" y="1471511"/>
            <a:ext cx="1665083"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30 million on TB </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preventative treatment (TPT)</a:t>
            </a:r>
          </a:p>
        </p:txBody>
      </p:sp>
      <p:pic>
        <p:nvPicPr>
          <p:cNvPr id="73" name="Graphic 72">
            <a:extLst>
              <a:ext uri="{FF2B5EF4-FFF2-40B4-BE49-F238E27FC236}">
                <a16:creationId xmlns:a16="http://schemas.microsoft.com/office/drawing/2014/main" id="{E962766C-1DE2-8273-A2DE-CB1B9214B47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69514" y="1533947"/>
            <a:ext cx="232361" cy="199042"/>
          </a:xfrm>
          <a:prstGeom prst="rect">
            <a:avLst/>
          </a:prstGeom>
        </p:spPr>
      </p:pic>
      <p:sp>
        <p:nvSpPr>
          <p:cNvPr id="82" name="Rectangle 81">
            <a:extLst>
              <a:ext uri="{FF2B5EF4-FFF2-40B4-BE49-F238E27FC236}">
                <a16:creationId xmlns:a16="http://schemas.microsoft.com/office/drawing/2014/main" id="{4ED0414F-7321-48E3-3DD4-1160E94C544E}"/>
              </a:ext>
            </a:extLst>
          </p:cNvPr>
          <p:cNvSpPr/>
          <p:nvPr/>
        </p:nvSpPr>
        <p:spPr>
          <a:xfrm>
            <a:off x="6777752" y="967849"/>
            <a:ext cx="2057400" cy="5530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4" name="Arrow: Down 83">
            <a:extLst>
              <a:ext uri="{FF2B5EF4-FFF2-40B4-BE49-F238E27FC236}">
                <a16:creationId xmlns:a16="http://schemas.microsoft.com/office/drawing/2014/main" id="{4E8C1195-90E8-5361-9A99-9C879AC63071}"/>
              </a:ext>
            </a:extLst>
          </p:cNvPr>
          <p:cNvSpPr/>
          <p:nvPr/>
        </p:nvSpPr>
        <p:spPr>
          <a:xfrm flipV="1">
            <a:off x="6852686" y="1077108"/>
            <a:ext cx="137160" cy="138261"/>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Flowchart: Off-page Connector 78">
            <a:extLst>
              <a:ext uri="{FF2B5EF4-FFF2-40B4-BE49-F238E27FC236}">
                <a16:creationId xmlns:a16="http://schemas.microsoft.com/office/drawing/2014/main" id="{5155BB4E-08AF-9437-988B-759E016E20BA}"/>
              </a:ext>
            </a:extLst>
          </p:cNvPr>
          <p:cNvSpPr/>
          <p:nvPr/>
        </p:nvSpPr>
        <p:spPr>
          <a:xfrm flipV="1">
            <a:off x="6764036" y="1395794"/>
            <a:ext cx="2084832" cy="414782"/>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80" name="TextBox 79">
            <a:extLst>
              <a:ext uri="{FF2B5EF4-FFF2-40B4-BE49-F238E27FC236}">
                <a16:creationId xmlns:a16="http://schemas.microsoft.com/office/drawing/2014/main" id="{4DE7F85B-C522-1F5D-6EF8-BEAF79029772}"/>
              </a:ext>
            </a:extLst>
          </p:cNvPr>
          <p:cNvSpPr txBox="1"/>
          <p:nvPr/>
        </p:nvSpPr>
        <p:spPr>
          <a:xfrm>
            <a:off x="7147257" y="1471511"/>
            <a:ext cx="1467087"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Global investments reach</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 $13 billion by 2022</a:t>
            </a:r>
          </a:p>
        </p:txBody>
      </p:sp>
      <p:pic>
        <p:nvPicPr>
          <p:cNvPr id="81" name="Graphic 80">
            <a:extLst>
              <a:ext uri="{FF2B5EF4-FFF2-40B4-BE49-F238E27FC236}">
                <a16:creationId xmlns:a16="http://schemas.microsoft.com/office/drawing/2014/main" id="{16763658-4C27-9E26-68A7-A8588A519B0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33414" y="1537624"/>
            <a:ext cx="232361" cy="199042"/>
          </a:xfrm>
          <a:prstGeom prst="rect">
            <a:avLst/>
          </a:prstGeom>
        </p:spPr>
      </p:pic>
      <p:grpSp>
        <p:nvGrpSpPr>
          <p:cNvPr id="36" name="Group 35">
            <a:extLst>
              <a:ext uri="{FF2B5EF4-FFF2-40B4-BE49-F238E27FC236}">
                <a16:creationId xmlns:a16="http://schemas.microsoft.com/office/drawing/2014/main" id="{9C9B95C5-2558-9803-3E08-AE24921C5E9B}"/>
              </a:ext>
            </a:extLst>
          </p:cNvPr>
          <p:cNvGrpSpPr/>
          <p:nvPr/>
        </p:nvGrpSpPr>
        <p:grpSpPr>
          <a:xfrm>
            <a:off x="163908" y="124474"/>
            <a:ext cx="8810875" cy="1409473"/>
            <a:chOff x="218544" y="164645"/>
            <a:chExt cx="11747833" cy="1864336"/>
          </a:xfrm>
        </p:grpSpPr>
        <p:cxnSp>
          <p:nvCxnSpPr>
            <p:cNvPr id="125" name="Straight Connector 124">
              <a:extLst>
                <a:ext uri="{FF2B5EF4-FFF2-40B4-BE49-F238E27FC236}">
                  <a16:creationId xmlns:a16="http://schemas.microsoft.com/office/drawing/2014/main" id="{10A071DB-DE9A-E1ED-790B-47965256B769}"/>
                </a:ext>
              </a:extLst>
            </p:cNvPr>
            <p:cNvCxnSpPr>
              <a:cxnSpLocks/>
            </p:cNvCxnSpPr>
            <p:nvPr userDrawn="1"/>
          </p:nvCxnSpPr>
          <p:spPr>
            <a:xfrm>
              <a:off x="11966377" y="180669"/>
              <a:ext cx="0" cy="180916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520CA35-5CFA-EC8F-0951-84841C16871E}"/>
                </a:ext>
              </a:extLst>
            </p:cNvPr>
            <p:cNvCxnSpPr>
              <a:cxnSpLocks/>
            </p:cNvCxnSpPr>
            <p:nvPr userDrawn="1"/>
          </p:nvCxnSpPr>
          <p:spPr>
            <a:xfrm flipH="1">
              <a:off x="218544" y="164645"/>
              <a:ext cx="0" cy="18643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1CE9B1F7-086A-1F51-03DB-71A6E8E5DDBA}"/>
                </a:ext>
              </a:extLst>
            </p:cNvPr>
            <p:cNvCxnSpPr>
              <a:cxnSpLocks/>
            </p:cNvCxnSpPr>
            <p:nvPr userDrawn="1"/>
          </p:nvCxnSpPr>
          <p:spPr>
            <a:xfrm>
              <a:off x="218544" y="164645"/>
              <a:ext cx="3701392" cy="16024"/>
            </a:xfrm>
            <a:prstGeom prst="straightConnector1">
              <a:avLst/>
            </a:prstGeom>
            <a:ln w="28575">
              <a:solidFill>
                <a:srgbClr val="0E256A"/>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D242CD6-3D21-D1BB-BBEA-339E5C226BE2}"/>
                </a:ext>
              </a:extLst>
            </p:cNvPr>
            <p:cNvCxnSpPr>
              <a:cxnSpLocks/>
            </p:cNvCxnSpPr>
            <p:nvPr userDrawn="1"/>
          </p:nvCxnSpPr>
          <p:spPr>
            <a:xfrm flipH="1" flipV="1">
              <a:off x="8293511" y="164645"/>
              <a:ext cx="3672866" cy="0"/>
            </a:xfrm>
            <a:prstGeom prst="straightConnector1">
              <a:avLst/>
            </a:prstGeom>
            <a:ln w="28575">
              <a:solidFill>
                <a:srgbClr val="0E256A"/>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113" name="TextBox 112">
            <a:extLst>
              <a:ext uri="{FF2B5EF4-FFF2-40B4-BE49-F238E27FC236}">
                <a16:creationId xmlns:a16="http://schemas.microsoft.com/office/drawing/2014/main" id="{948DF11D-CF18-12D9-E2F4-86AE72DD2F13}"/>
              </a:ext>
            </a:extLst>
          </p:cNvPr>
          <p:cNvSpPr txBox="1"/>
          <p:nvPr/>
        </p:nvSpPr>
        <p:spPr>
          <a:xfrm>
            <a:off x="3013440" y="324870"/>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CURE</a:t>
            </a:r>
            <a:endParaRPr lang="en-US" sz="900" b="1" spc="225" dirty="0">
              <a:solidFill>
                <a:schemeClr val="tx1"/>
              </a:solidFill>
              <a:latin typeface="Franklin Gothic Heavy" panose="020B0903020102020204" pitchFamily="34" charset="0"/>
              <a:cs typeface="Arial" panose="020B0604020202020204" pitchFamily="34" charset="0"/>
            </a:endParaRPr>
          </a:p>
        </p:txBody>
      </p:sp>
      <p:grpSp>
        <p:nvGrpSpPr>
          <p:cNvPr id="140" name="Group 139">
            <a:extLst>
              <a:ext uri="{FF2B5EF4-FFF2-40B4-BE49-F238E27FC236}">
                <a16:creationId xmlns:a16="http://schemas.microsoft.com/office/drawing/2014/main" id="{531B1B2F-482B-C7F2-127A-C2DBE589421A}"/>
              </a:ext>
            </a:extLst>
          </p:cNvPr>
          <p:cNvGrpSpPr/>
          <p:nvPr/>
        </p:nvGrpSpPr>
        <p:grpSpPr>
          <a:xfrm>
            <a:off x="2468272" y="3945281"/>
            <a:ext cx="2097395" cy="1147985"/>
            <a:chOff x="3234839" y="5186984"/>
            <a:chExt cx="2796526" cy="1518462"/>
          </a:xfrm>
        </p:grpSpPr>
        <p:sp>
          <p:nvSpPr>
            <p:cNvPr id="141" name="Rectangle 140">
              <a:extLst>
                <a:ext uri="{FF2B5EF4-FFF2-40B4-BE49-F238E27FC236}">
                  <a16:creationId xmlns:a16="http://schemas.microsoft.com/office/drawing/2014/main" id="{5EB5E449-BFF4-55CB-C076-96C7064B3C28}"/>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42" name="TextBox 141">
              <a:extLst>
                <a:ext uri="{FF2B5EF4-FFF2-40B4-BE49-F238E27FC236}">
                  <a16:creationId xmlns:a16="http://schemas.microsoft.com/office/drawing/2014/main" id="{88F56C14-0EBF-5F76-DED1-7F15A4699E45}"/>
                </a:ext>
              </a:extLst>
            </p:cNvPr>
            <p:cNvSpPr txBox="1"/>
            <p:nvPr userDrawn="1"/>
          </p:nvSpPr>
          <p:spPr>
            <a:xfrm rot="16200000">
              <a:off x="5312003"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43" name="Isosceles Triangle 131">
              <a:extLst>
                <a:ext uri="{FF2B5EF4-FFF2-40B4-BE49-F238E27FC236}">
                  <a16:creationId xmlns:a16="http://schemas.microsoft.com/office/drawing/2014/main" id="{4C115825-7A72-3FFD-341F-581CA78C9D49}"/>
                </a:ext>
              </a:extLst>
            </p:cNvPr>
            <p:cNvSpPr/>
            <p:nvPr userDrawn="1"/>
          </p:nvSpPr>
          <p:spPr>
            <a:xfrm rot="3504354">
              <a:off x="5438383"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4" name="Graphic 143" descr="Network outline">
              <a:extLst>
                <a:ext uri="{FF2B5EF4-FFF2-40B4-BE49-F238E27FC236}">
                  <a16:creationId xmlns:a16="http://schemas.microsoft.com/office/drawing/2014/main" id="{715C5FB1-E306-9E1B-CFF7-AE074EB2FF0E}"/>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45" name="Group 144">
            <a:extLst>
              <a:ext uri="{FF2B5EF4-FFF2-40B4-BE49-F238E27FC236}">
                <a16:creationId xmlns:a16="http://schemas.microsoft.com/office/drawing/2014/main" id="{45F73127-6C68-FD5A-7B71-71D47698F4D2}"/>
              </a:ext>
            </a:extLst>
          </p:cNvPr>
          <p:cNvGrpSpPr/>
          <p:nvPr/>
        </p:nvGrpSpPr>
        <p:grpSpPr>
          <a:xfrm>
            <a:off x="299460" y="3945281"/>
            <a:ext cx="2102878" cy="1147985"/>
            <a:chOff x="3234839" y="5186984"/>
            <a:chExt cx="2803837" cy="1518462"/>
          </a:xfrm>
        </p:grpSpPr>
        <p:sp>
          <p:nvSpPr>
            <p:cNvPr id="146" name="Rectangle 145">
              <a:extLst>
                <a:ext uri="{FF2B5EF4-FFF2-40B4-BE49-F238E27FC236}">
                  <a16:creationId xmlns:a16="http://schemas.microsoft.com/office/drawing/2014/main" id="{94B27A1C-DF5E-BC81-A2E0-24A29FFAC31C}"/>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47" name="TextBox 146">
              <a:extLst>
                <a:ext uri="{FF2B5EF4-FFF2-40B4-BE49-F238E27FC236}">
                  <a16:creationId xmlns:a16="http://schemas.microsoft.com/office/drawing/2014/main" id="{818081A0-008B-00AB-94E4-329595F1E18B}"/>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48" name="Isosceles Triangle 131">
              <a:extLst>
                <a:ext uri="{FF2B5EF4-FFF2-40B4-BE49-F238E27FC236}">
                  <a16:creationId xmlns:a16="http://schemas.microsoft.com/office/drawing/2014/main" id="{B8D6ED18-7508-F896-B117-B6D599FA0D85}"/>
                </a:ext>
              </a:extLst>
            </p:cNvPr>
            <p:cNvSpPr/>
            <p:nvPr userDrawn="1"/>
          </p:nvSpPr>
          <p:spPr>
            <a:xfrm rot="3504354">
              <a:off x="5445694"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9" name="Graphic 148" descr="Network outline">
              <a:extLst>
                <a:ext uri="{FF2B5EF4-FFF2-40B4-BE49-F238E27FC236}">
                  <a16:creationId xmlns:a16="http://schemas.microsoft.com/office/drawing/2014/main" id="{D3E33977-F46C-7CE0-3812-DDB5287503E9}"/>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52" name="Group 151">
            <a:extLst>
              <a:ext uri="{FF2B5EF4-FFF2-40B4-BE49-F238E27FC236}">
                <a16:creationId xmlns:a16="http://schemas.microsoft.com/office/drawing/2014/main" id="{C30ECE0D-F965-102E-11F1-E36EDD013146}"/>
              </a:ext>
            </a:extLst>
          </p:cNvPr>
          <p:cNvGrpSpPr/>
          <p:nvPr/>
        </p:nvGrpSpPr>
        <p:grpSpPr>
          <a:xfrm>
            <a:off x="4618418" y="3945281"/>
            <a:ext cx="2096346" cy="1147985"/>
            <a:chOff x="3234839" y="5186984"/>
            <a:chExt cx="2795128" cy="1518462"/>
          </a:xfrm>
        </p:grpSpPr>
        <p:sp>
          <p:nvSpPr>
            <p:cNvPr id="153" name="Rectangle 152">
              <a:extLst>
                <a:ext uri="{FF2B5EF4-FFF2-40B4-BE49-F238E27FC236}">
                  <a16:creationId xmlns:a16="http://schemas.microsoft.com/office/drawing/2014/main" id="{AF2B4F91-AE19-5662-6C2F-D8D369027043}"/>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54" name="TextBox 153">
              <a:extLst>
                <a:ext uri="{FF2B5EF4-FFF2-40B4-BE49-F238E27FC236}">
                  <a16:creationId xmlns:a16="http://schemas.microsoft.com/office/drawing/2014/main" id="{36DCF0A8-7F47-1DCC-6068-98FD3DCBD73E}"/>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55" name="Isosceles Triangle 131">
              <a:extLst>
                <a:ext uri="{FF2B5EF4-FFF2-40B4-BE49-F238E27FC236}">
                  <a16:creationId xmlns:a16="http://schemas.microsoft.com/office/drawing/2014/main" id="{2DB7064B-D0B8-5EE0-D909-3A4699E090DE}"/>
                </a:ext>
              </a:extLst>
            </p:cNvPr>
            <p:cNvSpPr/>
            <p:nvPr userDrawn="1"/>
          </p:nvSpPr>
          <p:spPr>
            <a:xfrm rot="3504354">
              <a:off x="5436985"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6" name="Graphic 155" descr="Network outline">
              <a:extLst>
                <a:ext uri="{FF2B5EF4-FFF2-40B4-BE49-F238E27FC236}">
                  <a16:creationId xmlns:a16="http://schemas.microsoft.com/office/drawing/2014/main" id="{7398D85C-770D-859F-4391-A42CAF42B616}"/>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57" name="Group 156">
            <a:extLst>
              <a:ext uri="{FF2B5EF4-FFF2-40B4-BE49-F238E27FC236}">
                <a16:creationId xmlns:a16="http://schemas.microsoft.com/office/drawing/2014/main" id="{F4F7463C-56D5-87F7-4387-525656FD4925}"/>
              </a:ext>
            </a:extLst>
          </p:cNvPr>
          <p:cNvGrpSpPr/>
          <p:nvPr/>
        </p:nvGrpSpPr>
        <p:grpSpPr>
          <a:xfrm>
            <a:off x="6772316" y="3945281"/>
            <a:ext cx="2096346" cy="1147985"/>
            <a:chOff x="3234839" y="5186984"/>
            <a:chExt cx="2795128" cy="1518462"/>
          </a:xfrm>
        </p:grpSpPr>
        <p:sp>
          <p:nvSpPr>
            <p:cNvPr id="158" name="Rectangle 157">
              <a:extLst>
                <a:ext uri="{FF2B5EF4-FFF2-40B4-BE49-F238E27FC236}">
                  <a16:creationId xmlns:a16="http://schemas.microsoft.com/office/drawing/2014/main" id="{875E2611-403C-59CD-575D-CBA84D73605F}"/>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59" name="TextBox 158">
              <a:extLst>
                <a:ext uri="{FF2B5EF4-FFF2-40B4-BE49-F238E27FC236}">
                  <a16:creationId xmlns:a16="http://schemas.microsoft.com/office/drawing/2014/main" id="{A6FF4BAC-6BAA-1B99-060C-10CDBAA2F7C8}"/>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60" name="Isosceles Triangle 131">
              <a:extLst>
                <a:ext uri="{FF2B5EF4-FFF2-40B4-BE49-F238E27FC236}">
                  <a16:creationId xmlns:a16="http://schemas.microsoft.com/office/drawing/2014/main" id="{7B1AEA4E-0360-7E07-0FEF-4CCB77E96017}"/>
                </a:ext>
              </a:extLst>
            </p:cNvPr>
            <p:cNvSpPr/>
            <p:nvPr userDrawn="1"/>
          </p:nvSpPr>
          <p:spPr>
            <a:xfrm rot="3504354">
              <a:off x="5436985"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1" name="Graphic 160" descr="Network outline">
              <a:extLst>
                <a:ext uri="{FF2B5EF4-FFF2-40B4-BE49-F238E27FC236}">
                  <a16:creationId xmlns:a16="http://schemas.microsoft.com/office/drawing/2014/main" id="{9882F5BA-BC07-B14E-233B-F6CB3DD9E90D}"/>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63" name="Group 162">
            <a:extLst>
              <a:ext uri="{FF2B5EF4-FFF2-40B4-BE49-F238E27FC236}">
                <a16:creationId xmlns:a16="http://schemas.microsoft.com/office/drawing/2014/main" id="{A546C247-A93B-78DB-AACD-BFA63DE68676}"/>
              </a:ext>
            </a:extLst>
          </p:cNvPr>
          <p:cNvGrpSpPr/>
          <p:nvPr/>
        </p:nvGrpSpPr>
        <p:grpSpPr>
          <a:xfrm>
            <a:off x="2468273" y="3042393"/>
            <a:ext cx="2074835" cy="1002936"/>
            <a:chOff x="338317" y="4005393"/>
            <a:chExt cx="2766447" cy="1326602"/>
          </a:xfrm>
        </p:grpSpPr>
        <p:sp>
          <p:nvSpPr>
            <p:cNvPr id="164" name="Rectangle 163">
              <a:extLst>
                <a:ext uri="{FF2B5EF4-FFF2-40B4-BE49-F238E27FC236}">
                  <a16:creationId xmlns:a16="http://schemas.microsoft.com/office/drawing/2014/main" id="{7EC081C3-9A85-8B0F-587E-4898C22112C9}"/>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TextBox 164">
              <a:extLst>
                <a:ext uri="{FF2B5EF4-FFF2-40B4-BE49-F238E27FC236}">
                  <a16:creationId xmlns:a16="http://schemas.microsoft.com/office/drawing/2014/main" id="{508D0CA4-80B3-357C-644A-036A65E697F1}"/>
                </a:ext>
              </a:extLst>
            </p:cNvPr>
            <p:cNvSpPr txBox="1"/>
            <p:nvPr userDrawn="1"/>
          </p:nvSpPr>
          <p:spPr>
            <a:xfrm rot="16200000">
              <a:off x="2272186" y="4499416"/>
              <a:ext cx="1326602"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67" name="Group 166">
            <a:extLst>
              <a:ext uri="{FF2B5EF4-FFF2-40B4-BE49-F238E27FC236}">
                <a16:creationId xmlns:a16="http://schemas.microsoft.com/office/drawing/2014/main" id="{5149FFAA-AD12-AB69-0999-2C2FD08726B3}"/>
              </a:ext>
            </a:extLst>
          </p:cNvPr>
          <p:cNvGrpSpPr/>
          <p:nvPr/>
        </p:nvGrpSpPr>
        <p:grpSpPr>
          <a:xfrm>
            <a:off x="4618418" y="3042392"/>
            <a:ext cx="2074550" cy="971133"/>
            <a:chOff x="338317" y="4005393"/>
            <a:chExt cx="2766067" cy="1284536"/>
          </a:xfrm>
        </p:grpSpPr>
        <p:sp>
          <p:nvSpPr>
            <p:cNvPr id="168" name="Rectangle 167">
              <a:extLst>
                <a:ext uri="{FF2B5EF4-FFF2-40B4-BE49-F238E27FC236}">
                  <a16:creationId xmlns:a16="http://schemas.microsoft.com/office/drawing/2014/main" id="{7C59AA93-58BE-91B6-A327-FEBC0B73A88F}"/>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TextBox 168">
              <a:extLst>
                <a:ext uri="{FF2B5EF4-FFF2-40B4-BE49-F238E27FC236}">
                  <a16:creationId xmlns:a16="http://schemas.microsoft.com/office/drawing/2014/main" id="{092F6EE4-D388-B17D-7B5A-1FE46ABB0312}"/>
                </a:ext>
              </a:extLst>
            </p:cNvPr>
            <p:cNvSpPr txBox="1"/>
            <p:nvPr userDrawn="1"/>
          </p:nvSpPr>
          <p:spPr>
            <a:xfrm rot="16200000">
              <a:off x="2298602" y="4472620"/>
              <a:ext cx="1273009"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70" name="Group 169">
            <a:extLst>
              <a:ext uri="{FF2B5EF4-FFF2-40B4-BE49-F238E27FC236}">
                <a16:creationId xmlns:a16="http://schemas.microsoft.com/office/drawing/2014/main" id="{6557A8AB-4C8D-3ACA-BDBF-355D22E9AF71}"/>
              </a:ext>
            </a:extLst>
          </p:cNvPr>
          <p:cNvGrpSpPr/>
          <p:nvPr/>
        </p:nvGrpSpPr>
        <p:grpSpPr>
          <a:xfrm>
            <a:off x="6772316" y="3042392"/>
            <a:ext cx="2074551" cy="971134"/>
            <a:chOff x="338317" y="4005392"/>
            <a:chExt cx="2766069" cy="1284537"/>
          </a:xfrm>
        </p:grpSpPr>
        <p:sp>
          <p:nvSpPr>
            <p:cNvPr id="171" name="Rectangle 170">
              <a:extLst>
                <a:ext uri="{FF2B5EF4-FFF2-40B4-BE49-F238E27FC236}">
                  <a16:creationId xmlns:a16="http://schemas.microsoft.com/office/drawing/2014/main" id="{AFD93223-1C23-479C-EE8D-848F8939714E}"/>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TextBox 171">
              <a:extLst>
                <a:ext uri="{FF2B5EF4-FFF2-40B4-BE49-F238E27FC236}">
                  <a16:creationId xmlns:a16="http://schemas.microsoft.com/office/drawing/2014/main" id="{841CF2EF-9CBE-3F04-A7C5-6A988C1B24AD}"/>
                </a:ext>
              </a:extLst>
            </p:cNvPr>
            <p:cNvSpPr txBox="1"/>
            <p:nvPr userDrawn="1"/>
          </p:nvSpPr>
          <p:spPr>
            <a:xfrm rot="16200000">
              <a:off x="2298604" y="4472619"/>
              <a:ext cx="1273010"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82" name="Group 181">
            <a:extLst>
              <a:ext uri="{FF2B5EF4-FFF2-40B4-BE49-F238E27FC236}">
                <a16:creationId xmlns:a16="http://schemas.microsoft.com/office/drawing/2014/main" id="{820458B0-6AE3-D574-71BA-77932800FC9C}"/>
              </a:ext>
            </a:extLst>
          </p:cNvPr>
          <p:cNvGrpSpPr/>
          <p:nvPr/>
        </p:nvGrpSpPr>
        <p:grpSpPr>
          <a:xfrm>
            <a:off x="6772316" y="1840960"/>
            <a:ext cx="2085406" cy="1190131"/>
            <a:chOff x="421079" y="2421777"/>
            <a:chExt cx="2780541" cy="1574209"/>
          </a:xfrm>
        </p:grpSpPr>
        <p:sp>
          <p:nvSpPr>
            <p:cNvPr id="183" name="Rectangle 182">
              <a:extLst>
                <a:ext uri="{FF2B5EF4-FFF2-40B4-BE49-F238E27FC236}">
                  <a16:creationId xmlns:a16="http://schemas.microsoft.com/office/drawing/2014/main" id="{79301750-FD03-9B49-222C-80D4566E3E5E}"/>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84" name="TextBox 183">
              <a:extLst>
                <a:ext uri="{FF2B5EF4-FFF2-40B4-BE49-F238E27FC236}">
                  <a16:creationId xmlns:a16="http://schemas.microsoft.com/office/drawing/2014/main" id="{10C32B23-7B1F-F48D-E7E0-7F15A012DA4F}"/>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85" name="Group 184">
              <a:extLst>
                <a:ext uri="{FF2B5EF4-FFF2-40B4-BE49-F238E27FC236}">
                  <a16:creationId xmlns:a16="http://schemas.microsoft.com/office/drawing/2014/main" id="{FE89C551-CDBF-839C-E336-02B92C5E97CD}"/>
                </a:ext>
              </a:extLst>
            </p:cNvPr>
            <p:cNvGrpSpPr/>
            <p:nvPr userDrawn="1"/>
          </p:nvGrpSpPr>
          <p:grpSpPr>
            <a:xfrm>
              <a:off x="2650907" y="2421777"/>
              <a:ext cx="550713" cy="590151"/>
              <a:chOff x="2650907" y="2421777"/>
              <a:chExt cx="550713" cy="590151"/>
            </a:xfrm>
          </p:grpSpPr>
          <p:sp>
            <p:nvSpPr>
              <p:cNvPr id="186" name="Isosceles Triangle 30">
                <a:extLst>
                  <a:ext uri="{FF2B5EF4-FFF2-40B4-BE49-F238E27FC236}">
                    <a16:creationId xmlns:a16="http://schemas.microsoft.com/office/drawing/2014/main" id="{0A52CCF7-0AE1-0952-A9C8-C76EA0F4BA4E}"/>
                  </a:ext>
                </a:extLst>
              </p:cNvPr>
              <p:cNvSpPr/>
              <p:nvPr/>
            </p:nvSpPr>
            <p:spPr>
              <a:xfrm rot="15431948">
                <a:off x="2631188"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87" name="Graphic 186" descr="Speedometer Middle with solid fill">
                <a:extLst>
                  <a:ext uri="{FF2B5EF4-FFF2-40B4-BE49-F238E27FC236}">
                    <a16:creationId xmlns:a16="http://schemas.microsoft.com/office/drawing/2014/main" id="{412A0C5A-C734-8276-C871-4DC2EB9C59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88" name="Group 187">
            <a:extLst>
              <a:ext uri="{FF2B5EF4-FFF2-40B4-BE49-F238E27FC236}">
                <a16:creationId xmlns:a16="http://schemas.microsoft.com/office/drawing/2014/main" id="{639232F2-EB07-AFC4-BA02-950FBA7810C0}"/>
              </a:ext>
            </a:extLst>
          </p:cNvPr>
          <p:cNvGrpSpPr/>
          <p:nvPr/>
        </p:nvGrpSpPr>
        <p:grpSpPr>
          <a:xfrm>
            <a:off x="4618418" y="1840960"/>
            <a:ext cx="2085406" cy="1190131"/>
            <a:chOff x="421079" y="2421777"/>
            <a:chExt cx="2780541" cy="1574209"/>
          </a:xfrm>
        </p:grpSpPr>
        <p:sp>
          <p:nvSpPr>
            <p:cNvPr id="189" name="Rectangle 188">
              <a:extLst>
                <a:ext uri="{FF2B5EF4-FFF2-40B4-BE49-F238E27FC236}">
                  <a16:creationId xmlns:a16="http://schemas.microsoft.com/office/drawing/2014/main" id="{C315B34A-EBA1-B544-D869-D071DA4C9DC2}"/>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90" name="TextBox 189">
              <a:extLst>
                <a:ext uri="{FF2B5EF4-FFF2-40B4-BE49-F238E27FC236}">
                  <a16:creationId xmlns:a16="http://schemas.microsoft.com/office/drawing/2014/main" id="{14663E86-DEBF-6D37-B132-3B21FC256596}"/>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91" name="Group 190">
              <a:extLst>
                <a:ext uri="{FF2B5EF4-FFF2-40B4-BE49-F238E27FC236}">
                  <a16:creationId xmlns:a16="http://schemas.microsoft.com/office/drawing/2014/main" id="{ED441D18-3DA2-0E7D-2F39-52D93E2554F5}"/>
                </a:ext>
              </a:extLst>
            </p:cNvPr>
            <p:cNvGrpSpPr/>
            <p:nvPr userDrawn="1"/>
          </p:nvGrpSpPr>
          <p:grpSpPr>
            <a:xfrm>
              <a:off x="2650907" y="2421777"/>
              <a:ext cx="550713" cy="590151"/>
              <a:chOff x="2650907" y="2421777"/>
              <a:chExt cx="550713" cy="590151"/>
            </a:xfrm>
          </p:grpSpPr>
          <p:sp>
            <p:nvSpPr>
              <p:cNvPr id="192" name="Isosceles Triangle 30">
                <a:extLst>
                  <a:ext uri="{FF2B5EF4-FFF2-40B4-BE49-F238E27FC236}">
                    <a16:creationId xmlns:a16="http://schemas.microsoft.com/office/drawing/2014/main" id="{0A32B59B-80C6-9A04-FB74-5E1298117C1C}"/>
                  </a:ext>
                </a:extLst>
              </p:cNvPr>
              <p:cNvSpPr/>
              <p:nvPr/>
            </p:nvSpPr>
            <p:spPr>
              <a:xfrm rot="15431948">
                <a:off x="2631188"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3" name="Graphic 192" descr="Speedometer Middle with solid fill">
                <a:extLst>
                  <a:ext uri="{FF2B5EF4-FFF2-40B4-BE49-F238E27FC236}">
                    <a16:creationId xmlns:a16="http://schemas.microsoft.com/office/drawing/2014/main" id="{A99ECD0C-CB1C-BED1-B56C-0B646352BA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94" name="Group 193">
            <a:extLst>
              <a:ext uri="{FF2B5EF4-FFF2-40B4-BE49-F238E27FC236}">
                <a16:creationId xmlns:a16="http://schemas.microsoft.com/office/drawing/2014/main" id="{C4C01087-1554-FC8D-36C8-4FF5479CD6EB}"/>
              </a:ext>
            </a:extLst>
          </p:cNvPr>
          <p:cNvGrpSpPr/>
          <p:nvPr/>
        </p:nvGrpSpPr>
        <p:grpSpPr>
          <a:xfrm>
            <a:off x="2468272" y="1840960"/>
            <a:ext cx="2093381" cy="1190131"/>
            <a:chOff x="421079" y="2421777"/>
            <a:chExt cx="2791174" cy="1574209"/>
          </a:xfrm>
        </p:grpSpPr>
        <p:sp>
          <p:nvSpPr>
            <p:cNvPr id="195" name="Rectangle 194">
              <a:extLst>
                <a:ext uri="{FF2B5EF4-FFF2-40B4-BE49-F238E27FC236}">
                  <a16:creationId xmlns:a16="http://schemas.microsoft.com/office/drawing/2014/main" id="{6966598A-C9AA-5FD6-0B88-6994004A31AC}"/>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96" name="TextBox 195">
              <a:extLst>
                <a:ext uri="{FF2B5EF4-FFF2-40B4-BE49-F238E27FC236}">
                  <a16:creationId xmlns:a16="http://schemas.microsoft.com/office/drawing/2014/main" id="{4B5C050B-49A2-D14B-9447-77F7B42815BD}"/>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97" name="Group 196">
              <a:extLst>
                <a:ext uri="{FF2B5EF4-FFF2-40B4-BE49-F238E27FC236}">
                  <a16:creationId xmlns:a16="http://schemas.microsoft.com/office/drawing/2014/main" id="{2FA853F0-FBF6-7BC9-A9E9-F44BFB3F1029}"/>
                </a:ext>
              </a:extLst>
            </p:cNvPr>
            <p:cNvGrpSpPr/>
            <p:nvPr userDrawn="1"/>
          </p:nvGrpSpPr>
          <p:grpSpPr>
            <a:xfrm>
              <a:off x="2661540" y="2421777"/>
              <a:ext cx="550713" cy="590151"/>
              <a:chOff x="2661540" y="2421777"/>
              <a:chExt cx="550713" cy="590151"/>
            </a:xfrm>
          </p:grpSpPr>
          <p:sp>
            <p:nvSpPr>
              <p:cNvPr id="198" name="Isosceles Triangle 30">
                <a:extLst>
                  <a:ext uri="{FF2B5EF4-FFF2-40B4-BE49-F238E27FC236}">
                    <a16:creationId xmlns:a16="http://schemas.microsoft.com/office/drawing/2014/main" id="{099D5C3D-17C9-BA88-C496-4CD9EC4428F3}"/>
                  </a:ext>
                </a:extLst>
              </p:cNvPr>
              <p:cNvSpPr/>
              <p:nvPr/>
            </p:nvSpPr>
            <p:spPr>
              <a:xfrm rot="15431948">
                <a:off x="2641821"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9" name="Graphic 198" descr="Speedometer Middle with solid fill">
                <a:extLst>
                  <a:ext uri="{FF2B5EF4-FFF2-40B4-BE49-F238E27FC236}">
                    <a16:creationId xmlns:a16="http://schemas.microsoft.com/office/drawing/2014/main" id="{F347EE7E-F4E9-DE75-8215-886AEBD689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212" name="Group 211">
            <a:extLst>
              <a:ext uri="{FF2B5EF4-FFF2-40B4-BE49-F238E27FC236}">
                <a16:creationId xmlns:a16="http://schemas.microsoft.com/office/drawing/2014/main" id="{FF77C6C9-49B0-5B54-4AB8-1C16958EC65D}"/>
              </a:ext>
            </a:extLst>
          </p:cNvPr>
          <p:cNvGrpSpPr/>
          <p:nvPr/>
        </p:nvGrpSpPr>
        <p:grpSpPr>
          <a:xfrm>
            <a:off x="2211133" y="1771178"/>
            <a:ext cx="6495713" cy="138261"/>
            <a:chOff x="616257" y="2360232"/>
            <a:chExt cx="8660951" cy="182880"/>
          </a:xfrm>
        </p:grpSpPr>
        <p:cxnSp>
          <p:nvCxnSpPr>
            <p:cNvPr id="130" name="Straight Arrow Connector 129">
              <a:extLst>
                <a:ext uri="{FF2B5EF4-FFF2-40B4-BE49-F238E27FC236}">
                  <a16:creationId xmlns:a16="http://schemas.microsoft.com/office/drawing/2014/main" id="{879301EB-6EEA-44D7-A496-CA900AB0DB2D}"/>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4B11F1AC-68BC-1177-1E8F-60BE476AC1AB}"/>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F70C66E4-E52F-8D20-29E2-BDB9B99C0297}"/>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A0082BA0-4EFD-7DB7-900A-465F9477FF36}"/>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213" name="Group 212">
            <a:extLst>
              <a:ext uri="{FF2B5EF4-FFF2-40B4-BE49-F238E27FC236}">
                <a16:creationId xmlns:a16="http://schemas.microsoft.com/office/drawing/2014/main" id="{3997E4E4-56B2-B0E3-B5E0-918DABF0EB1A}"/>
              </a:ext>
            </a:extLst>
          </p:cNvPr>
          <p:cNvGrpSpPr/>
          <p:nvPr/>
        </p:nvGrpSpPr>
        <p:grpSpPr>
          <a:xfrm>
            <a:off x="2232218" y="2917943"/>
            <a:ext cx="6495713" cy="138261"/>
            <a:chOff x="616257" y="2360232"/>
            <a:chExt cx="8660951" cy="182880"/>
          </a:xfrm>
        </p:grpSpPr>
        <p:cxnSp>
          <p:nvCxnSpPr>
            <p:cNvPr id="214" name="Straight Arrow Connector 213">
              <a:extLst>
                <a:ext uri="{FF2B5EF4-FFF2-40B4-BE49-F238E27FC236}">
                  <a16:creationId xmlns:a16="http://schemas.microsoft.com/office/drawing/2014/main" id="{826458F9-8577-38EC-E477-FE77C7E64A28}"/>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20659F6D-51EB-2543-AD37-7E9B4A397AD7}"/>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9CD47C2D-6140-76A9-07B9-264B4DBBAFDE}"/>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BD2EAEC-4D98-AE19-7182-9D10EBB83C86}"/>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218" name="Group 217">
            <a:extLst>
              <a:ext uri="{FF2B5EF4-FFF2-40B4-BE49-F238E27FC236}">
                <a16:creationId xmlns:a16="http://schemas.microsoft.com/office/drawing/2014/main" id="{383551CF-C728-F1C4-D811-65EE5691353D}"/>
              </a:ext>
            </a:extLst>
          </p:cNvPr>
          <p:cNvGrpSpPr/>
          <p:nvPr/>
        </p:nvGrpSpPr>
        <p:grpSpPr>
          <a:xfrm>
            <a:off x="2232218" y="3961291"/>
            <a:ext cx="6495713" cy="138261"/>
            <a:chOff x="616257" y="2360232"/>
            <a:chExt cx="8660951" cy="182880"/>
          </a:xfrm>
        </p:grpSpPr>
        <p:cxnSp>
          <p:nvCxnSpPr>
            <p:cNvPr id="219" name="Straight Arrow Connector 218">
              <a:extLst>
                <a:ext uri="{FF2B5EF4-FFF2-40B4-BE49-F238E27FC236}">
                  <a16:creationId xmlns:a16="http://schemas.microsoft.com/office/drawing/2014/main" id="{2755BE28-0A62-B6D5-FD13-2068CC4D1FE5}"/>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8FB35B71-E750-E658-66E7-85C1273F6DE9}"/>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E5199EBE-597A-F183-424F-00E0517FD01F}"/>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DA657539-0AE6-0A6A-C84F-EA9E36295197}"/>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sp>
        <p:nvSpPr>
          <p:cNvPr id="224" name="Text Placeholder 223">
            <a:extLst>
              <a:ext uri="{FF2B5EF4-FFF2-40B4-BE49-F238E27FC236}">
                <a16:creationId xmlns:a16="http://schemas.microsoft.com/office/drawing/2014/main" id="{BFF512B5-763A-BAF5-8265-0F6067D99802}"/>
              </a:ext>
            </a:extLst>
          </p:cNvPr>
          <p:cNvSpPr>
            <a:spLocks noGrp="1"/>
          </p:cNvSpPr>
          <p:nvPr>
            <p:ph type="body" sz="quarter" idx="10" hasCustomPrompt="1"/>
          </p:nvPr>
        </p:nvSpPr>
        <p:spPr>
          <a:xfrm>
            <a:off x="421482"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25" name="Text Placeholder 223">
            <a:extLst>
              <a:ext uri="{FF2B5EF4-FFF2-40B4-BE49-F238E27FC236}">
                <a16:creationId xmlns:a16="http://schemas.microsoft.com/office/drawing/2014/main" id="{E5AA2C8D-D635-995F-B4AC-C32573BFE180}"/>
              </a:ext>
            </a:extLst>
          </p:cNvPr>
          <p:cNvSpPr>
            <a:spLocks noGrp="1"/>
          </p:cNvSpPr>
          <p:nvPr>
            <p:ph type="body" sz="quarter" idx="11" hasCustomPrompt="1"/>
          </p:nvPr>
        </p:nvSpPr>
        <p:spPr>
          <a:xfrm>
            <a:off x="421482"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6" name="Text Placeholder 223">
            <a:extLst>
              <a:ext uri="{FF2B5EF4-FFF2-40B4-BE49-F238E27FC236}">
                <a16:creationId xmlns:a16="http://schemas.microsoft.com/office/drawing/2014/main" id="{CA40ADBB-7940-35C7-2FB8-1975FA120C0B}"/>
              </a:ext>
            </a:extLst>
          </p:cNvPr>
          <p:cNvSpPr>
            <a:spLocks noGrp="1"/>
          </p:cNvSpPr>
          <p:nvPr>
            <p:ph type="body" sz="quarter" idx="12" hasCustomPrompt="1"/>
          </p:nvPr>
        </p:nvSpPr>
        <p:spPr>
          <a:xfrm>
            <a:off x="421482"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7" name="Text Placeholder 223">
            <a:extLst>
              <a:ext uri="{FF2B5EF4-FFF2-40B4-BE49-F238E27FC236}">
                <a16:creationId xmlns:a16="http://schemas.microsoft.com/office/drawing/2014/main" id="{6DAB0A95-4822-3ED0-D660-FBC3114A0779}"/>
              </a:ext>
            </a:extLst>
          </p:cNvPr>
          <p:cNvSpPr>
            <a:spLocks noGrp="1"/>
          </p:cNvSpPr>
          <p:nvPr>
            <p:ph type="body" sz="quarter" idx="13" hasCustomPrompt="1"/>
          </p:nvPr>
        </p:nvSpPr>
        <p:spPr>
          <a:xfrm>
            <a:off x="2628250"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28" name="Text Placeholder 223">
            <a:extLst>
              <a:ext uri="{FF2B5EF4-FFF2-40B4-BE49-F238E27FC236}">
                <a16:creationId xmlns:a16="http://schemas.microsoft.com/office/drawing/2014/main" id="{CFB85E50-C1B2-4395-9C3F-F1781E8D6531}"/>
              </a:ext>
            </a:extLst>
          </p:cNvPr>
          <p:cNvSpPr>
            <a:spLocks noGrp="1"/>
          </p:cNvSpPr>
          <p:nvPr>
            <p:ph type="body" sz="quarter" idx="14" hasCustomPrompt="1"/>
          </p:nvPr>
        </p:nvSpPr>
        <p:spPr>
          <a:xfrm>
            <a:off x="2628250"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9" name="Text Placeholder 223">
            <a:extLst>
              <a:ext uri="{FF2B5EF4-FFF2-40B4-BE49-F238E27FC236}">
                <a16:creationId xmlns:a16="http://schemas.microsoft.com/office/drawing/2014/main" id="{E9CACC52-2F1F-DD7A-C37A-D655E1CA2652}"/>
              </a:ext>
            </a:extLst>
          </p:cNvPr>
          <p:cNvSpPr>
            <a:spLocks noGrp="1"/>
          </p:cNvSpPr>
          <p:nvPr>
            <p:ph type="body" sz="quarter" idx="15" hasCustomPrompt="1"/>
          </p:nvPr>
        </p:nvSpPr>
        <p:spPr>
          <a:xfrm>
            <a:off x="2628250"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0" name="Text Placeholder 223">
            <a:extLst>
              <a:ext uri="{FF2B5EF4-FFF2-40B4-BE49-F238E27FC236}">
                <a16:creationId xmlns:a16="http://schemas.microsoft.com/office/drawing/2014/main" id="{22306094-789D-7484-629A-DCC8EFCFA3D9}"/>
              </a:ext>
            </a:extLst>
          </p:cNvPr>
          <p:cNvSpPr>
            <a:spLocks noGrp="1"/>
          </p:cNvSpPr>
          <p:nvPr>
            <p:ph type="body" sz="quarter" idx="16" hasCustomPrompt="1"/>
          </p:nvPr>
        </p:nvSpPr>
        <p:spPr>
          <a:xfrm>
            <a:off x="4720528"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31" name="Text Placeholder 223">
            <a:extLst>
              <a:ext uri="{FF2B5EF4-FFF2-40B4-BE49-F238E27FC236}">
                <a16:creationId xmlns:a16="http://schemas.microsoft.com/office/drawing/2014/main" id="{37B7816F-570E-4318-25B4-753EDCDC3BA4}"/>
              </a:ext>
            </a:extLst>
          </p:cNvPr>
          <p:cNvSpPr>
            <a:spLocks noGrp="1"/>
          </p:cNvSpPr>
          <p:nvPr>
            <p:ph type="body" sz="quarter" idx="17" hasCustomPrompt="1"/>
          </p:nvPr>
        </p:nvSpPr>
        <p:spPr>
          <a:xfrm>
            <a:off x="4720528"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2" name="Text Placeholder 223">
            <a:extLst>
              <a:ext uri="{FF2B5EF4-FFF2-40B4-BE49-F238E27FC236}">
                <a16:creationId xmlns:a16="http://schemas.microsoft.com/office/drawing/2014/main" id="{86383B8E-3C01-9048-673F-227BD539AD47}"/>
              </a:ext>
            </a:extLst>
          </p:cNvPr>
          <p:cNvSpPr>
            <a:spLocks noGrp="1"/>
          </p:cNvSpPr>
          <p:nvPr>
            <p:ph type="body" sz="quarter" idx="18" hasCustomPrompt="1"/>
          </p:nvPr>
        </p:nvSpPr>
        <p:spPr>
          <a:xfrm>
            <a:off x="4720528"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3" name="Text Placeholder 223">
            <a:extLst>
              <a:ext uri="{FF2B5EF4-FFF2-40B4-BE49-F238E27FC236}">
                <a16:creationId xmlns:a16="http://schemas.microsoft.com/office/drawing/2014/main" id="{9C68E3B6-F7B2-F738-35F5-7734AE5FA4F1}"/>
              </a:ext>
            </a:extLst>
          </p:cNvPr>
          <p:cNvSpPr>
            <a:spLocks noGrp="1"/>
          </p:cNvSpPr>
          <p:nvPr>
            <p:ph type="body" sz="quarter" idx="19" hasCustomPrompt="1"/>
          </p:nvPr>
        </p:nvSpPr>
        <p:spPr>
          <a:xfrm>
            <a:off x="6870700"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34" name="Text Placeholder 223">
            <a:extLst>
              <a:ext uri="{FF2B5EF4-FFF2-40B4-BE49-F238E27FC236}">
                <a16:creationId xmlns:a16="http://schemas.microsoft.com/office/drawing/2014/main" id="{D569DF0A-09DC-AEC0-0DFA-DCB1D40BF2BA}"/>
              </a:ext>
            </a:extLst>
          </p:cNvPr>
          <p:cNvSpPr>
            <a:spLocks noGrp="1"/>
          </p:cNvSpPr>
          <p:nvPr>
            <p:ph type="body" sz="quarter" idx="20" hasCustomPrompt="1"/>
          </p:nvPr>
        </p:nvSpPr>
        <p:spPr>
          <a:xfrm>
            <a:off x="6870700"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5" name="Text Placeholder 223">
            <a:extLst>
              <a:ext uri="{FF2B5EF4-FFF2-40B4-BE49-F238E27FC236}">
                <a16:creationId xmlns:a16="http://schemas.microsoft.com/office/drawing/2014/main" id="{413D35F8-D430-E6E9-466A-5F9CB6CFA1D0}"/>
              </a:ext>
            </a:extLst>
          </p:cNvPr>
          <p:cNvSpPr>
            <a:spLocks noGrp="1"/>
          </p:cNvSpPr>
          <p:nvPr>
            <p:ph type="body" sz="quarter" idx="21" hasCustomPrompt="1"/>
          </p:nvPr>
        </p:nvSpPr>
        <p:spPr>
          <a:xfrm>
            <a:off x="6870700"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40" name="Text Placeholder 223">
            <a:extLst>
              <a:ext uri="{FF2B5EF4-FFF2-40B4-BE49-F238E27FC236}">
                <a16:creationId xmlns:a16="http://schemas.microsoft.com/office/drawing/2014/main" id="{45B66AD5-DA74-37A7-04F2-40008D0503AA}"/>
              </a:ext>
            </a:extLst>
          </p:cNvPr>
          <p:cNvSpPr>
            <a:spLocks noGrp="1"/>
          </p:cNvSpPr>
          <p:nvPr>
            <p:ph type="body" sz="quarter" idx="22" hasCustomPrompt="1"/>
          </p:nvPr>
        </p:nvSpPr>
        <p:spPr>
          <a:xfrm>
            <a:off x="571133" y="1064267"/>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1" name="Text Placeholder 223">
            <a:extLst>
              <a:ext uri="{FF2B5EF4-FFF2-40B4-BE49-F238E27FC236}">
                <a16:creationId xmlns:a16="http://schemas.microsoft.com/office/drawing/2014/main" id="{C45BE4CD-E044-2CD7-21C4-97176718AD80}"/>
              </a:ext>
            </a:extLst>
          </p:cNvPr>
          <p:cNvSpPr>
            <a:spLocks noGrp="1"/>
          </p:cNvSpPr>
          <p:nvPr>
            <p:ph type="body" sz="quarter" idx="23" hasCustomPrompt="1"/>
          </p:nvPr>
        </p:nvSpPr>
        <p:spPr>
          <a:xfrm>
            <a:off x="2746672" y="1064267"/>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2" name="Text Placeholder 223">
            <a:extLst>
              <a:ext uri="{FF2B5EF4-FFF2-40B4-BE49-F238E27FC236}">
                <a16:creationId xmlns:a16="http://schemas.microsoft.com/office/drawing/2014/main" id="{0E2619DA-F8F3-8C00-5E09-9207CA15EF40}"/>
              </a:ext>
            </a:extLst>
          </p:cNvPr>
          <p:cNvSpPr>
            <a:spLocks noGrp="1"/>
          </p:cNvSpPr>
          <p:nvPr>
            <p:ph type="body" sz="quarter" idx="24" hasCustomPrompt="1"/>
          </p:nvPr>
        </p:nvSpPr>
        <p:spPr>
          <a:xfrm>
            <a:off x="4966868" y="1063458"/>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3" name="Text Placeholder 223">
            <a:extLst>
              <a:ext uri="{FF2B5EF4-FFF2-40B4-BE49-F238E27FC236}">
                <a16:creationId xmlns:a16="http://schemas.microsoft.com/office/drawing/2014/main" id="{E28F1050-1210-6538-A106-7CFE740EBA2E}"/>
              </a:ext>
            </a:extLst>
          </p:cNvPr>
          <p:cNvSpPr>
            <a:spLocks noGrp="1"/>
          </p:cNvSpPr>
          <p:nvPr>
            <p:ph type="body" sz="quarter" idx="25" hasCustomPrompt="1"/>
          </p:nvPr>
        </p:nvSpPr>
        <p:spPr>
          <a:xfrm>
            <a:off x="7037839" y="1064267"/>
            <a:ext cx="1719117"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4" name="Text Placeholder 223">
            <a:extLst>
              <a:ext uri="{FF2B5EF4-FFF2-40B4-BE49-F238E27FC236}">
                <a16:creationId xmlns:a16="http://schemas.microsoft.com/office/drawing/2014/main" id="{EF61AF2A-5052-68D6-6BF0-EFC3CB72B8AB}"/>
              </a:ext>
            </a:extLst>
          </p:cNvPr>
          <p:cNvSpPr>
            <a:spLocks noGrp="1"/>
          </p:cNvSpPr>
          <p:nvPr>
            <p:ph type="body" sz="quarter" idx="26" hasCustomPrompt="1"/>
          </p:nvPr>
        </p:nvSpPr>
        <p:spPr>
          <a:xfrm>
            <a:off x="360589" y="554066"/>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5" name="Text Placeholder 223">
            <a:extLst>
              <a:ext uri="{FF2B5EF4-FFF2-40B4-BE49-F238E27FC236}">
                <a16:creationId xmlns:a16="http://schemas.microsoft.com/office/drawing/2014/main" id="{9E2E7F9B-82B3-F75C-F0C9-2FFDBD228A2B}"/>
              </a:ext>
            </a:extLst>
          </p:cNvPr>
          <p:cNvSpPr>
            <a:spLocks noGrp="1"/>
          </p:cNvSpPr>
          <p:nvPr>
            <p:ph type="body" sz="quarter" idx="27" hasCustomPrompt="1"/>
          </p:nvPr>
        </p:nvSpPr>
        <p:spPr>
          <a:xfrm>
            <a:off x="2529288" y="554066"/>
            <a:ext cx="1663441"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6" name="Text Placeholder 223">
            <a:extLst>
              <a:ext uri="{FF2B5EF4-FFF2-40B4-BE49-F238E27FC236}">
                <a16:creationId xmlns:a16="http://schemas.microsoft.com/office/drawing/2014/main" id="{10187429-8ACA-EC6C-B4B3-742FDF148399}"/>
              </a:ext>
            </a:extLst>
          </p:cNvPr>
          <p:cNvSpPr>
            <a:spLocks noGrp="1"/>
          </p:cNvSpPr>
          <p:nvPr>
            <p:ph type="body" sz="quarter" idx="28" hasCustomPrompt="1"/>
          </p:nvPr>
        </p:nvSpPr>
        <p:spPr>
          <a:xfrm>
            <a:off x="4692109" y="554066"/>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grpSp>
        <p:nvGrpSpPr>
          <p:cNvPr id="19" name="Group 18">
            <a:extLst>
              <a:ext uri="{FF2B5EF4-FFF2-40B4-BE49-F238E27FC236}">
                <a16:creationId xmlns:a16="http://schemas.microsoft.com/office/drawing/2014/main" id="{5761B1E8-882B-8966-7B2A-85F5C9EA1F23}"/>
              </a:ext>
            </a:extLst>
          </p:cNvPr>
          <p:cNvGrpSpPr/>
          <p:nvPr/>
        </p:nvGrpSpPr>
        <p:grpSpPr>
          <a:xfrm>
            <a:off x="2991353" y="6384"/>
            <a:ext cx="3161294" cy="260411"/>
            <a:chOff x="3888396" y="8444"/>
            <a:chExt cx="4215058" cy="344450"/>
          </a:xfrm>
        </p:grpSpPr>
        <p:pic>
          <p:nvPicPr>
            <p:cNvPr id="102" name="Graphic 101" descr="Bar graph with downward trend with solid fill">
              <a:extLst>
                <a:ext uri="{FF2B5EF4-FFF2-40B4-BE49-F238E27FC236}">
                  <a16:creationId xmlns:a16="http://schemas.microsoft.com/office/drawing/2014/main" id="{84061D2E-30C6-D3AC-96BF-C5DE07C27F0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88396" y="8444"/>
              <a:ext cx="344450" cy="344450"/>
            </a:xfrm>
            <a:prstGeom prst="rect">
              <a:avLst/>
            </a:prstGeom>
          </p:spPr>
        </p:pic>
        <p:pic>
          <p:nvPicPr>
            <p:cNvPr id="103" name="Graphic 102" descr="Bar graph with downward trend with solid fill">
              <a:extLst>
                <a:ext uri="{FF2B5EF4-FFF2-40B4-BE49-F238E27FC236}">
                  <a16:creationId xmlns:a16="http://schemas.microsoft.com/office/drawing/2014/main" id="{D737FB1E-C94E-8989-84CD-A40B224A5BC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75530" y="8444"/>
              <a:ext cx="344450" cy="344450"/>
            </a:xfrm>
            <a:prstGeom prst="rect">
              <a:avLst/>
            </a:prstGeom>
          </p:spPr>
        </p:pic>
        <p:sp>
          <p:nvSpPr>
            <p:cNvPr id="178" name="TextBox 177">
              <a:extLst>
                <a:ext uri="{FF2B5EF4-FFF2-40B4-BE49-F238E27FC236}">
                  <a16:creationId xmlns:a16="http://schemas.microsoft.com/office/drawing/2014/main" id="{3B6F06C1-4F9E-0799-FDE0-3CF76842252E}"/>
                </a:ext>
              </a:extLst>
            </p:cNvPr>
            <p:cNvSpPr txBox="1"/>
            <p:nvPr userDrawn="1"/>
          </p:nvSpPr>
          <p:spPr>
            <a:xfrm>
              <a:off x="4253213" y="50133"/>
              <a:ext cx="1756778" cy="290060"/>
            </a:xfrm>
            <a:prstGeom prst="rect">
              <a:avLst/>
            </a:prstGeom>
            <a:noFill/>
          </p:spPr>
          <p:txBody>
            <a:bodyPr wrap="square">
              <a:spAutoFit/>
            </a:bodyPr>
            <a:lstStyle/>
            <a:p>
              <a:r>
                <a:rPr lang="en-US" sz="825" dirty="0">
                  <a:solidFill>
                    <a:schemeClr val="tx2"/>
                  </a:solidFill>
                  <a:latin typeface="Franklin Gothic Heavy" panose="020B0903020102020204" pitchFamily="34" charset="0"/>
                </a:rPr>
                <a:t>Decrease TB Incidence</a:t>
              </a:r>
              <a:endParaRPr lang="en-US" sz="825" dirty="0">
                <a:latin typeface="Franklin Gothic Heavy" panose="020B0903020102020204" pitchFamily="34" charset="0"/>
              </a:endParaRPr>
            </a:p>
          </p:txBody>
        </p:sp>
        <p:sp>
          <p:nvSpPr>
            <p:cNvPr id="179" name="TextBox 178">
              <a:extLst>
                <a:ext uri="{FF2B5EF4-FFF2-40B4-BE49-F238E27FC236}">
                  <a16:creationId xmlns:a16="http://schemas.microsoft.com/office/drawing/2014/main" id="{5A10ABF2-0F17-A189-C46C-A84B8776E315}"/>
                </a:ext>
              </a:extLst>
            </p:cNvPr>
            <p:cNvSpPr txBox="1"/>
            <p:nvPr userDrawn="1"/>
          </p:nvSpPr>
          <p:spPr>
            <a:xfrm>
              <a:off x="6391029" y="50133"/>
              <a:ext cx="1712425" cy="290060"/>
            </a:xfrm>
            <a:prstGeom prst="rect">
              <a:avLst/>
            </a:prstGeom>
            <a:noFill/>
          </p:spPr>
          <p:txBody>
            <a:bodyPr wrap="square">
              <a:spAutoFit/>
            </a:bodyPr>
            <a:lstStyle/>
            <a:p>
              <a:r>
                <a:rPr lang="en-US" sz="825" dirty="0">
                  <a:solidFill>
                    <a:schemeClr val="tx2"/>
                  </a:solidFill>
                  <a:latin typeface="Franklin Gothic Heavy" panose="020B0903020102020204" pitchFamily="34" charset="0"/>
                </a:rPr>
                <a:t>Decrease TB Mortality</a:t>
              </a:r>
              <a:endParaRPr lang="en-US" sz="825" dirty="0">
                <a:latin typeface="Franklin Gothic Heavy" panose="020B0903020102020204" pitchFamily="34" charset="0"/>
              </a:endParaRPr>
            </a:p>
          </p:txBody>
        </p:sp>
      </p:grpSp>
      <p:sp>
        <p:nvSpPr>
          <p:cNvPr id="180" name="Text Placeholder 223">
            <a:extLst>
              <a:ext uri="{FF2B5EF4-FFF2-40B4-BE49-F238E27FC236}">
                <a16:creationId xmlns:a16="http://schemas.microsoft.com/office/drawing/2014/main" id="{90C35DBB-47CF-BA83-62D7-C4914C0733CF}"/>
              </a:ext>
            </a:extLst>
          </p:cNvPr>
          <p:cNvSpPr>
            <a:spLocks noGrp="1"/>
          </p:cNvSpPr>
          <p:nvPr>
            <p:ph type="body" sz="quarter" idx="29" hasCustomPrompt="1"/>
          </p:nvPr>
        </p:nvSpPr>
        <p:spPr>
          <a:xfrm>
            <a:off x="6855620" y="554066"/>
            <a:ext cx="1650054"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pic>
        <p:nvPicPr>
          <p:cNvPr id="200" name="Picture 199" descr="Icon&#10;&#10;Description automatically generated">
            <a:extLst>
              <a:ext uri="{FF2B5EF4-FFF2-40B4-BE49-F238E27FC236}">
                <a16:creationId xmlns:a16="http://schemas.microsoft.com/office/drawing/2014/main" id="{22A185B6-F823-1AEA-B963-1F8E5F4689B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02917" y="522851"/>
            <a:ext cx="342900" cy="345652"/>
          </a:xfrm>
          <a:prstGeom prst="rect">
            <a:avLst/>
          </a:prstGeom>
        </p:spPr>
      </p:pic>
      <p:pic>
        <p:nvPicPr>
          <p:cNvPr id="205" name="Picture 204" descr="Icon&#10;&#10;Description automatically generated">
            <a:extLst>
              <a:ext uri="{FF2B5EF4-FFF2-40B4-BE49-F238E27FC236}">
                <a16:creationId xmlns:a16="http://schemas.microsoft.com/office/drawing/2014/main" id="{E93236DA-0746-6FE9-CE17-6525F3EFABA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47192" y="522851"/>
            <a:ext cx="342900" cy="345652"/>
          </a:xfrm>
          <a:prstGeom prst="rect">
            <a:avLst/>
          </a:prstGeom>
        </p:spPr>
      </p:pic>
      <p:pic>
        <p:nvPicPr>
          <p:cNvPr id="206" name="Picture 205" descr="Icon&#10;&#10;Description automatically generated">
            <a:extLst>
              <a:ext uri="{FF2B5EF4-FFF2-40B4-BE49-F238E27FC236}">
                <a16:creationId xmlns:a16="http://schemas.microsoft.com/office/drawing/2014/main" id="{B0F39EF2-EE90-937E-DDB8-154AB61F74C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04367" y="522851"/>
            <a:ext cx="342900" cy="345652"/>
          </a:xfrm>
          <a:prstGeom prst="rect">
            <a:avLst/>
          </a:prstGeom>
        </p:spPr>
      </p:pic>
    </p:spTree>
    <p:custDataLst>
      <p:tags r:id="rId1"/>
    </p:custDataLst>
    <p:extLst>
      <p:ext uri="{BB962C8B-B14F-4D97-AF65-F5344CB8AC3E}">
        <p14:creationId xmlns:p14="http://schemas.microsoft.com/office/powerpoint/2010/main" val="1963449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rgbClr val="132F6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E7CE78-981A-4270-8F14-87DE07F918D2}"/>
              </a:ext>
            </a:extLst>
          </p:cNvPr>
          <p:cNvSpPr/>
          <p:nvPr userDrawn="1"/>
        </p:nvSpPr>
        <p:spPr>
          <a:xfrm>
            <a:off x="0" y="4783873"/>
            <a:ext cx="9144000" cy="400902"/>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F91A849-B8C4-825F-D5B2-AE34BF592C21}"/>
              </a:ext>
            </a:extLst>
          </p:cNvPr>
          <p:cNvSpPr txBox="1"/>
          <p:nvPr userDrawn="1"/>
        </p:nvSpPr>
        <p:spPr>
          <a:xfrm>
            <a:off x="4715897" y="1037228"/>
            <a:ext cx="4061631" cy="2246769"/>
          </a:xfrm>
          <a:prstGeom prst="rect">
            <a:avLst/>
          </a:prstGeom>
          <a:noFill/>
        </p:spPr>
        <p:txBody>
          <a:bodyPr wrap="square">
            <a:spAutoFit/>
          </a:bodyPr>
          <a:lstStyle/>
          <a:p>
            <a:pPr marL="0" indent="0">
              <a:buNone/>
            </a:pPr>
            <a:r>
              <a:rPr lang="en-US" sz="1400" dirty="0">
                <a:solidFill>
                  <a:schemeClr val="bg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bg1"/>
                </a:solidFill>
              </a:rPr>
            </a:br>
            <a:r>
              <a:rPr lang="en-US" sz="1400" dirty="0">
                <a:solidFill>
                  <a:schemeClr val="bg1"/>
                </a:solidFill>
              </a:rPr>
              <a:t>TB DIAH is implemented by the University of North Carolina at Chapel Hill, in partnership with John Snow, Inc. Views expressed are not necessarily those of USAID or the United States government.</a:t>
            </a:r>
          </a:p>
        </p:txBody>
      </p:sp>
      <p:sp>
        <p:nvSpPr>
          <p:cNvPr id="3" name="Rectangle 2">
            <a:extLst>
              <a:ext uri="{FF2B5EF4-FFF2-40B4-BE49-F238E27FC236}">
                <a16:creationId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a16="http://schemas.microsoft.com/office/drawing/2014/main" id="{B3608918-3AAC-F6DE-6DE0-37ACCCDE10E3}"/>
                </a:ext>
              </a:extLst>
            </p:cNvPr>
            <p:cNvPicPr>
              <a:picLocks noChangeAspect="1"/>
            </p:cNvPicPr>
            <p:nvPr userDrawn="1"/>
          </p:nvPicPr>
          <p:blipFill>
            <a:blip r:embed="rId4"/>
            <a:stretch>
              <a:fillRect/>
            </a:stretch>
          </p:blipFill>
          <p:spPr>
            <a:xfrm>
              <a:off x="7664175" y="4115962"/>
              <a:ext cx="1006460" cy="777994"/>
            </a:xfrm>
            <a:prstGeom prst="rect">
              <a:avLst/>
            </a:prstGeom>
          </p:spPr>
        </p:pic>
      </p:grpSp>
    </p:spTree>
    <p:custDataLst>
      <p:tags r:id="rId1"/>
    </p:custDataLst>
    <p:extLst>
      <p:ext uri="{BB962C8B-B14F-4D97-AF65-F5344CB8AC3E}">
        <p14:creationId xmlns:p14="http://schemas.microsoft.com/office/powerpoint/2010/main" val="3764674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8527"/>
            <a:ext cx="6858000" cy="1805070"/>
          </a:xfrm>
        </p:spPr>
        <p:txBody>
          <a:bodyPr anchor="b"/>
          <a:lstStyle>
            <a:lvl1pPr algn="ctr">
              <a:defRPr sz="3402"/>
            </a:lvl1pPr>
          </a:lstStyle>
          <a:p>
            <a:r>
              <a:rPr lang="en-US"/>
              <a:t>Click to edit Master title style</a:t>
            </a:r>
            <a:endParaRPr lang="en-ZW"/>
          </a:p>
        </p:txBody>
      </p:sp>
      <p:sp>
        <p:nvSpPr>
          <p:cNvPr id="3" name="Subtitle 2"/>
          <p:cNvSpPr>
            <a:spLocks noGrp="1"/>
          </p:cNvSpPr>
          <p:nvPr>
            <p:ph type="subTitle" idx="1"/>
          </p:nvPr>
        </p:nvSpPr>
        <p:spPr>
          <a:xfrm>
            <a:off x="1143000" y="2723207"/>
            <a:ext cx="6858000" cy="1251787"/>
          </a:xfrm>
        </p:spPr>
        <p:txBody>
          <a:bodyPr/>
          <a:lstStyle>
            <a:lvl1pPr marL="0" indent="0" algn="ctr">
              <a:buNone/>
              <a:defRPr sz="1361"/>
            </a:lvl1pPr>
            <a:lvl2pPr marL="259232" indent="0" algn="ctr">
              <a:buNone/>
              <a:defRPr sz="1134"/>
            </a:lvl2pPr>
            <a:lvl3pPr marL="518465" indent="0" algn="ctr">
              <a:buNone/>
              <a:defRPr sz="1021"/>
            </a:lvl3pPr>
            <a:lvl4pPr marL="777697" indent="0" algn="ctr">
              <a:buNone/>
              <a:defRPr sz="907"/>
            </a:lvl4pPr>
            <a:lvl5pPr marL="1036930" indent="0" algn="ctr">
              <a:buNone/>
              <a:defRPr sz="907"/>
            </a:lvl5pPr>
            <a:lvl6pPr marL="1296162" indent="0" algn="ctr">
              <a:buNone/>
              <a:defRPr sz="907"/>
            </a:lvl6pPr>
            <a:lvl7pPr marL="1555394" indent="0" algn="ctr">
              <a:buNone/>
              <a:defRPr sz="907"/>
            </a:lvl7pPr>
            <a:lvl8pPr marL="1814627" indent="0" algn="ctr">
              <a:buNone/>
              <a:defRPr sz="907"/>
            </a:lvl8pPr>
            <a:lvl9pPr marL="2073859" indent="0" algn="ctr">
              <a:buNone/>
              <a:defRPr sz="907"/>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FB5D4C38-3ABF-4D8A-94BF-F43EF787935D}" type="datetimeFigureOut">
              <a:rPr lang="en-ZW" smtClean="0"/>
              <a:t>17/4/2024</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77F68AA0-FDE6-4840-912E-BF97FC3EEC9E}" type="slidenum">
              <a:rPr lang="en-ZW" smtClean="0"/>
              <a:t>‹#›</a:t>
            </a:fld>
            <a:endParaRPr lang="en-ZW"/>
          </a:p>
        </p:txBody>
      </p:sp>
      <p:pic>
        <p:nvPicPr>
          <p:cNvPr id="7" name="Picture 6" descr="Related image"/>
          <p:cNvPicPr/>
          <p:nvPr userDrawn="1"/>
        </p:nvPicPr>
        <p:blipFill rotWithShape="1">
          <a:blip r:embed="rId2">
            <a:extLst>
              <a:ext uri="{28A0092B-C50C-407E-A947-70E740481C1C}">
                <a14:useLocalDpi xmlns:a14="http://schemas.microsoft.com/office/drawing/2010/main" val="0"/>
              </a:ext>
            </a:extLst>
          </a:blip>
          <a:srcRect l="6518" t="21751" r="6086" b="28074"/>
          <a:stretch/>
        </p:blipFill>
        <p:spPr bwMode="auto">
          <a:xfrm>
            <a:off x="381000" y="328685"/>
            <a:ext cx="3798570" cy="872290"/>
          </a:xfrm>
          <a:prstGeom prst="rect">
            <a:avLst/>
          </a:prstGeom>
          <a:noFill/>
          <a:ln>
            <a:noFill/>
          </a:ln>
          <a:extLst>
            <a:ext uri="{53640926-AAD7-44D8-BBD7-CCE9431645EC}">
              <a14:shadowObscured xmlns:a14="http://schemas.microsoft.com/office/drawing/2010/main"/>
            </a:ext>
          </a:extLst>
        </p:spPr>
      </p:pic>
      <p:pic>
        <p:nvPicPr>
          <p:cNvPr id="8" name="Picture 7"/>
          <p:cNvPicPr/>
          <p:nvPr userDrawn="1"/>
        </p:nvPicPr>
        <p:blipFill rotWithShape="1">
          <a:blip r:embed="rId3">
            <a:extLst>
              <a:ext uri="{28A0092B-C50C-407E-A947-70E740481C1C}">
                <a14:useLocalDpi xmlns:a14="http://schemas.microsoft.com/office/drawing/2010/main" val="0"/>
              </a:ext>
            </a:extLst>
          </a:blip>
          <a:srcRect l="8010" t="5489" r="7122" b="4586"/>
          <a:stretch/>
        </p:blipFill>
        <p:spPr bwMode="auto">
          <a:xfrm>
            <a:off x="7327424" y="232242"/>
            <a:ext cx="1130776" cy="1152172"/>
          </a:xfrm>
          <a:prstGeom prst="rect">
            <a:avLst/>
          </a:prstGeom>
          <a:noFill/>
          <a:ln>
            <a:noFill/>
          </a:ln>
          <a:effectLst/>
          <a:extLst>
            <a:ext uri="{53640926-AAD7-44D8-BBD7-CCE9431645EC}">
              <a14:shadowObscured xmlns:a14="http://schemas.microsoft.com/office/drawing/2010/main"/>
            </a:ext>
          </a:extLst>
        </p:spPr>
      </p:pic>
      <p:pic>
        <p:nvPicPr>
          <p:cNvPr id="10" name="Picture 9" descr="logo"/>
          <p:cNvPicPr/>
          <p:nvPr userDrawn="1"/>
        </p:nvPicPr>
        <p:blipFill rotWithShape="1">
          <a:blip r:embed="rId4">
            <a:extLst>
              <a:ext uri="{28A0092B-C50C-407E-A947-70E740481C1C}">
                <a14:useLocalDpi xmlns:a14="http://schemas.microsoft.com/office/drawing/2010/main" val="0"/>
              </a:ext>
            </a:extLst>
          </a:blip>
          <a:srcRect l="30847" t="8572" r="33830"/>
          <a:stretch/>
        </p:blipFill>
        <p:spPr bwMode="auto">
          <a:xfrm>
            <a:off x="2659380" y="4465668"/>
            <a:ext cx="887730" cy="626999"/>
          </a:xfrm>
          <a:prstGeom prst="rect">
            <a:avLst/>
          </a:prstGeom>
          <a:noFill/>
          <a:ln>
            <a:noFill/>
          </a:ln>
          <a:extLst>
            <a:ext uri="{53640926-AAD7-44D8-BBD7-CCE9431645EC}">
              <a14:shadowObscured xmlns:a14="http://schemas.microsoft.com/office/drawing/2010/main"/>
            </a:ext>
          </a:extLst>
        </p:spPr>
      </p:pic>
      <p:pic>
        <p:nvPicPr>
          <p:cNvPr id="11" name="Picture 10" descr="Hospice and Palliative Care Association of Zimbabwe"/>
          <p:cNvPicPr/>
          <p:nvPr userDrawn="1"/>
        </p:nvPicPr>
        <p:blipFill rotWithShape="1">
          <a:blip r:embed="rId5">
            <a:extLst>
              <a:ext uri="{28A0092B-C50C-407E-A947-70E740481C1C}">
                <a14:useLocalDpi xmlns:a14="http://schemas.microsoft.com/office/drawing/2010/main" val="0"/>
              </a:ext>
            </a:extLst>
          </a:blip>
          <a:srcRect r="11388"/>
          <a:stretch/>
        </p:blipFill>
        <p:spPr bwMode="auto">
          <a:xfrm>
            <a:off x="4740347" y="4492020"/>
            <a:ext cx="1220485" cy="626999"/>
          </a:xfrm>
          <a:prstGeom prst="rect">
            <a:avLst/>
          </a:prstGeom>
          <a:noFill/>
          <a:ln>
            <a:noFill/>
          </a:ln>
          <a:extLst>
            <a:ext uri="{53640926-AAD7-44D8-BBD7-CCE9431645EC}">
              <a14:shadowObscured xmlns:a14="http://schemas.microsoft.com/office/drawing/2010/main"/>
            </a:ext>
          </a:extLst>
        </p:spPr>
      </p:pic>
      <p:pic>
        <p:nvPicPr>
          <p:cNvPr id="12" name="Picture 11"/>
          <p:cNvPicPr/>
          <p:nvPr userDrawn="1"/>
        </p:nvPicPr>
        <p:blipFill rotWithShape="1">
          <a:blip r:embed="rId6"/>
          <a:srcRect l="1723" r="1993" b="6364"/>
          <a:stretch/>
        </p:blipFill>
        <p:spPr bwMode="auto">
          <a:xfrm>
            <a:off x="6854858" y="4547396"/>
            <a:ext cx="1853106" cy="463543"/>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A4A4A6E4-D90E-4698-8433-35AC18CB601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5750" y="4466263"/>
            <a:ext cx="1132708" cy="678512"/>
          </a:xfrm>
          <a:prstGeom prst="rect">
            <a:avLst/>
          </a:prstGeom>
        </p:spPr>
      </p:pic>
    </p:spTree>
    <p:extLst>
      <p:ext uri="{BB962C8B-B14F-4D97-AF65-F5344CB8AC3E}">
        <p14:creationId xmlns:p14="http://schemas.microsoft.com/office/powerpoint/2010/main" val="1401273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FB5D4C38-3ABF-4D8A-94BF-F43EF787935D}" type="datetimeFigureOut">
              <a:rPr lang="en-ZW" smtClean="0"/>
              <a:t>17/4/2024</a:t>
            </a:fld>
            <a:endParaRPr lang="en-ZW" dirty="0"/>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7F68AA0-FDE6-4840-912E-BF97FC3EEC9E}" type="slidenum">
              <a:rPr lang="en-ZW" smtClean="0"/>
              <a:t>‹#›</a:t>
            </a:fld>
            <a:endParaRPr lang="en-ZW"/>
          </a:p>
        </p:txBody>
      </p:sp>
      <p:pic>
        <p:nvPicPr>
          <p:cNvPr id="7" name="Picture 6" descr="Related image"/>
          <p:cNvPicPr/>
          <p:nvPr userDrawn="1"/>
        </p:nvPicPr>
        <p:blipFill rotWithShape="1">
          <a:blip r:embed="rId2" cstate="print">
            <a:extLst>
              <a:ext uri="{28A0092B-C50C-407E-A947-70E740481C1C}">
                <a14:useLocalDpi xmlns:a14="http://schemas.microsoft.com/office/drawing/2010/main" val="0"/>
              </a:ext>
            </a:extLst>
          </a:blip>
          <a:srcRect l="6518" t="21751" r="6086" b="28074"/>
          <a:stretch/>
        </p:blipFill>
        <p:spPr bwMode="auto">
          <a:xfrm>
            <a:off x="506730" y="4603208"/>
            <a:ext cx="2312670" cy="503956"/>
          </a:xfrm>
          <a:prstGeom prst="rect">
            <a:avLst/>
          </a:prstGeom>
          <a:noFill/>
          <a:ln>
            <a:noFill/>
          </a:ln>
          <a:extLst>
            <a:ext uri="{53640926-AAD7-44D8-BBD7-CCE9431645EC}">
              <a14:shadowObscured xmlns:a14="http://schemas.microsoft.com/office/drawing/2010/main"/>
            </a:ext>
          </a:extLst>
        </p:spPr>
      </p:pic>
      <p:pic>
        <p:nvPicPr>
          <p:cNvPr id="8" name="Picture 7"/>
          <p:cNvPicPr/>
          <p:nvPr userDrawn="1"/>
        </p:nvPicPr>
        <p:blipFill rotWithShape="1">
          <a:blip r:embed="rId3">
            <a:extLst>
              <a:ext uri="{28A0092B-C50C-407E-A947-70E740481C1C}">
                <a14:useLocalDpi xmlns:a14="http://schemas.microsoft.com/office/drawing/2010/main" val="0"/>
              </a:ext>
            </a:extLst>
          </a:blip>
          <a:srcRect l="8010" t="5489" r="7122" b="4586"/>
          <a:stretch/>
        </p:blipFill>
        <p:spPr bwMode="auto">
          <a:xfrm>
            <a:off x="7924800" y="4506810"/>
            <a:ext cx="612000" cy="57155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49376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92595"/>
            <a:ext cx="7886700" cy="2156722"/>
          </a:xfrm>
        </p:spPr>
        <p:txBody>
          <a:bodyPr anchor="b"/>
          <a:lstStyle>
            <a:lvl1pPr>
              <a:defRPr sz="3402"/>
            </a:lvl1pPr>
          </a:lstStyle>
          <a:p>
            <a:r>
              <a:rPr lang="en-US"/>
              <a:t>Click to edit Master title style</a:t>
            </a:r>
            <a:endParaRPr lang="en-ZW"/>
          </a:p>
        </p:txBody>
      </p:sp>
      <p:sp>
        <p:nvSpPr>
          <p:cNvPr id="3" name="Text Placeholder 2"/>
          <p:cNvSpPr>
            <a:spLocks noGrp="1"/>
          </p:cNvSpPr>
          <p:nvPr>
            <p:ph type="body" idx="1"/>
          </p:nvPr>
        </p:nvSpPr>
        <p:spPr>
          <a:xfrm>
            <a:off x="623888" y="3469720"/>
            <a:ext cx="7886700" cy="1134169"/>
          </a:xfrm>
        </p:spPr>
        <p:txBody>
          <a:bodyPr/>
          <a:lstStyle>
            <a:lvl1pPr marL="0" indent="0">
              <a:buNone/>
              <a:defRPr sz="1361">
                <a:solidFill>
                  <a:schemeClr val="tx1">
                    <a:tint val="75000"/>
                  </a:schemeClr>
                </a:solidFill>
              </a:defRPr>
            </a:lvl1pPr>
            <a:lvl2pPr marL="259232" indent="0">
              <a:buNone/>
              <a:defRPr sz="1134">
                <a:solidFill>
                  <a:schemeClr val="tx1">
                    <a:tint val="75000"/>
                  </a:schemeClr>
                </a:solidFill>
              </a:defRPr>
            </a:lvl2pPr>
            <a:lvl3pPr marL="518465" indent="0">
              <a:buNone/>
              <a:defRPr sz="1021">
                <a:solidFill>
                  <a:schemeClr val="tx1">
                    <a:tint val="75000"/>
                  </a:schemeClr>
                </a:solidFill>
              </a:defRPr>
            </a:lvl3pPr>
            <a:lvl4pPr marL="777697" indent="0">
              <a:buNone/>
              <a:defRPr sz="907">
                <a:solidFill>
                  <a:schemeClr val="tx1">
                    <a:tint val="75000"/>
                  </a:schemeClr>
                </a:solidFill>
              </a:defRPr>
            </a:lvl4pPr>
            <a:lvl5pPr marL="1036930" indent="0">
              <a:buNone/>
              <a:defRPr sz="907">
                <a:solidFill>
                  <a:schemeClr val="tx1">
                    <a:tint val="75000"/>
                  </a:schemeClr>
                </a:solidFill>
              </a:defRPr>
            </a:lvl5pPr>
            <a:lvl6pPr marL="1296162" indent="0">
              <a:buNone/>
              <a:defRPr sz="907">
                <a:solidFill>
                  <a:schemeClr val="tx1">
                    <a:tint val="75000"/>
                  </a:schemeClr>
                </a:solidFill>
              </a:defRPr>
            </a:lvl6pPr>
            <a:lvl7pPr marL="1555394" indent="0">
              <a:buNone/>
              <a:defRPr sz="907">
                <a:solidFill>
                  <a:schemeClr val="tx1">
                    <a:tint val="75000"/>
                  </a:schemeClr>
                </a:solidFill>
              </a:defRPr>
            </a:lvl7pPr>
            <a:lvl8pPr marL="1814627" indent="0">
              <a:buNone/>
              <a:defRPr sz="907">
                <a:solidFill>
                  <a:schemeClr val="tx1">
                    <a:tint val="75000"/>
                  </a:schemeClr>
                </a:solidFill>
              </a:defRPr>
            </a:lvl8pPr>
            <a:lvl9pPr marL="2073859" indent="0">
              <a:buNone/>
              <a:defRPr sz="9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5D4C38-3ABF-4D8A-94BF-F43EF787935D}" type="datetimeFigureOut">
              <a:rPr lang="en-ZW" smtClean="0"/>
              <a:t>17/4/2024</a:t>
            </a:fld>
            <a:endParaRPr lang="en-ZW" dirty="0"/>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7F68AA0-FDE6-4840-912E-BF97FC3EEC9E}" type="slidenum">
              <a:rPr lang="en-ZW" smtClean="0"/>
              <a:t>‹#›</a:t>
            </a:fld>
            <a:endParaRPr lang="en-ZW"/>
          </a:p>
        </p:txBody>
      </p:sp>
      <p:pic>
        <p:nvPicPr>
          <p:cNvPr id="7" name="Picture 6"/>
          <p:cNvPicPr>
            <a:picLocks noChangeAspect="1"/>
          </p:cNvPicPr>
          <p:nvPr userDrawn="1"/>
        </p:nvPicPr>
        <p:blipFill>
          <a:blip r:embed="rId2"/>
          <a:stretch>
            <a:fillRect/>
          </a:stretch>
        </p:blipFill>
        <p:spPr>
          <a:xfrm>
            <a:off x="825684" y="4749957"/>
            <a:ext cx="7492633" cy="387163"/>
          </a:xfrm>
          <a:prstGeom prst="rect">
            <a:avLst/>
          </a:prstGeom>
        </p:spPr>
      </p:pic>
    </p:spTree>
    <p:extLst>
      <p:ext uri="{BB962C8B-B14F-4D97-AF65-F5344CB8AC3E}">
        <p14:creationId xmlns:p14="http://schemas.microsoft.com/office/powerpoint/2010/main" val="1814657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628650" y="1380206"/>
            <a:ext cx="3886200" cy="3289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4629150" y="1380206"/>
            <a:ext cx="3886200" cy="3289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FB5D4C38-3ABF-4D8A-94BF-F43EF787935D}" type="datetimeFigureOut">
              <a:rPr lang="en-ZW" smtClean="0"/>
              <a:t>17/4/2024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7F68AA0-FDE6-4840-912E-BF97FC3EEC9E}" type="slidenum">
              <a:rPr lang="en-ZW" smtClean="0"/>
              <a:t>‹#›</a:t>
            </a:fld>
            <a:endParaRPr lang="en-ZW"/>
          </a:p>
        </p:txBody>
      </p:sp>
    </p:spTree>
    <p:extLst>
      <p:ext uri="{BB962C8B-B14F-4D97-AF65-F5344CB8AC3E}">
        <p14:creationId xmlns:p14="http://schemas.microsoft.com/office/powerpoint/2010/main" val="393052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6042"/>
            <a:ext cx="7886700" cy="1002150"/>
          </a:xfrm>
        </p:spPr>
        <p:txBody>
          <a:bodyPr/>
          <a:lstStyle/>
          <a:p>
            <a:r>
              <a:rPr lang="en-US"/>
              <a:t>Click to edit Master title style</a:t>
            </a:r>
            <a:endParaRPr lang="en-ZW"/>
          </a:p>
        </p:txBody>
      </p:sp>
      <p:sp>
        <p:nvSpPr>
          <p:cNvPr id="3" name="Text Placeholder 2"/>
          <p:cNvSpPr>
            <a:spLocks noGrp="1"/>
          </p:cNvSpPr>
          <p:nvPr>
            <p:ph type="body" idx="1"/>
          </p:nvPr>
        </p:nvSpPr>
        <p:spPr>
          <a:xfrm>
            <a:off x="629842" y="1270990"/>
            <a:ext cx="3868340" cy="622893"/>
          </a:xfrm>
        </p:spPr>
        <p:txBody>
          <a:bodyPr anchor="b"/>
          <a:lstStyle>
            <a:lvl1pPr marL="0" indent="0">
              <a:buNone/>
              <a:defRPr sz="1361" b="1"/>
            </a:lvl1pPr>
            <a:lvl2pPr marL="259232" indent="0">
              <a:buNone/>
              <a:defRPr sz="1134" b="1"/>
            </a:lvl2pPr>
            <a:lvl3pPr marL="518465" indent="0">
              <a:buNone/>
              <a:defRPr sz="1021" b="1"/>
            </a:lvl3pPr>
            <a:lvl4pPr marL="777697" indent="0">
              <a:buNone/>
              <a:defRPr sz="907" b="1"/>
            </a:lvl4pPr>
            <a:lvl5pPr marL="1036930" indent="0">
              <a:buNone/>
              <a:defRPr sz="907" b="1"/>
            </a:lvl5pPr>
            <a:lvl6pPr marL="1296162" indent="0">
              <a:buNone/>
              <a:defRPr sz="907" b="1"/>
            </a:lvl6pPr>
            <a:lvl7pPr marL="1555394" indent="0">
              <a:buNone/>
              <a:defRPr sz="907" b="1"/>
            </a:lvl7pPr>
            <a:lvl8pPr marL="1814627" indent="0">
              <a:buNone/>
              <a:defRPr sz="907" b="1"/>
            </a:lvl8pPr>
            <a:lvl9pPr marL="2073859" indent="0">
              <a:buNone/>
              <a:defRPr sz="907" b="1"/>
            </a:lvl9pPr>
          </a:lstStyle>
          <a:p>
            <a:pPr lvl="0"/>
            <a:r>
              <a:rPr lang="en-US"/>
              <a:t>Click to edit Master text styles</a:t>
            </a:r>
          </a:p>
        </p:txBody>
      </p:sp>
      <p:sp>
        <p:nvSpPr>
          <p:cNvPr id="4" name="Content Placeholder 3"/>
          <p:cNvSpPr>
            <a:spLocks noGrp="1"/>
          </p:cNvSpPr>
          <p:nvPr>
            <p:ph sz="half" idx="2"/>
          </p:nvPr>
        </p:nvSpPr>
        <p:spPr>
          <a:xfrm>
            <a:off x="629842" y="1893883"/>
            <a:ext cx="3868340" cy="2785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4629151" y="1270990"/>
            <a:ext cx="3887391" cy="622893"/>
          </a:xfrm>
        </p:spPr>
        <p:txBody>
          <a:bodyPr anchor="b"/>
          <a:lstStyle>
            <a:lvl1pPr marL="0" indent="0">
              <a:buNone/>
              <a:defRPr sz="1361" b="1"/>
            </a:lvl1pPr>
            <a:lvl2pPr marL="259232" indent="0">
              <a:buNone/>
              <a:defRPr sz="1134" b="1"/>
            </a:lvl2pPr>
            <a:lvl3pPr marL="518465" indent="0">
              <a:buNone/>
              <a:defRPr sz="1021" b="1"/>
            </a:lvl3pPr>
            <a:lvl4pPr marL="777697" indent="0">
              <a:buNone/>
              <a:defRPr sz="907" b="1"/>
            </a:lvl4pPr>
            <a:lvl5pPr marL="1036930" indent="0">
              <a:buNone/>
              <a:defRPr sz="907" b="1"/>
            </a:lvl5pPr>
            <a:lvl6pPr marL="1296162" indent="0">
              <a:buNone/>
              <a:defRPr sz="907" b="1"/>
            </a:lvl6pPr>
            <a:lvl7pPr marL="1555394" indent="0">
              <a:buNone/>
              <a:defRPr sz="907" b="1"/>
            </a:lvl7pPr>
            <a:lvl8pPr marL="1814627" indent="0">
              <a:buNone/>
              <a:defRPr sz="907" b="1"/>
            </a:lvl8pPr>
            <a:lvl9pPr marL="2073859" indent="0">
              <a:buNone/>
              <a:defRPr sz="907" b="1"/>
            </a:lvl9pPr>
          </a:lstStyle>
          <a:p>
            <a:pPr lvl="0"/>
            <a:r>
              <a:rPr lang="en-US"/>
              <a:t>Click to edit Master text styles</a:t>
            </a:r>
          </a:p>
        </p:txBody>
      </p:sp>
      <p:sp>
        <p:nvSpPr>
          <p:cNvPr id="6" name="Content Placeholder 5"/>
          <p:cNvSpPr>
            <a:spLocks noGrp="1"/>
          </p:cNvSpPr>
          <p:nvPr>
            <p:ph sz="quarter" idx="4"/>
          </p:nvPr>
        </p:nvSpPr>
        <p:spPr>
          <a:xfrm>
            <a:off x="4629151" y="1893883"/>
            <a:ext cx="3887391" cy="2785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FB5D4C38-3ABF-4D8A-94BF-F43EF787935D}" type="datetimeFigureOut">
              <a:rPr lang="en-ZW" smtClean="0"/>
              <a:t>17/4/2024</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77F68AA0-FDE6-4840-912E-BF97FC3EEC9E}" type="slidenum">
              <a:rPr lang="en-ZW" smtClean="0"/>
              <a:t>‹#›</a:t>
            </a:fld>
            <a:endParaRPr lang="en-ZW"/>
          </a:p>
        </p:txBody>
      </p:sp>
    </p:spTree>
    <p:extLst>
      <p:ext uri="{BB962C8B-B14F-4D97-AF65-F5344CB8AC3E}">
        <p14:creationId xmlns:p14="http://schemas.microsoft.com/office/powerpoint/2010/main" val="1289943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FB5D4C38-3ABF-4D8A-94BF-F43EF787935D}" type="datetimeFigureOut">
              <a:rPr lang="en-ZW" smtClean="0"/>
              <a:t>17/4/2024</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77F68AA0-FDE6-4840-912E-BF97FC3EEC9E}" type="slidenum">
              <a:rPr lang="en-ZW" smtClean="0"/>
              <a:t>‹#›</a:t>
            </a:fld>
            <a:endParaRPr lang="en-ZW"/>
          </a:p>
        </p:txBody>
      </p:sp>
    </p:spTree>
    <p:extLst>
      <p:ext uri="{BB962C8B-B14F-4D97-AF65-F5344CB8AC3E}">
        <p14:creationId xmlns:p14="http://schemas.microsoft.com/office/powerpoint/2010/main" val="2995854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D4C38-3ABF-4D8A-94BF-F43EF787935D}" type="datetimeFigureOut">
              <a:rPr lang="en-ZW" smtClean="0"/>
              <a:t>17/4/2024</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77F68AA0-FDE6-4840-912E-BF97FC3EEC9E}" type="slidenum">
              <a:rPr lang="en-ZW" smtClean="0"/>
              <a:t>‹#›</a:t>
            </a:fld>
            <a:endParaRPr lang="en-ZW"/>
          </a:p>
        </p:txBody>
      </p:sp>
      <p:pic>
        <p:nvPicPr>
          <p:cNvPr id="5" name="Picture 4" descr="Related image"/>
          <p:cNvPicPr/>
          <p:nvPr userDrawn="1"/>
        </p:nvPicPr>
        <p:blipFill rotWithShape="1">
          <a:blip r:embed="rId2">
            <a:extLst>
              <a:ext uri="{28A0092B-C50C-407E-A947-70E740481C1C}">
                <a14:useLocalDpi xmlns:a14="http://schemas.microsoft.com/office/drawing/2010/main" val="0"/>
              </a:ext>
            </a:extLst>
          </a:blip>
          <a:srcRect l="6518" t="21751" r="6086" b="28074"/>
          <a:stretch/>
        </p:blipFill>
        <p:spPr bwMode="auto">
          <a:xfrm>
            <a:off x="381000" y="328685"/>
            <a:ext cx="3798570" cy="872290"/>
          </a:xfrm>
          <a:prstGeom prst="rect">
            <a:avLst/>
          </a:prstGeom>
          <a:noFill/>
          <a:ln>
            <a:noFill/>
          </a:ln>
          <a:extLst>
            <a:ext uri="{53640926-AAD7-44D8-BBD7-CCE9431645EC}">
              <a14:shadowObscured xmlns:a14="http://schemas.microsoft.com/office/drawing/2010/main"/>
            </a:ext>
          </a:extLst>
        </p:spPr>
      </p:pic>
      <p:pic>
        <p:nvPicPr>
          <p:cNvPr id="6" name="Picture 5"/>
          <p:cNvPicPr/>
          <p:nvPr userDrawn="1"/>
        </p:nvPicPr>
        <p:blipFill rotWithShape="1">
          <a:blip r:embed="rId3">
            <a:extLst>
              <a:ext uri="{28A0092B-C50C-407E-A947-70E740481C1C}">
                <a14:useLocalDpi xmlns:a14="http://schemas.microsoft.com/office/drawing/2010/main" val="0"/>
              </a:ext>
            </a:extLst>
          </a:blip>
          <a:srcRect l="8010" t="5489" r="7122" b="4586"/>
          <a:stretch/>
        </p:blipFill>
        <p:spPr bwMode="auto">
          <a:xfrm>
            <a:off x="7327424" y="232242"/>
            <a:ext cx="1130776" cy="1152172"/>
          </a:xfrm>
          <a:prstGeom prst="rect">
            <a:avLst/>
          </a:prstGeom>
          <a:noFill/>
          <a:ln>
            <a:noFill/>
          </a:ln>
          <a:effectLst/>
          <a:extLst>
            <a:ext uri="{53640926-AAD7-44D8-BBD7-CCE9431645EC}">
              <a14:shadowObscured xmlns:a14="http://schemas.microsoft.com/office/drawing/2010/main"/>
            </a:ext>
          </a:extLst>
        </p:spPr>
      </p:pic>
      <p:pic>
        <p:nvPicPr>
          <p:cNvPr id="8" name="Picture 7" descr="logo"/>
          <p:cNvPicPr/>
          <p:nvPr userDrawn="1"/>
        </p:nvPicPr>
        <p:blipFill rotWithShape="1">
          <a:blip r:embed="rId4">
            <a:extLst>
              <a:ext uri="{28A0092B-C50C-407E-A947-70E740481C1C}">
                <a14:useLocalDpi xmlns:a14="http://schemas.microsoft.com/office/drawing/2010/main" val="0"/>
              </a:ext>
            </a:extLst>
          </a:blip>
          <a:srcRect l="30847" t="8572" r="33830"/>
          <a:stretch/>
        </p:blipFill>
        <p:spPr bwMode="auto">
          <a:xfrm>
            <a:off x="2583180" y="4454561"/>
            <a:ext cx="887730" cy="626999"/>
          </a:xfrm>
          <a:prstGeom prst="rect">
            <a:avLst/>
          </a:prstGeom>
          <a:noFill/>
          <a:ln>
            <a:noFill/>
          </a:ln>
          <a:extLst>
            <a:ext uri="{53640926-AAD7-44D8-BBD7-CCE9431645EC}">
              <a14:shadowObscured xmlns:a14="http://schemas.microsoft.com/office/drawing/2010/main"/>
            </a:ext>
          </a:extLst>
        </p:spPr>
      </p:pic>
      <p:pic>
        <p:nvPicPr>
          <p:cNvPr id="9" name="Picture 8" descr="Hospice and Palliative Care Association of Zimbabwe"/>
          <p:cNvPicPr/>
          <p:nvPr userDrawn="1"/>
        </p:nvPicPr>
        <p:blipFill rotWithShape="1">
          <a:blip r:embed="rId5">
            <a:extLst>
              <a:ext uri="{28A0092B-C50C-407E-A947-70E740481C1C}">
                <a14:useLocalDpi xmlns:a14="http://schemas.microsoft.com/office/drawing/2010/main" val="0"/>
              </a:ext>
            </a:extLst>
          </a:blip>
          <a:srcRect r="11388"/>
          <a:stretch/>
        </p:blipFill>
        <p:spPr bwMode="auto">
          <a:xfrm>
            <a:off x="4526989" y="4466263"/>
            <a:ext cx="1220485" cy="626999"/>
          </a:xfrm>
          <a:prstGeom prst="rect">
            <a:avLst/>
          </a:prstGeom>
          <a:noFill/>
          <a:ln>
            <a:noFill/>
          </a:ln>
          <a:extLst>
            <a:ext uri="{53640926-AAD7-44D8-BBD7-CCE9431645EC}">
              <a14:shadowObscured xmlns:a14="http://schemas.microsoft.com/office/drawing/2010/main"/>
            </a:ext>
          </a:extLst>
        </p:spPr>
      </p:pic>
      <p:pic>
        <p:nvPicPr>
          <p:cNvPr id="10" name="Picture 9"/>
          <p:cNvPicPr/>
          <p:nvPr userDrawn="1"/>
        </p:nvPicPr>
        <p:blipFill rotWithShape="1">
          <a:blip r:embed="rId6"/>
          <a:srcRect l="1723" r="1993" b="6364"/>
          <a:stretch/>
        </p:blipFill>
        <p:spPr bwMode="auto">
          <a:xfrm>
            <a:off x="6605094" y="4573747"/>
            <a:ext cx="1853106" cy="463543"/>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43B844F2-3560-4004-80B8-CA7C9BFC52F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5750" y="4466263"/>
            <a:ext cx="1132708" cy="678512"/>
          </a:xfrm>
          <a:prstGeom prst="rect">
            <a:avLst/>
          </a:prstGeom>
        </p:spPr>
      </p:pic>
    </p:spTree>
    <p:extLst>
      <p:ext uri="{BB962C8B-B14F-4D97-AF65-F5344CB8AC3E}">
        <p14:creationId xmlns:p14="http://schemas.microsoft.com/office/powerpoint/2010/main" val="107344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5652"/>
            <a:ext cx="2949178" cy="1209781"/>
          </a:xfrm>
        </p:spPr>
        <p:txBody>
          <a:bodyPr anchor="b"/>
          <a:lstStyle>
            <a:lvl1pPr>
              <a:defRPr sz="1814"/>
            </a:lvl1pPr>
          </a:lstStyle>
          <a:p>
            <a:r>
              <a:rPr lang="en-US"/>
              <a:t>Click to edit Master title style</a:t>
            </a:r>
            <a:endParaRPr lang="en-ZW"/>
          </a:p>
        </p:txBody>
      </p:sp>
      <p:sp>
        <p:nvSpPr>
          <p:cNvPr id="3" name="Content Placeholder 2"/>
          <p:cNvSpPr>
            <a:spLocks noGrp="1"/>
          </p:cNvSpPr>
          <p:nvPr>
            <p:ph idx="1"/>
          </p:nvPr>
        </p:nvSpPr>
        <p:spPr>
          <a:xfrm>
            <a:off x="3887391" y="746513"/>
            <a:ext cx="4629150" cy="3684551"/>
          </a:xfrm>
        </p:spPr>
        <p:txBody>
          <a:bodyPr/>
          <a:lstStyle>
            <a:lvl1pPr>
              <a:defRPr sz="1814"/>
            </a:lvl1pPr>
            <a:lvl2pPr>
              <a:defRPr sz="1588"/>
            </a:lvl2pPr>
            <a:lvl3pPr>
              <a:defRPr sz="1361"/>
            </a:lvl3pPr>
            <a:lvl4pPr>
              <a:defRPr sz="1134"/>
            </a:lvl4pPr>
            <a:lvl5pPr>
              <a:defRPr sz="1134"/>
            </a:lvl5pPr>
            <a:lvl6pPr>
              <a:defRPr sz="1134"/>
            </a:lvl6pPr>
            <a:lvl7pPr>
              <a:defRPr sz="1134"/>
            </a:lvl7pPr>
            <a:lvl8pPr>
              <a:defRPr sz="1134"/>
            </a:lvl8pPr>
            <a:lvl9pPr>
              <a:defRPr sz="1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629841" y="1555433"/>
            <a:ext cx="2949178" cy="2881631"/>
          </a:xfrm>
        </p:spPr>
        <p:txBody>
          <a:bodyPr/>
          <a:lstStyle>
            <a:lvl1pPr marL="0" indent="0">
              <a:buNone/>
              <a:defRPr sz="907"/>
            </a:lvl1pPr>
            <a:lvl2pPr marL="259232" indent="0">
              <a:buNone/>
              <a:defRPr sz="794"/>
            </a:lvl2pPr>
            <a:lvl3pPr marL="518465" indent="0">
              <a:buNone/>
              <a:defRPr sz="680"/>
            </a:lvl3pPr>
            <a:lvl4pPr marL="777697" indent="0">
              <a:buNone/>
              <a:defRPr sz="567"/>
            </a:lvl4pPr>
            <a:lvl5pPr marL="1036930" indent="0">
              <a:buNone/>
              <a:defRPr sz="567"/>
            </a:lvl5pPr>
            <a:lvl6pPr marL="1296162" indent="0">
              <a:buNone/>
              <a:defRPr sz="567"/>
            </a:lvl6pPr>
            <a:lvl7pPr marL="1555394" indent="0">
              <a:buNone/>
              <a:defRPr sz="567"/>
            </a:lvl7pPr>
            <a:lvl8pPr marL="1814627" indent="0">
              <a:buNone/>
              <a:defRPr sz="567"/>
            </a:lvl8pPr>
            <a:lvl9pPr marL="2073859" indent="0">
              <a:buNone/>
              <a:defRPr sz="567"/>
            </a:lvl9pPr>
          </a:lstStyle>
          <a:p>
            <a:pPr lvl="0"/>
            <a:r>
              <a:rPr lang="en-US"/>
              <a:t>Click to edit Master text styles</a:t>
            </a:r>
          </a:p>
        </p:txBody>
      </p:sp>
      <p:sp>
        <p:nvSpPr>
          <p:cNvPr id="5" name="Date Placeholder 4"/>
          <p:cNvSpPr>
            <a:spLocks noGrp="1"/>
          </p:cNvSpPr>
          <p:nvPr>
            <p:ph type="dt" sz="half" idx="10"/>
          </p:nvPr>
        </p:nvSpPr>
        <p:spPr/>
        <p:txBody>
          <a:bodyPr/>
          <a:lstStyle/>
          <a:p>
            <a:fld id="{FB5D4C38-3ABF-4D8A-94BF-F43EF787935D}" type="datetimeFigureOut">
              <a:rPr lang="en-ZW" smtClean="0"/>
              <a:t>17/4/2024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7F68AA0-FDE6-4840-912E-BF97FC3EEC9E}" type="slidenum">
              <a:rPr lang="en-ZW" smtClean="0"/>
              <a:t>‹#›</a:t>
            </a:fld>
            <a:endParaRPr lang="en-ZW"/>
          </a:p>
        </p:txBody>
      </p:sp>
    </p:spTree>
    <p:extLst>
      <p:ext uri="{BB962C8B-B14F-4D97-AF65-F5344CB8AC3E}">
        <p14:creationId xmlns:p14="http://schemas.microsoft.com/office/powerpoint/2010/main" val="2783927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921969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5652"/>
            <a:ext cx="2949178" cy="1209781"/>
          </a:xfrm>
        </p:spPr>
        <p:txBody>
          <a:bodyPr anchor="b"/>
          <a:lstStyle>
            <a:lvl1pPr>
              <a:defRPr sz="1814"/>
            </a:lvl1pPr>
          </a:lstStyle>
          <a:p>
            <a:r>
              <a:rPr lang="en-US"/>
              <a:t>Click to edit Master title style</a:t>
            </a:r>
            <a:endParaRPr lang="en-ZW"/>
          </a:p>
        </p:txBody>
      </p:sp>
      <p:sp>
        <p:nvSpPr>
          <p:cNvPr id="3" name="Picture Placeholder 2"/>
          <p:cNvSpPr>
            <a:spLocks noGrp="1"/>
          </p:cNvSpPr>
          <p:nvPr>
            <p:ph type="pic" idx="1"/>
          </p:nvPr>
        </p:nvSpPr>
        <p:spPr>
          <a:xfrm>
            <a:off x="3887391" y="746513"/>
            <a:ext cx="4629150" cy="3684551"/>
          </a:xfrm>
        </p:spPr>
        <p:txBody>
          <a:bodyPr/>
          <a:lstStyle>
            <a:lvl1pPr marL="0" indent="0">
              <a:buNone/>
              <a:defRPr sz="1814"/>
            </a:lvl1pPr>
            <a:lvl2pPr marL="259232" indent="0">
              <a:buNone/>
              <a:defRPr sz="1588"/>
            </a:lvl2pPr>
            <a:lvl3pPr marL="518465" indent="0">
              <a:buNone/>
              <a:defRPr sz="1361"/>
            </a:lvl3pPr>
            <a:lvl4pPr marL="777697" indent="0">
              <a:buNone/>
              <a:defRPr sz="1134"/>
            </a:lvl4pPr>
            <a:lvl5pPr marL="1036930" indent="0">
              <a:buNone/>
              <a:defRPr sz="1134"/>
            </a:lvl5pPr>
            <a:lvl6pPr marL="1296162" indent="0">
              <a:buNone/>
              <a:defRPr sz="1134"/>
            </a:lvl6pPr>
            <a:lvl7pPr marL="1555394" indent="0">
              <a:buNone/>
              <a:defRPr sz="1134"/>
            </a:lvl7pPr>
            <a:lvl8pPr marL="1814627" indent="0">
              <a:buNone/>
              <a:defRPr sz="1134"/>
            </a:lvl8pPr>
            <a:lvl9pPr marL="2073859" indent="0">
              <a:buNone/>
              <a:defRPr sz="1134"/>
            </a:lvl9pPr>
          </a:lstStyle>
          <a:p>
            <a:endParaRPr lang="en-ZW"/>
          </a:p>
        </p:txBody>
      </p:sp>
      <p:sp>
        <p:nvSpPr>
          <p:cNvPr id="4" name="Text Placeholder 3"/>
          <p:cNvSpPr>
            <a:spLocks noGrp="1"/>
          </p:cNvSpPr>
          <p:nvPr>
            <p:ph type="body" sz="half" idx="2"/>
          </p:nvPr>
        </p:nvSpPr>
        <p:spPr>
          <a:xfrm>
            <a:off x="629841" y="1555433"/>
            <a:ext cx="2949178" cy="2881631"/>
          </a:xfrm>
        </p:spPr>
        <p:txBody>
          <a:bodyPr/>
          <a:lstStyle>
            <a:lvl1pPr marL="0" indent="0">
              <a:buNone/>
              <a:defRPr sz="907"/>
            </a:lvl1pPr>
            <a:lvl2pPr marL="259232" indent="0">
              <a:buNone/>
              <a:defRPr sz="794"/>
            </a:lvl2pPr>
            <a:lvl3pPr marL="518465" indent="0">
              <a:buNone/>
              <a:defRPr sz="680"/>
            </a:lvl3pPr>
            <a:lvl4pPr marL="777697" indent="0">
              <a:buNone/>
              <a:defRPr sz="567"/>
            </a:lvl4pPr>
            <a:lvl5pPr marL="1036930" indent="0">
              <a:buNone/>
              <a:defRPr sz="567"/>
            </a:lvl5pPr>
            <a:lvl6pPr marL="1296162" indent="0">
              <a:buNone/>
              <a:defRPr sz="567"/>
            </a:lvl6pPr>
            <a:lvl7pPr marL="1555394" indent="0">
              <a:buNone/>
              <a:defRPr sz="567"/>
            </a:lvl7pPr>
            <a:lvl8pPr marL="1814627" indent="0">
              <a:buNone/>
              <a:defRPr sz="567"/>
            </a:lvl8pPr>
            <a:lvl9pPr marL="2073859" indent="0">
              <a:buNone/>
              <a:defRPr sz="567"/>
            </a:lvl9pPr>
          </a:lstStyle>
          <a:p>
            <a:pPr lvl="0"/>
            <a:r>
              <a:rPr lang="en-US"/>
              <a:t>Click to edit Master text styles</a:t>
            </a:r>
          </a:p>
        </p:txBody>
      </p:sp>
      <p:sp>
        <p:nvSpPr>
          <p:cNvPr id="5" name="Date Placeholder 4"/>
          <p:cNvSpPr>
            <a:spLocks noGrp="1"/>
          </p:cNvSpPr>
          <p:nvPr>
            <p:ph type="dt" sz="half" idx="10"/>
          </p:nvPr>
        </p:nvSpPr>
        <p:spPr/>
        <p:txBody>
          <a:bodyPr/>
          <a:lstStyle/>
          <a:p>
            <a:fld id="{FB5D4C38-3ABF-4D8A-94BF-F43EF787935D}" type="datetimeFigureOut">
              <a:rPr lang="en-ZW" smtClean="0"/>
              <a:t>17/4/2024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7F68AA0-FDE6-4840-912E-BF97FC3EEC9E}" type="slidenum">
              <a:rPr lang="en-ZW" smtClean="0"/>
              <a:t>‹#›</a:t>
            </a:fld>
            <a:endParaRPr lang="en-ZW"/>
          </a:p>
        </p:txBody>
      </p:sp>
    </p:spTree>
    <p:extLst>
      <p:ext uri="{BB962C8B-B14F-4D97-AF65-F5344CB8AC3E}">
        <p14:creationId xmlns:p14="http://schemas.microsoft.com/office/powerpoint/2010/main" val="1055348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FB5D4C38-3ABF-4D8A-94BF-F43EF787935D}" type="datetimeFigureOut">
              <a:rPr lang="en-ZW" smtClean="0"/>
              <a:t>17/4/2024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7F68AA0-FDE6-4840-912E-BF97FC3EEC9E}" type="slidenum">
              <a:rPr lang="en-ZW" smtClean="0"/>
              <a:t>‹#›</a:t>
            </a:fld>
            <a:endParaRPr lang="en-ZW"/>
          </a:p>
        </p:txBody>
      </p:sp>
    </p:spTree>
    <p:extLst>
      <p:ext uri="{BB962C8B-B14F-4D97-AF65-F5344CB8AC3E}">
        <p14:creationId xmlns:p14="http://schemas.microsoft.com/office/powerpoint/2010/main" val="1889866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6041"/>
            <a:ext cx="1971675" cy="4393857"/>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628651" y="276041"/>
            <a:ext cx="5800725" cy="43938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FB5D4C38-3ABF-4D8A-94BF-F43EF787935D}" type="datetimeFigureOut">
              <a:rPr lang="en-ZW" smtClean="0"/>
              <a:t>17/4/2024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7F68AA0-FDE6-4840-912E-BF97FC3EEC9E}" type="slidenum">
              <a:rPr lang="en-ZW" smtClean="0"/>
              <a:t>‹#›</a:t>
            </a:fld>
            <a:endParaRPr lang="en-ZW"/>
          </a:p>
        </p:txBody>
      </p:sp>
    </p:spTree>
    <p:extLst>
      <p:ext uri="{BB962C8B-B14F-4D97-AF65-F5344CB8AC3E}">
        <p14:creationId xmlns:p14="http://schemas.microsoft.com/office/powerpoint/2010/main" val="851965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3374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15785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111609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24932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416062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99926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1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2.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a16="http://schemas.microsoft.com/office/drawing/2014/main" id="{16215E6F-BDBF-417F-AB65-8E5C4FD72582}"/>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a16="http://schemas.microsoft.com/office/drawing/2014/main" id="{F1F1A863-7D47-A335-8D08-DA2EBB14B926}"/>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8459" y="4909132"/>
            <a:ext cx="330028" cy="282174"/>
          </a:xfrm>
          <a:prstGeom prst="rect">
            <a:avLst/>
          </a:prstGeom>
        </p:spPr>
      </p:pic>
    </p:spTree>
    <p:custDataLst>
      <p:tags r:id="rId12"/>
    </p:custDataLst>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778" r:id="rId2"/>
    <p:sldLayoutId id="2147483769" r:id="rId3"/>
    <p:sldLayoutId id="2147483779" r:id="rId4"/>
    <p:sldLayoutId id="2147483755" r:id="rId5"/>
    <p:sldLayoutId id="2147483708" r:id="rId6"/>
    <p:sldLayoutId id="2147483783" r:id="rId7"/>
    <p:sldLayoutId id="2147483781" r:id="rId8"/>
    <p:sldLayoutId id="2147483754" r:id="rId9"/>
    <p:sldLayoutId id="2147483753" r:id="rId10"/>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a16="http://schemas.microsoft.com/office/drawing/2014/main" id="{16215E6F-BDBF-417F-AB65-8E5C4FD72582}"/>
              </a:ext>
            </a:extLst>
          </p:cNvPr>
          <p:cNvPicPr>
            <a:picLocks noChangeAspect="1"/>
          </p:cNvPicPr>
          <p:nvPr userDrawn="1"/>
        </p:nvPicPr>
        <p:blipFill>
          <a:blip r:embed="rId14"/>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a16="http://schemas.microsoft.com/office/drawing/2014/main" id="{F1F1A863-7D47-A335-8D08-DA2EBB14B926}"/>
              </a:ext>
            </a:extLst>
          </p:cNvPr>
          <p:cNvPicPr>
            <a:picLocks noChangeAspect="1"/>
          </p:cNvPicPr>
          <p:nvPr userDrawn="1"/>
        </p:nvPicPr>
        <p:blipFill>
          <a:blip r:embed="rId15"/>
          <a:stretch>
            <a:fillRect/>
          </a:stretch>
        </p:blipFill>
        <p:spPr>
          <a:xfrm>
            <a:off x="18459" y="4909132"/>
            <a:ext cx="330028" cy="282174"/>
          </a:xfrm>
          <a:prstGeom prst="rect">
            <a:avLst/>
          </a:prstGeom>
        </p:spPr>
      </p:pic>
    </p:spTree>
    <p:custDataLst>
      <p:tags r:id="rId13"/>
    </p:custDataLst>
    <p:extLst>
      <p:ext uri="{BB962C8B-B14F-4D97-AF65-F5344CB8AC3E}">
        <p14:creationId xmlns:p14="http://schemas.microsoft.com/office/powerpoint/2010/main" val="289172710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6042"/>
            <a:ext cx="7886700" cy="1002150"/>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628650" y="1380206"/>
            <a:ext cx="7886700" cy="32896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628650" y="4805520"/>
            <a:ext cx="2057400" cy="276041"/>
          </a:xfrm>
          <a:prstGeom prst="rect">
            <a:avLst/>
          </a:prstGeom>
        </p:spPr>
        <p:txBody>
          <a:bodyPr vert="horz" lIns="91440" tIns="45720" rIns="91440" bIns="45720" rtlCol="0" anchor="ctr"/>
          <a:lstStyle>
            <a:lvl1pPr algn="l">
              <a:defRPr sz="680">
                <a:solidFill>
                  <a:schemeClr val="tx1">
                    <a:tint val="75000"/>
                  </a:schemeClr>
                </a:solidFill>
              </a:defRPr>
            </a:lvl1pPr>
          </a:lstStyle>
          <a:p>
            <a:fld id="{FB5D4C38-3ABF-4D8A-94BF-F43EF787935D}" type="datetimeFigureOut">
              <a:rPr lang="en-ZW" smtClean="0"/>
              <a:t>17/4/2024</a:t>
            </a:fld>
            <a:endParaRPr lang="en-ZW"/>
          </a:p>
        </p:txBody>
      </p:sp>
      <p:sp>
        <p:nvSpPr>
          <p:cNvPr id="5" name="Footer Placeholder 4"/>
          <p:cNvSpPr>
            <a:spLocks noGrp="1"/>
          </p:cNvSpPr>
          <p:nvPr>
            <p:ph type="ftr" sz="quarter" idx="3"/>
          </p:nvPr>
        </p:nvSpPr>
        <p:spPr>
          <a:xfrm>
            <a:off x="3028950" y="4805520"/>
            <a:ext cx="3086100" cy="276041"/>
          </a:xfrm>
          <a:prstGeom prst="rect">
            <a:avLst/>
          </a:prstGeom>
        </p:spPr>
        <p:txBody>
          <a:bodyPr vert="horz" lIns="91440" tIns="45720" rIns="91440" bIns="45720" rtlCol="0" anchor="ctr"/>
          <a:lstStyle>
            <a:lvl1pPr algn="ctr">
              <a:defRPr sz="680">
                <a:solidFill>
                  <a:schemeClr val="tx1">
                    <a:tint val="75000"/>
                  </a:schemeClr>
                </a:solidFill>
              </a:defRPr>
            </a:lvl1pPr>
          </a:lstStyle>
          <a:p>
            <a:endParaRPr lang="en-ZW" dirty="0"/>
          </a:p>
        </p:txBody>
      </p:sp>
      <p:sp>
        <p:nvSpPr>
          <p:cNvPr id="6" name="Slide Number Placeholder 5"/>
          <p:cNvSpPr>
            <a:spLocks noGrp="1"/>
          </p:cNvSpPr>
          <p:nvPr>
            <p:ph type="sldNum" sz="quarter" idx="4"/>
          </p:nvPr>
        </p:nvSpPr>
        <p:spPr>
          <a:xfrm>
            <a:off x="6457950" y="4805520"/>
            <a:ext cx="2057400" cy="276041"/>
          </a:xfrm>
          <a:prstGeom prst="rect">
            <a:avLst/>
          </a:prstGeom>
        </p:spPr>
        <p:txBody>
          <a:bodyPr vert="horz" lIns="91440" tIns="45720" rIns="91440" bIns="45720" rtlCol="0" anchor="ctr"/>
          <a:lstStyle>
            <a:lvl1pPr algn="r">
              <a:defRPr sz="680">
                <a:solidFill>
                  <a:schemeClr val="tx1">
                    <a:tint val="75000"/>
                  </a:schemeClr>
                </a:solidFill>
              </a:defRPr>
            </a:lvl1pPr>
          </a:lstStyle>
          <a:p>
            <a:fld id="{77F68AA0-FDE6-4840-912E-BF97FC3EEC9E}" type="slidenum">
              <a:rPr lang="en-ZW" smtClean="0"/>
              <a:t>‹#›</a:t>
            </a:fld>
            <a:endParaRPr lang="en-ZW"/>
          </a:p>
        </p:txBody>
      </p:sp>
    </p:spTree>
    <p:extLst>
      <p:ext uri="{BB962C8B-B14F-4D97-AF65-F5344CB8AC3E}">
        <p14:creationId xmlns:p14="http://schemas.microsoft.com/office/powerpoint/2010/main" val="75747326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518465" rtl="0" eaLnBrk="1" latinLnBrk="0" hangingPunct="1">
        <a:lnSpc>
          <a:spcPct val="90000"/>
        </a:lnSpc>
        <a:spcBef>
          <a:spcPct val="0"/>
        </a:spcBef>
        <a:buNone/>
        <a:defRPr sz="2495" kern="1200">
          <a:solidFill>
            <a:schemeClr val="tx1"/>
          </a:solidFill>
          <a:latin typeface="+mj-lt"/>
          <a:ea typeface="+mj-ea"/>
          <a:cs typeface="+mj-cs"/>
        </a:defRPr>
      </a:lvl1pPr>
    </p:titleStyle>
    <p:bodyStyle>
      <a:lvl1pPr marL="129616" indent="-129616" algn="l" defTabSz="518465" rtl="0" eaLnBrk="1" latinLnBrk="0" hangingPunct="1">
        <a:lnSpc>
          <a:spcPct val="90000"/>
        </a:lnSpc>
        <a:spcBef>
          <a:spcPts val="567"/>
        </a:spcBef>
        <a:buFont typeface="Arial" panose="020B0604020202020204" pitchFamily="34" charset="0"/>
        <a:buChar char="•"/>
        <a:defRPr sz="1588" kern="1200">
          <a:solidFill>
            <a:schemeClr val="tx1"/>
          </a:solidFill>
          <a:latin typeface="+mn-lt"/>
          <a:ea typeface="+mn-ea"/>
          <a:cs typeface="+mn-cs"/>
        </a:defRPr>
      </a:lvl1pPr>
      <a:lvl2pPr marL="388849" indent="-129616" algn="l" defTabSz="518465" rtl="0" eaLnBrk="1" latinLnBrk="0" hangingPunct="1">
        <a:lnSpc>
          <a:spcPct val="90000"/>
        </a:lnSpc>
        <a:spcBef>
          <a:spcPts val="284"/>
        </a:spcBef>
        <a:buFont typeface="Arial" panose="020B0604020202020204" pitchFamily="34" charset="0"/>
        <a:buChar char="•"/>
        <a:defRPr sz="1361" kern="1200">
          <a:solidFill>
            <a:schemeClr val="tx1"/>
          </a:solidFill>
          <a:latin typeface="+mn-lt"/>
          <a:ea typeface="+mn-ea"/>
          <a:cs typeface="+mn-cs"/>
        </a:defRPr>
      </a:lvl2pPr>
      <a:lvl3pPr marL="648081" indent="-129616" algn="l" defTabSz="518465" rtl="0" eaLnBrk="1" latinLnBrk="0" hangingPunct="1">
        <a:lnSpc>
          <a:spcPct val="90000"/>
        </a:lnSpc>
        <a:spcBef>
          <a:spcPts val="284"/>
        </a:spcBef>
        <a:buFont typeface="Arial" panose="020B0604020202020204" pitchFamily="34" charset="0"/>
        <a:buChar char="•"/>
        <a:defRPr sz="1134" kern="1200">
          <a:solidFill>
            <a:schemeClr val="tx1"/>
          </a:solidFill>
          <a:latin typeface="+mn-lt"/>
          <a:ea typeface="+mn-ea"/>
          <a:cs typeface="+mn-cs"/>
        </a:defRPr>
      </a:lvl3pPr>
      <a:lvl4pPr marL="907313" indent="-129616" algn="l" defTabSz="518465" rtl="0" eaLnBrk="1" latinLnBrk="0" hangingPunct="1">
        <a:lnSpc>
          <a:spcPct val="90000"/>
        </a:lnSpc>
        <a:spcBef>
          <a:spcPts val="284"/>
        </a:spcBef>
        <a:buFont typeface="Arial" panose="020B0604020202020204" pitchFamily="34" charset="0"/>
        <a:buChar char="•"/>
        <a:defRPr sz="1021" kern="1200">
          <a:solidFill>
            <a:schemeClr val="tx1"/>
          </a:solidFill>
          <a:latin typeface="+mn-lt"/>
          <a:ea typeface="+mn-ea"/>
          <a:cs typeface="+mn-cs"/>
        </a:defRPr>
      </a:lvl4pPr>
      <a:lvl5pPr marL="1166546" indent="-129616" algn="l" defTabSz="518465" rtl="0" eaLnBrk="1" latinLnBrk="0" hangingPunct="1">
        <a:lnSpc>
          <a:spcPct val="90000"/>
        </a:lnSpc>
        <a:spcBef>
          <a:spcPts val="284"/>
        </a:spcBef>
        <a:buFont typeface="Arial" panose="020B0604020202020204" pitchFamily="34" charset="0"/>
        <a:buChar char="•"/>
        <a:defRPr sz="1021" kern="1200">
          <a:solidFill>
            <a:schemeClr val="tx1"/>
          </a:solidFill>
          <a:latin typeface="+mn-lt"/>
          <a:ea typeface="+mn-ea"/>
          <a:cs typeface="+mn-cs"/>
        </a:defRPr>
      </a:lvl5pPr>
      <a:lvl6pPr marL="1425778" indent="-129616" algn="l" defTabSz="518465" rtl="0" eaLnBrk="1" latinLnBrk="0" hangingPunct="1">
        <a:lnSpc>
          <a:spcPct val="90000"/>
        </a:lnSpc>
        <a:spcBef>
          <a:spcPts val="284"/>
        </a:spcBef>
        <a:buFont typeface="Arial" panose="020B0604020202020204" pitchFamily="34" charset="0"/>
        <a:buChar char="•"/>
        <a:defRPr sz="1021" kern="1200">
          <a:solidFill>
            <a:schemeClr val="tx1"/>
          </a:solidFill>
          <a:latin typeface="+mn-lt"/>
          <a:ea typeface="+mn-ea"/>
          <a:cs typeface="+mn-cs"/>
        </a:defRPr>
      </a:lvl6pPr>
      <a:lvl7pPr marL="1685011" indent="-129616" algn="l" defTabSz="518465" rtl="0" eaLnBrk="1" latinLnBrk="0" hangingPunct="1">
        <a:lnSpc>
          <a:spcPct val="90000"/>
        </a:lnSpc>
        <a:spcBef>
          <a:spcPts val="284"/>
        </a:spcBef>
        <a:buFont typeface="Arial" panose="020B0604020202020204" pitchFamily="34" charset="0"/>
        <a:buChar char="•"/>
        <a:defRPr sz="1021" kern="1200">
          <a:solidFill>
            <a:schemeClr val="tx1"/>
          </a:solidFill>
          <a:latin typeface="+mn-lt"/>
          <a:ea typeface="+mn-ea"/>
          <a:cs typeface="+mn-cs"/>
        </a:defRPr>
      </a:lvl7pPr>
      <a:lvl8pPr marL="1944243" indent="-129616" algn="l" defTabSz="518465" rtl="0" eaLnBrk="1" latinLnBrk="0" hangingPunct="1">
        <a:lnSpc>
          <a:spcPct val="90000"/>
        </a:lnSpc>
        <a:spcBef>
          <a:spcPts val="284"/>
        </a:spcBef>
        <a:buFont typeface="Arial" panose="020B0604020202020204" pitchFamily="34" charset="0"/>
        <a:buChar char="•"/>
        <a:defRPr sz="1021" kern="1200">
          <a:solidFill>
            <a:schemeClr val="tx1"/>
          </a:solidFill>
          <a:latin typeface="+mn-lt"/>
          <a:ea typeface="+mn-ea"/>
          <a:cs typeface="+mn-cs"/>
        </a:defRPr>
      </a:lvl8pPr>
      <a:lvl9pPr marL="2203475" indent="-129616" algn="l" defTabSz="518465" rtl="0" eaLnBrk="1" latinLnBrk="0" hangingPunct="1">
        <a:lnSpc>
          <a:spcPct val="90000"/>
        </a:lnSpc>
        <a:spcBef>
          <a:spcPts val="284"/>
        </a:spcBef>
        <a:buFont typeface="Arial" panose="020B0604020202020204" pitchFamily="34" charset="0"/>
        <a:buChar char="•"/>
        <a:defRPr sz="1021" kern="1200">
          <a:solidFill>
            <a:schemeClr val="tx1"/>
          </a:solidFill>
          <a:latin typeface="+mn-lt"/>
          <a:ea typeface="+mn-ea"/>
          <a:cs typeface="+mn-cs"/>
        </a:defRPr>
      </a:lvl9pPr>
    </p:bodyStyle>
    <p:otherStyle>
      <a:defPPr>
        <a:defRPr lang="en-US"/>
      </a:defPPr>
      <a:lvl1pPr marL="0" algn="l" defTabSz="518465" rtl="0" eaLnBrk="1" latinLnBrk="0" hangingPunct="1">
        <a:defRPr sz="1021" kern="1200">
          <a:solidFill>
            <a:schemeClr val="tx1"/>
          </a:solidFill>
          <a:latin typeface="+mn-lt"/>
          <a:ea typeface="+mn-ea"/>
          <a:cs typeface="+mn-cs"/>
        </a:defRPr>
      </a:lvl1pPr>
      <a:lvl2pPr marL="259232" algn="l" defTabSz="518465" rtl="0" eaLnBrk="1" latinLnBrk="0" hangingPunct="1">
        <a:defRPr sz="1021" kern="1200">
          <a:solidFill>
            <a:schemeClr val="tx1"/>
          </a:solidFill>
          <a:latin typeface="+mn-lt"/>
          <a:ea typeface="+mn-ea"/>
          <a:cs typeface="+mn-cs"/>
        </a:defRPr>
      </a:lvl2pPr>
      <a:lvl3pPr marL="518465" algn="l" defTabSz="518465" rtl="0" eaLnBrk="1" latinLnBrk="0" hangingPunct="1">
        <a:defRPr sz="1021" kern="1200">
          <a:solidFill>
            <a:schemeClr val="tx1"/>
          </a:solidFill>
          <a:latin typeface="+mn-lt"/>
          <a:ea typeface="+mn-ea"/>
          <a:cs typeface="+mn-cs"/>
        </a:defRPr>
      </a:lvl3pPr>
      <a:lvl4pPr marL="777697" algn="l" defTabSz="518465" rtl="0" eaLnBrk="1" latinLnBrk="0" hangingPunct="1">
        <a:defRPr sz="1021" kern="1200">
          <a:solidFill>
            <a:schemeClr val="tx1"/>
          </a:solidFill>
          <a:latin typeface="+mn-lt"/>
          <a:ea typeface="+mn-ea"/>
          <a:cs typeface="+mn-cs"/>
        </a:defRPr>
      </a:lvl4pPr>
      <a:lvl5pPr marL="1036930" algn="l" defTabSz="518465" rtl="0" eaLnBrk="1" latinLnBrk="0" hangingPunct="1">
        <a:defRPr sz="1021" kern="1200">
          <a:solidFill>
            <a:schemeClr val="tx1"/>
          </a:solidFill>
          <a:latin typeface="+mn-lt"/>
          <a:ea typeface="+mn-ea"/>
          <a:cs typeface="+mn-cs"/>
        </a:defRPr>
      </a:lvl5pPr>
      <a:lvl6pPr marL="1296162" algn="l" defTabSz="518465" rtl="0" eaLnBrk="1" latinLnBrk="0" hangingPunct="1">
        <a:defRPr sz="1021" kern="1200">
          <a:solidFill>
            <a:schemeClr val="tx1"/>
          </a:solidFill>
          <a:latin typeface="+mn-lt"/>
          <a:ea typeface="+mn-ea"/>
          <a:cs typeface="+mn-cs"/>
        </a:defRPr>
      </a:lvl6pPr>
      <a:lvl7pPr marL="1555394" algn="l" defTabSz="518465" rtl="0" eaLnBrk="1" latinLnBrk="0" hangingPunct="1">
        <a:defRPr sz="1021" kern="1200">
          <a:solidFill>
            <a:schemeClr val="tx1"/>
          </a:solidFill>
          <a:latin typeface="+mn-lt"/>
          <a:ea typeface="+mn-ea"/>
          <a:cs typeface="+mn-cs"/>
        </a:defRPr>
      </a:lvl7pPr>
      <a:lvl8pPr marL="1814627" algn="l" defTabSz="518465" rtl="0" eaLnBrk="1" latinLnBrk="0" hangingPunct="1">
        <a:defRPr sz="1021" kern="1200">
          <a:solidFill>
            <a:schemeClr val="tx1"/>
          </a:solidFill>
          <a:latin typeface="+mn-lt"/>
          <a:ea typeface="+mn-ea"/>
          <a:cs typeface="+mn-cs"/>
        </a:defRPr>
      </a:lvl8pPr>
      <a:lvl9pPr marL="2073859" algn="l" defTabSz="518465" rtl="0" eaLnBrk="1" latinLnBrk="0" hangingPunct="1">
        <a:defRPr sz="10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34.jpeg"/><Relationship Id="rId4" Type="http://schemas.openxmlformats.org/officeDocument/2006/relationships/image" Target="../media/image3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4A2434-C325-6D23-5836-723EF74B1B24}"/>
              </a:ext>
            </a:extLst>
          </p:cNvPr>
          <p:cNvPicPr>
            <a:picLocks noChangeAspect="1"/>
          </p:cNvPicPr>
          <p:nvPr/>
        </p:nvPicPr>
        <p:blipFill>
          <a:blip r:embed="rId3"/>
          <a:stretch>
            <a:fillRect/>
          </a:stretch>
        </p:blipFill>
        <p:spPr>
          <a:xfrm>
            <a:off x="577941" y="839788"/>
            <a:ext cx="4929399" cy="1893412"/>
          </a:xfrm>
          <a:prstGeom prst="rect">
            <a:avLst/>
          </a:prstGeom>
        </p:spPr>
      </p:pic>
      <p:sp>
        <p:nvSpPr>
          <p:cNvPr id="5" name="Subtitle 2">
            <a:extLst>
              <a:ext uri="{FF2B5EF4-FFF2-40B4-BE49-F238E27FC236}">
                <a16:creationId xmlns:a16="http://schemas.microsoft.com/office/drawing/2014/main" id="{C32312C1-232E-60FB-F91D-90991F6B3D18}"/>
              </a:ext>
            </a:extLst>
          </p:cNvPr>
          <p:cNvSpPr>
            <a:spLocks noGrp="1"/>
          </p:cNvSpPr>
          <p:nvPr>
            <p:ph type="subTitle" idx="1"/>
          </p:nvPr>
        </p:nvSpPr>
        <p:spPr>
          <a:xfrm>
            <a:off x="625396" y="3120643"/>
            <a:ext cx="7893208" cy="694899"/>
          </a:xfrm>
          <a:effectLst/>
        </p:spPr>
        <p:txBody>
          <a:bodyPr>
            <a:normAutofit/>
          </a:bodyPr>
          <a:lstStyle/>
          <a:p>
            <a:pPr>
              <a:spcAft>
                <a:spcPts val="0"/>
              </a:spcAft>
            </a:pPr>
            <a:r>
              <a:rPr lang="en-US" dirty="0"/>
              <a:t>Africa Regional Workshop on Strengthening TB Monitoring and Evaluation Systems</a:t>
            </a:r>
          </a:p>
          <a:p>
            <a:r>
              <a:rPr lang="en-US" sz="1200" dirty="0"/>
              <a:t>16-19 April, 2024 • Dar es Salaam, Tanzania</a:t>
            </a:r>
          </a:p>
        </p:txBody>
      </p:sp>
      <p:sp>
        <p:nvSpPr>
          <p:cNvPr id="6" name="Subtitle 2">
            <a:extLst>
              <a:ext uri="{FF2B5EF4-FFF2-40B4-BE49-F238E27FC236}">
                <a16:creationId xmlns:a16="http://schemas.microsoft.com/office/drawing/2014/main" id="{10AE9AEA-CD9F-08FE-111A-FD0109A0280E}"/>
              </a:ext>
            </a:extLst>
          </p:cNvPr>
          <p:cNvSpPr txBox="1">
            <a:spLocks/>
          </p:cNvSpPr>
          <p:nvPr/>
        </p:nvSpPr>
        <p:spPr>
          <a:xfrm>
            <a:off x="625396" y="3704714"/>
            <a:ext cx="3615653" cy="498271"/>
          </a:xfrm>
          <a:prstGeom prst="rect">
            <a:avLst/>
          </a:prstGeom>
          <a:effectLst/>
        </p:spPr>
        <p:txBody>
          <a:bodyPr vert="horz" lIns="91440" tIns="45720" rIns="91440" bIns="45720" rtlCol="0">
            <a:normAutofit/>
          </a:bodyPr>
          <a:lstStyle>
            <a:lvl1pPr marL="0" indent="0" algn="l" defTabSz="457200" rtl="0" eaLnBrk="1" latinLnBrk="0" hangingPunct="1">
              <a:spcBef>
                <a:spcPts val="0"/>
              </a:spcBef>
              <a:spcAft>
                <a:spcPts val="800"/>
              </a:spcAft>
              <a:buClr>
                <a:schemeClr val="tx2"/>
              </a:buClr>
              <a:buSzPct val="90000"/>
              <a:buFont typeface="Wingdings" panose="05000000000000000000" pitchFamily="2" charset="2"/>
              <a:buNone/>
              <a:defRPr sz="1800" b="0" i="0" kern="1200">
                <a:solidFill>
                  <a:schemeClr val="tx2"/>
                </a:solidFill>
                <a:latin typeface="+mn-lt"/>
                <a:ea typeface="+mn-ea"/>
                <a:cs typeface="Gill Sans MT"/>
              </a:defRPr>
            </a:lvl1pPr>
            <a:lvl2pPr marL="457200" indent="0" algn="ctr" defTabSz="457200" rtl="0" eaLnBrk="1" latinLnBrk="0" hangingPunct="1">
              <a:spcBef>
                <a:spcPts val="0"/>
              </a:spcBef>
              <a:spcAft>
                <a:spcPts val="800"/>
              </a:spcAft>
              <a:buClr>
                <a:schemeClr val="tx2"/>
              </a:buClr>
              <a:buFont typeface="Wingdings" panose="05000000000000000000" pitchFamily="2" charset="2"/>
              <a:buNone/>
              <a:defRPr sz="2000" b="0" i="0" kern="1200">
                <a:solidFill>
                  <a:schemeClr val="tx1">
                    <a:tint val="75000"/>
                  </a:schemeClr>
                </a:solidFill>
                <a:latin typeface="+mn-lt"/>
                <a:ea typeface="+mn-ea"/>
                <a:cs typeface="Gill Sans MT"/>
              </a:defRPr>
            </a:lvl2pPr>
            <a:lvl3pPr marL="914400" indent="0" algn="ctr" defTabSz="457200" rtl="0" eaLnBrk="1" latinLnBrk="0" hangingPunct="1">
              <a:spcBef>
                <a:spcPct val="20000"/>
              </a:spcBef>
              <a:buFont typeface="Arial"/>
              <a:buNone/>
              <a:defRPr sz="1800" b="0" i="0" kern="1200">
                <a:solidFill>
                  <a:schemeClr val="tx1">
                    <a:tint val="75000"/>
                  </a:schemeClr>
                </a:solidFill>
                <a:latin typeface="Gill Sans MT"/>
                <a:ea typeface="+mn-ea"/>
                <a:cs typeface="Gill Sans MT"/>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Gill Sans MT"/>
                <a:ea typeface="+mn-ea"/>
                <a:cs typeface="Gill Sans MT"/>
              </a:defRPr>
            </a:lvl4pPr>
            <a:lvl5pPr marL="1828800" indent="0" algn="ctr" defTabSz="457200" rtl="0" eaLnBrk="1" latinLnBrk="0" hangingPunct="1">
              <a:spcBef>
                <a:spcPct val="20000"/>
              </a:spcBef>
              <a:buFont typeface="Arial"/>
              <a:buNone/>
              <a:defRPr sz="1400" b="0" i="0" kern="1200">
                <a:solidFill>
                  <a:schemeClr val="tx1">
                    <a:tint val="75000"/>
                  </a:schemeClr>
                </a:solidFill>
                <a:latin typeface="Gill Sans MT"/>
                <a:ea typeface="+mn-ea"/>
                <a:cs typeface="Gill Sans M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PARTNER UPDATES: ZIMBABWE</a:t>
            </a:r>
            <a:endParaRPr lang="en-US" sz="1200" dirty="0"/>
          </a:p>
        </p:txBody>
      </p:sp>
      <p:pic>
        <p:nvPicPr>
          <p:cNvPr id="10" name="Picture 9">
            <a:extLst>
              <a:ext uri="{FF2B5EF4-FFF2-40B4-BE49-F238E27FC236}">
                <a16:creationId xmlns:a16="http://schemas.microsoft.com/office/drawing/2014/main" id="{F87BFEA8-E9DA-4F67-9169-118FED5609A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42640" y="4327650"/>
            <a:ext cx="1328131" cy="627228"/>
          </a:xfrm>
          <a:prstGeom prst="rect">
            <a:avLst/>
          </a:prstGeom>
        </p:spPr>
      </p:pic>
      <p:pic>
        <p:nvPicPr>
          <p:cNvPr id="11" name="Picture 10">
            <a:extLst>
              <a:ext uri="{FF2B5EF4-FFF2-40B4-BE49-F238E27FC236}">
                <a16:creationId xmlns:a16="http://schemas.microsoft.com/office/drawing/2014/main" id="{B443A7EB-D57F-43B5-810F-C32191171F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4327650"/>
            <a:ext cx="641114" cy="627228"/>
          </a:xfrm>
          <a:prstGeom prst="rect">
            <a:avLst/>
          </a:prstGeom>
        </p:spPr>
      </p:pic>
    </p:spTree>
    <p:custDataLst>
      <p:tags r:id="rId1"/>
    </p:custDataLst>
    <p:extLst>
      <p:ext uri="{BB962C8B-B14F-4D97-AF65-F5344CB8AC3E}">
        <p14:creationId xmlns:p14="http://schemas.microsoft.com/office/powerpoint/2010/main" val="80207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265040" y="1207008"/>
            <a:ext cx="8726559" cy="3155452"/>
          </a:xfrm>
        </p:spPr>
        <p:txBody>
          <a:bodyPr>
            <a:normAutofit/>
          </a:bodyPr>
          <a:lstStyle/>
          <a:p>
            <a:pPr marL="230188" lvl="1">
              <a:lnSpc>
                <a:spcPct val="95000"/>
              </a:lnSpc>
              <a:spcAft>
                <a:spcPts val="1200"/>
              </a:spcAft>
              <a:buFont typeface="Wingdings" panose="05000000000000000000" pitchFamily="2" charset="2"/>
              <a:buChar char="§"/>
            </a:pPr>
            <a:r>
              <a:rPr lang="en-US" dirty="0">
                <a:solidFill>
                  <a:schemeClr val="tx1"/>
                </a:solidFill>
                <a:latin typeface="Arial" panose="020B0604020202020204" pitchFamily="34" charset="0"/>
              </a:rPr>
              <a:t>Large amounts of data collected including other programs – may  compromise quality</a:t>
            </a:r>
          </a:p>
          <a:p>
            <a:pPr marL="230188" lvl="1">
              <a:lnSpc>
                <a:spcPct val="95000"/>
              </a:lnSpc>
              <a:spcAft>
                <a:spcPts val="1200"/>
              </a:spcAft>
              <a:buFont typeface="Wingdings" panose="05000000000000000000" pitchFamily="2" charset="2"/>
              <a:buChar char="§"/>
            </a:pPr>
            <a:r>
              <a:rPr lang="en-US" dirty="0">
                <a:solidFill>
                  <a:schemeClr val="tx1"/>
                </a:solidFill>
                <a:latin typeface="Arial" panose="020B0604020202020204" pitchFamily="34" charset="0"/>
              </a:rPr>
              <a:t>Increasing reporting requirements e.g., DR-TB </a:t>
            </a:r>
          </a:p>
          <a:p>
            <a:pPr>
              <a:lnSpc>
                <a:spcPct val="95000"/>
              </a:lnSpc>
              <a:spcAft>
                <a:spcPts val="0"/>
              </a:spcAft>
            </a:pPr>
            <a:r>
              <a:rPr lang="en-US" dirty="0">
                <a:solidFill>
                  <a:schemeClr val="tx1"/>
                </a:solidFill>
                <a:latin typeface="Arial" panose="020B0604020202020204" pitchFamily="34" charset="0"/>
              </a:rPr>
              <a:t>Vision for the future of data-driven TB control support by partners</a:t>
            </a:r>
          </a:p>
          <a:p>
            <a:pPr marL="971550" lvl="2" indent="-396875">
              <a:lnSpc>
                <a:spcPct val="95000"/>
              </a:lnSpc>
              <a:buFont typeface="Wingdings" panose="05000000000000000000" pitchFamily="2" charset="2"/>
              <a:buChar char="§"/>
            </a:pPr>
            <a:r>
              <a:rPr lang="en-US" sz="2000" dirty="0">
                <a:solidFill>
                  <a:schemeClr val="tx1"/>
                </a:solidFill>
                <a:latin typeface="Arial" panose="020B0604020202020204" pitchFamily="34" charset="0"/>
              </a:rPr>
              <a:t>Digitalization</a:t>
            </a:r>
          </a:p>
          <a:p>
            <a:pPr marL="971550" lvl="4" indent="-396875">
              <a:lnSpc>
                <a:spcPct val="95000"/>
              </a:lnSpc>
              <a:spcBef>
                <a:spcPts val="0"/>
              </a:spcBef>
              <a:buClr>
                <a:schemeClr val="tx2"/>
              </a:buClr>
              <a:buSzPct val="90000"/>
              <a:buFont typeface="Wingdings" panose="05000000000000000000" pitchFamily="2" charset="2"/>
              <a:buChar char="§"/>
            </a:pPr>
            <a:r>
              <a:rPr lang="en-US" sz="2000" dirty="0">
                <a:solidFill>
                  <a:schemeClr val="tx1"/>
                </a:solidFill>
                <a:latin typeface="Arial" panose="020B0604020202020204" pitchFamily="34" charset="0"/>
              </a:rPr>
              <a:t>Support for the DHIS2 tracker for DRTB – pilot stage</a:t>
            </a:r>
          </a:p>
          <a:p>
            <a:pPr marL="971550" lvl="4" indent="-396875">
              <a:lnSpc>
                <a:spcPct val="95000"/>
              </a:lnSpc>
              <a:spcBef>
                <a:spcPts val="0"/>
              </a:spcBef>
              <a:buClr>
                <a:schemeClr val="tx2"/>
              </a:buClr>
              <a:buSzPct val="90000"/>
              <a:buFont typeface="Wingdings" panose="05000000000000000000" pitchFamily="2" charset="2"/>
              <a:buChar char="§"/>
            </a:pPr>
            <a:r>
              <a:rPr lang="en-US" sz="2000" dirty="0">
                <a:solidFill>
                  <a:schemeClr val="tx1"/>
                </a:solidFill>
                <a:latin typeface="Arial" panose="020B0604020202020204" pitchFamily="34" charset="0"/>
              </a:rPr>
              <a:t>AI</a:t>
            </a:r>
          </a:p>
          <a:p>
            <a:pPr marL="971550" lvl="3" indent="-396875">
              <a:lnSpc>
                <a:spcPct val="95000"/>
              </a:lnSpc>
              <a:spcBef>
                <a:spcPts val="0"/>
              </a:spcBef>
              <a:buClr>
                <a:schemeClr val="tx2"/>
              </a:buClr>
              <a:buSzPct val="90000"/>
              <a:buFont typeface="Wingdings" panose="05000000000000000000" pitchFamily="2" charset="2"/>
              <a:buChar char="§"/>
            </a:pPr>
            <a:r>
              <a:rPr lang="en-US" sz="2000" dirty="0">
                <a:solidFill>
                  <a:schemeClr val="tx1"/>
                </a:solidFill>
                <a:latin typeface="Arial" panose="020B0604020202020204" pitchFamily="34" charset="0"/>
              </a:rPr>
              <a:t>To support more frequent reporting (weekly)/real time – E.HR/Aspect</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10</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265038" y="82309"/>
            <a:ext cx="8613922" cy="1200329"/>
          </a:xfrm>
        </p:spPr>
        <p:txBody>
          <a:bodyPr/>
          <a:lstStyle/>
          <a:p>
            <a:r>
              <a:rPr lang="en-US" dirty="0"/>
              <a:t>Common challenges in TB data quality, collection, analysis, and utilization and potential solutions</a:t>
            </a:r>
            <a:br>
              <a:rPr lang="en-US" i="1" dirty="0">
                <a:solidFill>
                  <a:schemeClr val="tx1">
                    <a:lumMod val="50000"/>
                    <a:lumOff val="50000"/>
                  </a:schemeClr>
                </a:solidFill>
                <a:latin typeface="Arial" panose="020B0604020202020204" pitchFamily="34" charset="0"/>
                <a:ea typeface="Arial" panose="020B0604020202020204" pitchFamily="34" charset="0"/>
              </a:rPr>
            </a:br>
            <a:endParaRPr lang="en-US" dirty="0">
              <a:solidFill>
                <a:schemeClr val="tx2"/>
              </a:solidFill>
            </a:endParaRPr>
          </a:p>
        </p:txBody>
      </p:sp>
    </p:spTree>
    <p:custDataLst>
      <p:tags r:id="rId1"/>
    </p:custDataLst>
    <p:extLst>
      <p:ext uri="{BB962C8B-B14F-4D97-AF65-F5344CB8AC3E}">
        <p14:creationId xmlns:p14="http://schemas.microsoft.com/office/powerpoint/2010/main" val="250106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1448858"/>
            <a:ext cx="7772400" cy="1754326"/>
          </a:xfrm>
        </p:spPr>
        <p:txBody>
          <a:bodyPr/>
          <a:lstStyle/>
          <a:p>
            <a:r>
              <a:rPr lang="en-US" dirty="0"/>
              <a:t>TB M&amp;E Beyond Numbers: </a:t>
            </a:r>
            <a:r>
              <a:rPr lang="en-US" b="0" dirty="0"/>
              <a:t>Understanding trends </a:t>
            </a:r>
            <a:r>
              <a:rPr lang="en-US" b="0"/>
              <a:t>in </a:t>
            </a:r>
            <a:br>
              <a:rPr lang="en-US" b="0"/>
            </a:br>
            <a:r>
              <a:rPr lang="en-US" b="0"/>
              <a:t>PBMEF core </a:t>
            </a:r>
            <a:r>
              <a:rPr lang="en-US" b="0" dirty="0"/>
              <a:t>indicators</a:t>
            </a:r>
          </a:p>
        </p:txBody>
      </p:sp>
    </p:spTree>
    <p:custDataLst>
      <p:tags r:id="rId1"/>
    </p:custDataLst>
    <p:extLst>
      <p:ext uri="{BB962C8B-B14F-4D97-AF65-F5344CB8AC3E}">
        <p14:creationId xmlns:p14="http://schemas.microsoft.com/office/powerpoint/2010/main" val="553453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C4BF-1133-4791-B360-EFABCBC8D48F}"/>
              </a:ext>
            </a:extLst>
          </p:cNvPr>
          <p:cNvSpPr>
            <a:spLocks noGrp="1"/>
          </p:cNvSpPr>
          <p:nvPr>
            <p:ph type="title"/>
          </p:nvPr>
        </p:nvSpPr>
        <p:spPr>
          <a:xfrm>
            <a:off x="247650" y="72142"/>
            <a:ext cx="8648699" cy="731235"/>
          </a:xfrm>
        </p:spPr>
        <p:txBody>
          <a:bodyPr>
            <a:normAutofit fontScale="90000"/>
          </a:bodyPr>
          <a:lstStyle/>
          <a:p>
            <a:pPr algn="ctr"/>
            <a:r>
              <a:rPr lang="en-US" sz="2117" b="1" dirty="0">
                <a:solidFill>
                  <a:srgbClr val="FF0000"/>
                </a:solidFill>
                <a:latin typeface="Verdana"/>
                <a:ea typeface="Verdana"/>
              </a:rPr>
              <a:t>Theoretical country X Dummy data to demonstrate approach:</a:t>
            </a:r>
            <a:br>
              <a:rPr lang="en-US" sz="2117" b="1" dirty="0">
                <a:solidFill>
                  <a:srgbClr val="FF0000"/>
                </a:solidFill>
                <a:latin typeface="Verdana"/>
                <a:ea typeface="Verdana"/>
              </a:rPr>
            </a:br>
            <a:r>
              <a:rPr lang="en-US" sz="1800" b="1" i="1" dirty="0">
                <a:solidFill>
                  <a:schemeClr val="accent5">
                    <a:lumMod val="75000"/>
                  </a:schemeClr>
                </a:solidFill>
                <a:latin typeface="Verdana"/>
                <a:ea typeface="Verdana"/>
              </a:rPr>
              <a:t>Incidence, TB notifications and mortality</a:t>
            </a:r>
            <a:endParaRPr lang="en-US" sz="2117" b="1" i="1" dirty="0">
              <a:solidFill>
                <a:schemeClr val="accent5">
                  <a:lumMod val="75000"/>
                </a:schemeClr>
              </a:solidFill>
              <a:latin typeface="Verdana"/>
              <a:ea typeface="Verdana"/>
            </a:endParaRPr>
          </a:p>
        </p:txBody>
      </p:sp>
      <p:graphicFrame>
        <p:nvGraphicFramePr>
          <p:cNvPr id="9" name="Chart 8">
            <a:extLst>
              <a:ext uri="{FF2B5EF4-FFF2-40B4-BE49-F238E27FC236}">
                <a16:creationId xmlns:a16="http://schemas.microsoft.com/office/drawing/2014/main" id="{71835901-C096-43EC-821D-EABDF7B83096}"/>
              </a:ext>
            </a:extLst>
          </p:cNvPr>
          <p:cNvGraphicFramePr>
            <a:graphicFrameLocks/>
          </p:cNvGraphicFramePr>
          <p:nvPr>
            <p:extLst>
              <p:ext uri="{D42A27DB-BD31-4B8C-83A1-F6EECF244321}">
                <p14:modId xmlns:p14="http://schemas.microsoft.com/office/powerpoint/2010/main" val="3899213691"/>
              </p:ext>
            </p:extLst>
          </p:nvPr>
        </p:nvGraphicFramePr>
        <p:xfrm>
          <a:off x="114300" y="803377"/>
          <a:ext cx="8750300" cy="38575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041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7180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1886944"/>
            <a:ext cx="7772400" cy="1200329"/>
          </a:xfrm>
        </p:spPr>
        <p:txBody>
          <a:bodyPr/>
          <a:lstStyle/>
          <a:p>
            <a:r>
              <a:rPr lang="en-US" dirty="0"/>
              <a:t>Country TB Profile and TB Situation Snapshot</a:t>
            </a:r>
            <a:endParaRPr lang="en-US" b="0" dirty="0"/>
          </a:p>
        </p:txBody>
      </p:sp>
    </p:spTree>
    <p:custDataLst>
      <p:tags r:id="rId1"/>
    </p:custDataLst>
    <p:extLst>
      <p:ext uri="{BB962C8B-B14F-4D97-AF65-F5344CB8AC3E}">
        <p14:creationId xmlns:p14="http://schemas.microsoft.com/office/powerpoint/2010/main" val="51885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345506" y="773935"/>
            <a:ext cx="8264483" cy="3789355"/>
          </a:xfrm>
        </p:spPr>
        <p:txBody>
          <a:bodyPr/>
          <a:lstStyle/>
          <a:p>
            <a:r>
              <a:rPr lang="en-US" dirty="0"/>
              <a:t>Clearance to use the Zimbabwe NTP data was not granted at by the health authorities</a:t>
            </a:r>
          </a:p>
          <a:p>
            <a:pPr lvl="1"/>
            <a:r>
              <a:rPr lang="en-US" dirty="0"/>
              <a:t>Including the data available on the WHO website</a:t>
            </a:r>
          </a:p>
          <a:p>
            <a:r>
              <a:rPr lang="en-US" dirty="0"/>
              <a:t>The key indicators point to the following:</a:t>
            </a:r>
          </a:p>
          <a:p>
            <a:pPr lvl="1"/>
            <a:r>
              <a:rPr lang="en-US" dirty="0"/>
              <a:t>Dual burden TB/HIV &amp; MDR</a:t>
            </a:r>
          </a:p>
          <a:p>
            <a:pPr lvl="1"/>
            <a:r>
              <a:rPr lang="en-US" dirty="0"/>
              <a:t>A significant decline in TB incidence over the past  from 2003 though seeing a post  - increasing incidence in the last three years</a:t>
            </a:r>
          </a:p>
          <a:p>
            <a:pPr lvl="1"/>
            <a:r>
              <a:rPr lang="en-US" dirty="0"/>
              <a:t>Increasing mortality</a:t>
            </a:r>
          </a:p>
          <a:p>
            <a:pPr lvl="1"/>
            <a:r>
              <a:rPr lang="en-US" dirty="0"/>
              <a:t>Low treatment coverage</a:t>
            </a:r>
          </a:p>
          <a:p>
            <a:pPr lvl="1"/>
            <a:endParaRPr lang="en-US" dirty="0"/>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3</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Unavailability of data</a:t>
            </a:r>
          </a:p>
        </p:txBody>
      </p:sp>
    </p:spTree>
    <p:custDataLst>
      <p:tags r:id="rId1"/>
    </p:custDataLst>
    <p:extLst>
      <p:ext uri="{BB962C8B-B14F-4D97-AF65-F5344CB8AC3E}">
        <p14:creationId xmlns:p14="http://schemas.microsoft.com/office/powerpoint/2010/main" val="296708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345506" y="558351"/>
            <a:ext cx="8264483" cy="4260140"/>
          </a:xfrm>
        </p:spPr>
        <p:txBody>
          <a:bodyPr>
            <a:normAutofit fontScale="77500" lnSpcReduction="20000"/>
          </a:bodyPr>
          <a:lstStyle/>
          <a:p>
            <a:r>
              <a:rPr lang="en-US" b="1" dirty="0"/>
              <a:t>Intermediate Result 1: Improved Access to High Quality Person-Centered TB, DR-TB and TB-HIV</a:t>
            </a:r>
          </a:p>
          <a:p>
            <a:pPr lvl="1"/>
            <a:r>
              <a:rPr lang="en-US" dirty="0"/>
              <a:t>Outcome 1: Enabling Environment</a:t>
            </a:r>
          </a:p>
          <a:p>
            <a:pPr lvl="1"/>
            <a:r>
              <a:rPr lang="en-US" dirty="0"/>
              <a:t>Outcome 2: Enhanced services for the prevention, detection, and treatment of MDR-TB</a:t>
            </a:r>
          </a:p>
          <a:p>
            <a:pPr lvl="1"/>
            <a:r>
              <a:rPr lang="en-US" dirty="0"/>
              <a:t>Outcome 3: Expanded coverage of TB/HIV interventions:</a:t>
            </a:r>
          </a:p>
          <a:p>
            <a:r>
              <a:rPr lang="en-US" sz="2100" b="1" dirty="0"/>
              <a:t>Intermediate Result 2:TB service delivery platforms strengthened</a:t>
            </a:r>
          </a:p>
          <a:p>
            <a:pPr lvl="1"/>
            <a:r>
              <a:rPr lang="en-US" dirty="0"/>
              <a:t>Outcome 4: Strengthened TB service delivery systems</a:t>
            </a:r>
          </a:p>
          <a:p>
            <a:r>
              <a:rPr lang="en-US" sz="2100" b="1" dirty="0"/>
              <a:t>Intermediate Result 3:TB disease transmission and progression reduced</a:t>
            </a:r>
          </a:p>
          <a:p>
            <a:pPr lvl="1"/>
            <a:r>
              <a:rPr lang="en-US" dirty="0"/>
              <a:t>Outcome 6: Expanded access to prevention services</a:t>
            </a:r>
          </a:p>
          <a:p>
            <a:r>
              <a:rPr lang="en-US" sz="2100" b="1" dirty="0"/>
              <a:t>Intermediate Result 4:TB research and innovations accelerated with improved impact on program implementation</a:t>
            </a:r>
          </a:p>
          <a:p>
            <a:pPr lvl="1"/>
            <a:r>
              <a:rPr lang="en-US" dirty="0"/>
              <a:t>Outcome 7: Accelerated Research and innovation</a:t>
            </a:r>
          </a:p>
          <a:p>
            <a:pPr lvl="1"/>
            <a:r>
              <a:rPr lang="en-US" dirty="0"/>
              <a:t>Outcome 8: Improved and expanded data use and communications</a:t>
            </a:r>
          </a:p>
          <a:p>
            <a:r>
              <a:rPr lang="en-US" dirty="0" err="1"/>
              <a:t>Programme</a:t>
            </a:r>
            <a:r>
              <a:rPr lang="en-US" dirty="0"/>
              <a:t> coordination &amp; lab support</a:t>
            </a:r>
          </a:p>
          <a:p>
            <a:pPr lvl="1"/>
            <a:endParaRPr lang="en-US" dirty="0"/>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4</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pPr algn="ctr"/>
            <a:r>
              <a:rPr lang="en-US" dirty="0">
                <a:solidFill>
                  <a:schemeClr val="tx2"/>
                </a:solidFill>
              </a:rPr>
              <a:t>Focus areas for partners </a:t>
            </a:r>
          </a:p>
        </p:txBody>
      </p:sp>
    </p:spTree>
    <p:custDataLst>
      <p:tags r:id="rId1"/>
    </p:custDataLst>
    <p:extLst>
      <p:ext uri="{BB962C8B-B14F-4D97-AF65-F5344CB8AC3E}">
        <p14:creationId xmlns:p14="http://schemas.microsoft.com/office/powerpoint/2010/main" val="414025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896527" y="1393600"/>
            <a:ext cx="7643553" cy="3539430"/>
          </a:xfrm>
        </p:spPr>
        <p:txBody>
          <a:bodyPr/>
          <a:lstStyle/>
          <a:p>
            <a:r>
              <a:rPr lang="en-US" dirty="0"/>
              <a:t>Data-Driven Strategies: </a:t>
            </a:r>
            <a:br>
              <a:rPr lang="en-US" dirty="0"/>
            </a:br>
            <a:r>
              <a:rPr lang="en-US" b="0" dirty="0"/>
              <a:t>Update on national TB M&amp;E, surveillance, and data use</a:t>
            </a:r>
            <a:br>
              <a:rPr lang="en-US" b="0" dirty="0"/>
            </a:br>
            <a:br>
              <a:rPr lang="en-US" b="0" dirty="0"/>
            </a:br>
            <a:r>
              <a:rPr lang="en-US" b="0" dirty="0">
                <a:solidFill>
                  <a:schemeClr val="accent4"/>
                </a:solidFill>
              </a:rPr>
              <a:t>Special Focus on Partners’ Roles:</a:t>
            </a:r>
            <a:br>
              <a:rPr lang="en-US" b="0" dirty="0">
                <a:solidFill>
                  <a:schemeClr val="accent4"/>
                </a:solidFill>
              </a:rPr>
            </a:br>
            <a:r>
              <a:rPr lang="en-US" sz="2000" b="0" i="1" dirty="0"/>
              <a:t>Organisation for Public Health Interventions &amp; Development (OPHID) &amp; </a:t>
            </a:r>
            <a:br>
              <a:rPr lang="en-US" sz="2000" b="0" i="1" dirty="0"/>
            </a:br>
            <a:r>
              <a:rPr lang="en-US" sz="2000" b="0" i="1" dirty="0"/>
              <a:t>The Union Zimbabwe Trust (UZT</a:t>
            </a:r>
            <a:r>
              <a:rPr lang="en-US" sz="2400" b="0" i="1" dirty="0"/>
              <a:t>)</a:t>
            </a:r>
            <a:endParaRPr lang="en-US" b="0" i="1" dirty="0"/>
          </a:p>
        </p:txBody>
      </p:sp>
    </p:spTree>
    <p:custDataLst>
      <p:tags r:id="rId1"/>
    </p:custDataLst>
    <p:extLst>
      <p:ext uri="{BB962C8B-B14F-4D97-AF65-F5344CB8AC3E}">
        <p14:creationId xmlns:p14="http://schemas.microsoft.com/office/powerpoint/2010/main" val="292781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226507" y="675517"/>
            <a:ext cx="8917493" cy="4086011"/>
          </a:xfrm>
        </p:spPr>
        <p:txBody>
          <a:bodyPr>
            <a:normAutofit/>
          </a:bodyPr>
          <a:lstStyle/>
          <a:p>
            <a:pPr>
              <a:lnSpc>
                <a:spcPct val="115000"/>
              </a:lnSpc>
              <a:spcAft>
                <a:spcPts val="1200"/>
              </a:spcAft>
            </a:pPr>
            <a:r>
              <a:rPr lang="en-US" dirty="0">
                <a:solidFill>
                  <a:schemeClr val="tx1"/>
                </a:solidFill>
                <a:latin typeface="Arial" panose="020B0604020202020204" pitchFamily="34" charset="0"/>
                <a:ea typeface="Arial" panose="020B0604020202020204" pitchFamily="34" charset="0"/>
              </a:rPr>
              <a:t>Provision of additional personnel trained in data use through DSD model </a:t>
            </a:r>
          </a:p>
          <a:p>
            <a:pPr>
              <a:lnSpc>
                <a:spcPct val="115000"/>
              </a:lnSpc>
              <a:spcAft>
                <a:spcPts val="0"/>
              </a:spcAft>
            </a:pPr>
            <a:r>
              <a:rPr lang="en-US" dirty="0">
                <a:solidFill>
                  <a:schemeClr val="tx1"/>
                </a:solidFill>
                <a:latin typeface="Arial" panose="020B0604020202020204" pitchFamily="34" charset="0"/>
                <a:ea typeface="Arial" panose="020B0604020202020204" pitchFamily="34" charset="0"/>
              </a:rPr>
              <a:t>Building capacity</a:t>
            </a:r>
          </a:p>
          <a:p>
            <a:pPr lvl="1">
              <a:lnSpc>
                <a:spcPct val="115000"/>
              </a:lnSpc>
              <a:spcAft>
                <a:spcPts val="0"/>
              </a:spcAft>
            </a:pPr>
            <a:r>
              <a:rPr lang="en-US" dirty="0">
                <a:solidFill>
                  <a:schemeClr val="tx1"/>
                </a:solidFill>
                <a:latin typeface="Arial" panose="020B0604020202020204" pitchFamily="34" charset="0"/>
                <a:ea typeface="Arial" panose="020B0604020202020204" pitchFamily="34" charset="0"/>
              </a:rPr>
              <a:t>Training workshops</a:t>
            </a:r>
          </a:p>
          <a:p>
            <a:pPr lvl="1">
              <a:lnSpc>
                <a:spcPct val="115000"/>
              </a:lnSpc>
              <a:spcAft>
                <a:spcPts val="1200"/>
              </a:spcAft>
            </a:pPr>
            <a:r>
              <a:rPr lang="en-US" dirty="0">
                <a:solidFill>
                  <a:schemeClr val="tx1"/>
                </a:solidFill>
                <a:latin typeface="Arial" panose="020B0604020202020204" pitchFamily="34" charset="0"/>
                <a:ea typeface="Arial" panose="020B0604020202020204" pitchFamily="34" charset="0"/>
              </a:rPr>
              <a:t>Onsite mentorship &amp; data driven supportive supervision - monthly</a:t>
            </a:r>
          </a:p>
          <a:p>
            <a:pPr>
              <a:lnSpc>
                <a:spcPct val="115000"/>
              </a:lnSpc>
              <a:spcAft>
                <a:spcPts val="0"/>
              </a:spcAft>
            </a:pPr>
            <a:r>
              <a:rPr lang="en-US" dirty="0">
                <a:solidFill>
                  <a:schemeClr val="tx1"/>
                </a:solidFill>
                <a:latin typeface="Arial" panose="020B0604020202020204" pitchFamily="34" charset="0"/>
                <a:ea typeface="Arial" panose="020B0604020202020204" pitchFamily="34" charset="0"/>
              </a:rPr>
              <a:t>Ensuring availability of recording and reporting tools with adequate job aides</a:t>
            </a:r>
          </a:p>
          <a:p>
            <a:pPr lvl="1">
              <a:lnSpc>
                <a:spcPct val="115000"/>
              </a:lnSpc>
              <a:spcAft>
                <a:spcPts val="1200"/>
              </a:spcAft>
            </a:pPr>
            <a:r>
              <a:rPr lang="en-US" dirty="0">
                <a:solidFill>
                  <a:schemeClr val="tx1"/>
                </a:solidFill>
                <a:latin typeface="Arial" panose="020B0604020202020204" pitchFamily="34" charset="0"/>
                <a:ea typeface="Arial" panose="020B0604020202020204" pitchFamily="34" charset="0"/>
              </a:rPr>
              <a:t>Last page of health facility report focuses on data use</a:t>
            </a:r>
          </a:p>
          <a:p>
            <a:pPr>
              <a:lnSpc>
                <a:spcPct val="115000"/>
              </a:lnSpc>
              <a:spcAft>
                <a:spcPts val="0"/>
              </a:spcAft>
            </a:pPr>
            <a:r>
              <a:rPr lang="en-US" dirty="0">
                <a:solidFill>
                  <a:schemeClr val="tx1"/>
                </a:solidFill>
                <a:latin typeface="Arial" panose="020B0604020202020204" pitchFamily="34" charset="0"/>
                <a:ea typeface="Arial" panose="020B0604020202020204" pitchFamily="34" charset="0"/>
              </a:rPr>
              <a:t>District data-driven performance review meetings</a:t>
            </a:r>
          </a:p>
          <a:p>
            <a:pPr lvl="1">
              <a:lnSpc>
                <a:spcPct val="115000"/>
              </a:lnSpc>
              <a:spcAft>
                <a:spcPts val="0"/>
              </a:spcAft>
            </a:pPr>
            <a:r>
              <a:rPr lang="en-US" dirty="0">
                <a:solidFill>
                  <a:schemeClr val="tx1"/>
                </a:solidFill>
                <a:latin typeface="Arial" panose="020B0604020202020204" pitchFamily="34" charset="0"/>
                <a:ea typeface="Arial" panose="020B0604020202020204" pitchFamily="34" charset="0"/>
              </a:rPr>
              <a:t>Each facility presents their own data using a standardized template</a:t>
            </a:r>
          </a:p>
          <a:p>
            <a:pPr lvl="1">
              <a:lnSpc>
                <a:spcPct val="115000"/>
              </a:lnSpc>
              <a:spcAft>
                <a:spcPts val="0"/>
              </a:spcAft>
            </a:pPr>
            <a:r>
              <a:rPr lang="en-US" dirty="0">
                <a:solidFill>
                  <a:schemeClr val="tx1"/>
                </a:solidFill>
                <a:latin typeface="Arial" panose="020B0604020202020204" pitchFamily="34" charset="0"/>
                <a:ea typeface="Arial" panose="020B0604020202020204" pitchFamily="34" charset="0"/>
              </a:rPr>
              <a:t>Peer review, management review with clear action points</a:t>
            </a:r>
          </a:p>
          <a:p>
            <a:pPr marL="454025" lvl="1" indent="0">
              <a:lnSpc>
                <a:spcPct val="115000"/>
              </a:lnSpc>
              <a:spcAft>
                <a:spcPts val="0"/>
              </a:spcAft>
              <a:buNone/>
            </a:pPr>
            <a:endParaRPr lang="en-US" sz="1700" dirty="0">
              <a:solidFill>
                <a:schemeClr val="tx1"/>
              </a:solidFill>
              <a:latin typeface="Arial" panose="020B0604020202020204" pitchFamily="34" charset="0"/>
              <a:ea typeface="Arial" panose="020B0604020202020204" pitchFamily="34" charset="0"/>
            </a:endParaRPr>
          </a:p>
          <a:p>
            <a:pPr lvl="1">
              <a:lnSpc>
                <a:spcPct val="115000"/>
              </a:lnSpc>
              <a:spcAft>
                <a:spcPts val="0"/>
              </a:spcAft>
            </a:pPr>
            <a:endParaRPr lang="en-US" sz="1700" i="1" u="none" strike="noStrike" dirty="0">
              <a:solidFill>
                <a:schemeClr val="tx1">
                  <a:lumMod val="50000"/>
                  <a:lumOff val="50000"/>
                </a:schemeClr>
              </a:solidFill>
              <a:effectLst/>
              <a:latin typeface="Arial" panose="020B0604020202020204" pitchFamily="34" charset="0"/>
              <a:ea typeface="Arial" panose="020B0604020202020204" pitchFamily="34" charset="0"/>
            </a:endParaRPr>
          </a:p>
          <a:p>
            <a:pPr>
              <a:lnSpc>
                <a:spcPct val="115000"/>
              </a:lnSpc>
              <a:spcAft>
                <a:spcPts val="0"/>
              </a:spcAft>
            </a:pPr>
            <a:endParaRPr lang="en-US" sz="1700" i="1" u="none" strike="noStrike" dirty="0">
              <a:solidFill>
                <a:schemeClr val="tx1">
                  <a:lumMod val="50000"/>
                  <a:lumOff val="50000"/>
                </a:schemeClr>
              </a:solidFill>
              <a:effectLst/>
              <a:latin typeface="Arial" panose="020B0604020202020204" pitchFamily="34" charset="0"/>
              <a:ea typeface="Arial" panose="020B0604020202020204" pitchFamily="34" charset="0"/>
            </a:endParaRP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6</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367453" y="312653"/>
            <a:ext cx="7772400" cy="549011"/>
          </a:xfrm>
        </p:spPr>
        <p:txBody>
          <a:bodyPr/>
          <a:lstStyle/>
          <a:p>
            <a:r>
              <a:rPr lang="en-US" dirty="0"/>
              <a:t>Strategies in place for effectively using TB data</a:t>
            </a:r>
            <a:br>
              <a:rPr lang="en-US" dirty="0"/>
            </a:br>
            <a:endParaRPr lang="en-US" dirty="0"/>
          </a:p>
        </p:txBody>
      </p:sp>
    </p:spTree>
    <p:custDataLst>
      <p:tags r:id="rId1"/>
    </p:custDataLst>
    <p:extLst>
      <p:ext uri="{BB962C8B-B14F-4D97-AF65-F5344CB8AC3E}">
        <p14:creationId xmlns:p14="http://schemas.microsoft.com/office/powerpoint/2010/main" val="137885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226507" y="675517"/>
            <a:ext cx="8917493" cy="4086011"/>
          </a:xfrm>
        </p:spPr>
        <p:txBody>
          <a:bodyPr>
            <a:normAutofit/>
          </a:bodyPr>
          <a:lstStyle/>
          <a:p>
            <a:pPr>
              <a:lnSpc>
                <a:spcPct val="115000"/>
              </a:lnSpc>
              <a:spcAft>
                <a:spcPts val="1200"/>
              </a:spcAft>
            </a:pPr>
            <a:r>
              <a:rPr lang="en-US" dirty="0">
                <a:solidFill>
                  <a:schemeClr val="tx1"/>
                </a:solidFill>
                <a:latin typeface="Arial" panose="020B0604020202020204" pitchFamily="34" charset="0"/>
                <a:ea typeface="Arial" panose="020B0604020202020204" pitchFamily="34" charset="0"/>
              </a:rPr>
              <a:t>Supporting routine data quality assessments</a:t>
            </a:r>
          </a:p>
          <a:p>
            <a:pPr>
              <a:lnSpc>
                <a:spcPct val="115000"/>
              </a:lnSpc>
              <a:spcAft>
                <a:spcPts val="0"/>
              </a:spcAft>
            </a:pPr>
            <a:r>
              <a:rPr lang="en-US" dirty="0">
                <a:solidFill>
                  <a:schemeClr val="tx1"/>
                </a:solidFill>
                <a:latin typeface="Arial" panose="020B0604020202020204" pitchFamily="34" charset="0"/>
                <a:ea typeface="Arial" panose="020B0604020202020204" pitchFamily="34" charset="0"/>
              </a:rPr>
              <a:t>Technical support in the development of guidelines, policies &amp; resource mobilization</a:t>
            </a:r>
          </a:p>
          <a:p>
            <a:pPr lvl="1">
              <a:lnSpc>
                <a:spcPct val="115000"/>
              </a:lnSpc>
              <a:spcAft>
                <a:spcPts val="0"/>
              </a:spcAft>
            </a:pPr>
            <a:r>
              <a:rPr lang="en-US" dirty="0">
                <a:solidFill>
                  <a:schemeClr val="tx1"/>
                </a:solidFill>
                <a:latin typeface="Arial" panose="020B0604020202020204" pitchFamily="34" charset="0"/>
                <a:ea typeface="Arial" panose="020B0604020202020204" pitchFamily="34" charset="0"/>
              </a:rPr>
              <a:t>TB Management</a:t>
            </a:r>
          </a:p>
          <a:p>
            <a:pPr lvl="1">
              <a:lnSpc>
                <a:spcPct val="115000"/>
              </a:lnSpc>
              <a:spcAft>
                <a:spcPts val="0"/>
              </a:spcAft>
            </a:pPr>
            <a:r>
              <a:rPr lang="en-US" dirty="0">
                <a:solidFill>
                  <a:schemeClr val="tx1"/>
                </a:solidFill>
                <a:latin typeface="Arial" panose="020B0604020202020204" pitchFamily="34" charset="0"/>
                <a:ea typeface="Arial" panose="020B0604020202020204" pitchFamily="34" charset="0"/>
              </a:rPr>
              <a:t>RR/MDR guidelines</a:t>
            </a:r>
          </a:p>
          <a:p>
            <a:pPr lvl="1">
              <a:lnSpc>
                <a:spcPct val="115000"/>
              </a:lnSpc>
              <a:spcAft>
                <a:spcPts val="0"/>
              </a:spcAft>
            </a:pPr>
            <a:r>
              <a:rPr lang="en-US" dirty="0">
                <a:solidFill>
                  <a:schemeClr val="tx1"/>
                </a:solidFill>
                <a:latin typeface="Arial" panose="020B0604020202020204" pitchFamily="34" charset="0"/>
                <a:ea typeface="Arial" panose="020B0604020202020204" pitchFamily="34" charset="0"/>
              </a:rPr>
              <a:t>External review</a:t>
            </a:r>
          </a:p>
          <a:p>
            <a:pPr lvl="1">
              <a:lnSpc>
                <a:spcPct val="115000"/>
              </a:lnSpc>
              <a:spcAft>
                <a:spcPts val="0"/>
              </a:spcAft>
            </a:pPr>
            <a:r>
              <a:rPr lang="en-US" dirty="0">
                <a:solidFill>
                  <a:schemeClr val="tx1"/>
                </a:solidFill>
                <a:latin typeface="Arial" panose="020B0604020202020204" pitchFamily="34" charset="0"/>
                <a:ea typeface="Arial" panose="020B0604020202020204" pitchFamily="34" charset="0"/>
              </a:rPr>
              <a:t>NSP addendum</a:t>
            </a:r>
          </a:p>
          <a:p>
            <a:pPr lvl="1">
              <a:lnSpc>
                <a:spcPct val="115000"/>
              </a:lnSpc>
              <a:spcAft>
                <a:spcPts val="1200"/>
              </a:spcAft>
            </a:pPr>
            <a:r>
              <a:rPr lang="en-US" dirty="0">
                <a:solidFill>
                  <a:schemeClr val="tx1"/>
                </a:solidFill>
                <a:latin typeface="Arial" panose="020B0604020202020204" pitchFamily="34" charset="0"/>
                <a:ea typeface="Arial" panose="020B0604020202020204" pitchFamily="34" charset="0"/>
              </a:rPr>
              <a:t>GC7 application</a:t>
            </a:r>
          </a:p>
          <a:p>
            <a:pPr>
              <a:lnSpc>
                <a:spcPct val="115000"/>
              </a:lnSpc>
              <a:spcAft>
                <a:spcPts val="0"/>
              </a:spcAft>
            </a:pPr>
            <a:r>
              <a:rPr lang="en-US" dirty="0">
                <a:solidFill>
                  <a:schemeClr val="tx1"/>
                </a:solidFill>
                <a:latin typeface="Arial" panose="020B0604020202020204" pitchFamily="34" charset="0"/>
                <a:ea typeface="Arial" panose="020B0604020202020204" pitchFamily="34" charset="0"/>
              </a:rPr>
              <a:t>All core indicators are supported are collectively  supported</a:t>
            </a:r>
          </a:p>
          <a:p>
            <a:pPr marL="454025" lvl="1" indent="0">
              <a:lnSpc>
                <a:spcPct val="115000"/>
              </a:lnSpc>
              <a:spcAft>
                <a:spcPts val="0"/>
              </a:spcAft>
              <a:buNone/>
            </a:pPr>
            <a:endParaRPr lang="en-US" dirty="0">
              <a:solidFill>
                <a:schemeClr val="tx1"/>
              </a:solidFill>
              <a:latin typeface="Arial" panose="020B0604020202020204" pitchFamily="34" charset="0"/>
              <a:ea typeface="Arial" panose="020B0604020202020204" pitchFamily="34" charset="0"/>
            </a:endParaRPr>
          </a:p>
          <a:p>
            <a:pPr lvl="1">
              <a:lnSpc>
                <a:spcPct val="115000"/>
              </a:lnSpc>
              <a:spcAft>
                <a:spcPts val="0"/>
              </a:spcAft>
            </a:pPr>
            <a:endParaRPr lang="en-US" sz="1700" i="1" u="none" strike="noStrike" dirty="0">
              <a:solidFill>
                <a:schemeClr val="tx1">
                  <a:lumMod val="50000"/>
                  <a:lumOff val="50000"/>
                </a:schemeClr>
              </a:solidFill>
              <a:effectLst/>
              <a:latin typeface="Arial" panose="020B0604020202020204" pitchFamily="34" charset="0"/>
              <a:ea typeface="Arial" panose="020B0604020202020204" pitchFamily="34" charset="0"/>
            </a:endParaRPr>
          </a:p>
          <a:p>
            <a:pPr>
              <a:lnSpc>
                <a:spcPct val="115000"/>
              </a:lnSpc>
              <a:spcAft>
                <a:spcPts val="0"/>
              </a:spcAft>
            </a:pPr>
            <a:endParaRPr lang="en-US" sz="1700" i="1" u="none" strike="noStrike" dirty="0">
              <a:solidFill>
                <a:schemeClr val="tx1">
                  <a:lumMod val="50000"/>
                  <a:lumOff val="50000"/>
                </a:schemeClr>
              </a:solidFill>
              <a:effectLst/>
              <a:latin typeface="Arial" panose="020B0604020202020204" pitchFamily="34" charset="0"/>
              <a:ea typeface="Arial" panose="020B0604020202020204" pitchFamily="34" charset="0"/>
            </a:endParaRP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7</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367453" y="312653"/>
            <a:ext cx="7772400" cy="549011"/>
          </a:xfrm>
        </p:spPr>
        <p:txBody>
          <a:bodyPr/>
          <a:lstStyle/>
          <a:p>
            <a:r>
              <a:rPr lang="en-US" dirty="0"/>
              <a:t>Strategies in place for effectively using TB data</a:t>
            </a:r>
            <a:br>
              <a:rPr lang="en-US" dirty="0"/>
            </a:br>
            <a:endParaRPr lang="en-US" dirty="0"/>
          </a:p>
        </p:txBody>
      </p:sp>
    </p:spTree>
    <p:custDataLst>
      <p:tags r:id="rId1"/>
    </p:custDataLst>
    <p:extLst>
      <p:ext uri="{BB962C8B-B14F-4D97-AF65-F5344CB8AC3E}">
        <p14:creationId xmlns:p14="http://schemas.microsoft.com/office/powerpoint/2010/main" val="428256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286268" y="883921"/>
            <a:ext cx="8571464" cy="4371253"/>
          </a:xfrm>
        </p:spPr>
        <p:txBody>
          <a:bodyPr>
            <a:normAutofit/>
          </a:bodyPr>
          <a:lstStyle/>
          <a:p>
            <a:pPr>
              <a:lnSpc>
                <a:spcPct val="95000"/>
              </a:lnSpc>
              <a:spcAft>
                <a:spcPts val="0"/>
              </a:spcAft>
            </a:pPr>
            <a:r>
              <a:rPr lang="en-US" dirty="0">
                <a:solidFill>
                  <a:schemeClr val="tx1"/>
                </a:solidFill>
                <a:latin typeface="Arial" panose="020B0604020202020204" pitchFamily="34" charset="0"/>
              </a:rPr>
              <a:t>Improvements and changes made recently</a:t>
            </a:r>
          </a:p>
          <a:p>
            <a:pPr lvl="1">
              <a:lnSpc>
                <a:spcPct val="95000"/>
              </a:lnSpc>
              <a:spcAft>
                <a:spcPts val="0"/>
              </a:spcAft>
            </a:pPr>
            <a:r>
              <a:rPr lang="en-US" dirty="0">
                <a:solidFill>
                  <a:schemeClr val="tx1"/>
                </a:solidFill>
                <a:latin typeface="Arial" panose="020B0604020202020204" pitchFamily="34" charset="0"/>
              </a:rPr>
              <a:t>Migration from quarterly to monthly reporting system – supported with printing of tools</a:t>
            </a:r>
          </a:p>
          <a:p>
            <a:pPr lvl="1">
              <a:lnSpc>
                <a:spcPct val="95000"/>
              </a:lnSpc>
              <a:spcAft>
                <a:spcPts val="1200"/>
              </a:spcAft>
            </a:pPr>
            <a:r>
              <a:rPr lang="en-US" dirty="0">
                <a:solidFill>
                  <a:schemeClr val="tx1"/>
                </a:solidFill>
                <a:latin typeface="Arial" panose="020B0604020202020204" pitchFamily="34" charset="0"/>
              </a:rPr>
              <a:t>Supported revision of NTP recording and tools </a:t>
            </a:r>
          </a:p>
          <a:p>
            <a:pPr>
              <a:lnSpc>
                <a:spcPct val="95000"/>
              </a:lnSpc>
              <a:spcAft>
                <a:spcPts val="0"/>
              </a:spcAft>
            </a:pPr>
            <a:r>
              <a:rPr lang="en-US" dirty="0">
                <a:solidFill>
                  <a:schemeClr val="tx1"/>
                </a:solidFill>
                <a:latin typeface="Arial" panose="020B0604020202020204" pitchFamily="34" charset="0"/>
              </a:rPr>
              <a:t>Successful data-driven initiatives; success stories in TB data collection, analysis, and utilization</a:t>
            </a:r>
          </a:p>
          <a:p>
            <a:pPr lvl="1">
              <a:lnSpc>
                <a:spcPct val="95000"/>
              </a:lnSpc>
              <a:spcAft>
                <a:spcPts val="1200"/>
              </a:spcAft>
            </a:pPr>
            <a:r>
              <a:rPr lang="en-US" dirty="0">
                <a:solidFill>
                  <a:schemeClr val="tx1"/>
                </a:solidFill>
                <a:latin typeface="Arial" panose="020B0604020202020204" pitchFamily="34" charset="0"/>
              </a:rPr>
              <a:t>Supported NTP to roll out DHIS2 to enter data for all facilities </a:t>
            </a:r>
          </a:p>
          <a:p>
            <a:pPr>
              <a:lnSpc>
                <a:spcPct val="95000"/>
              </a:lnSpc>
              <a:spcAft>
                <a:spcPts val="0"/>
              </a:spcAft>
            </a:pPr>
            <a:r>
              <a:rPr lang="en-US" dirty="0">
                <a:solidFill>
                  <a:schemeClr val="tx1"/>
                </a:solidFill>
                <a:latin typeface="Arial" panose="020B0604020202020204" pitchFamily="34" charset="0"/>
              </a:rPr>
              <a:t>Supported the roll out of the RDQA application linked to DHIS2</a:t>
            </a:r>
          </a:p>
          <a:p>
            <a:pPr marL="0" indent="0">
              <a:lnSpc>
                <a:spcPct val="95000"/>
              </a:lnSpc>
              <a:spcAft>
                <a:spcPts val="0"/>
              </a:spcAft>
              <a:buNone/>
            </a:pPr>
            <a:endParaRPr lang="en-US" sz="1800" dirty="0">
              <a:solidFill>
                <a:schemeClr val="tx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8</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t>Improvements and initiatives</a:t>
            </a:r>
            <a:endParaRPr lang="en-US" dirty="0">
              <a:solidFill>
                <a:schemeClr val="tx2"/>
              </a:solidFill>
            </a:endParaRPr>
          </a:p>
        </p:txBody>
      </p:sp>
    </p:spTree>
    <p:custDataLst>
      <p:tags r:id="rId1"/>
    </p:custDataLst>
    <p:extLst>
      <p:ext uri="{BB962C8B-B14F-4D97-AF65-F5344CB8AC3E}">
        <p14:creationId xmlns:p14="http://schemas.microsoft.com/office/powerpoint/2010/main" val="2805670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265039" y="576423"/>
            <a:ext cx="8726559" cy="4371253"/>
          </a:xfrm>
        </p:spPr>
        <p:txBody>
          <a:bodyPr>
            <a:normAutofit/>
          </a:bodyPr>
          <a:lstStyle/>
          <a:p>
            <a:pPr>
              <a:lnSpc>
                <a:spcPct val="95000"/>
              </a:lnSpc>
              <a:spcAft>
                <a:spcPts val="0"/>
              </a:spcAft>
            </a:pPr>
            <a:r>
              <a:rPr lang="en-US" dirty="0">
                <a:solidFill>
                  <a:schemeClr val="tx1"/>
                </a:solidFill>
                <a:latin typeface="Arial" panose="020B0604020202020204" pitchFamily="34" charset="0"/>
              </a:rPr>
              <a:t>Development of a guide – Making Sense of TB Data – Data Collection, analysis and use </a:t>
            </a:r>
          </a:p>
          <a:p>
            <a:pPr marL="801688" lvl="2" indent="-339725">
              <a:lnSpc>
                <a:spcPct val="105000"/>
              </a:lnSpc>
              <a:spcAft>
                <a:spcPts val="0"/>
              </a:spcAft>
              <a:buFont typeface="Wingdings" panose="05000000000000000000" pitchFamily="2" charset="2"/>
              <a:buChar char="§"/>
            </a:pPr>
            <a:r>
              <a:rPr lang="en-US" sz="2000" dirty="0">
                <a:solidFill>
                  <a:schemeClr val="tx1"/>
                </a:solidFill>
                <a:latin typeface="Arial" panose="020B0604020202020204" pitchFamily="34" charset="0"/>
              </a:rPr>
              <a:t>Strengthens implementation of the End TB Strategy by focusing on:</a:t>
            </a:r>
          </a:p>
          <a:p>
            <a:pPr marL="1196975" lvl="3" indent="-339725">
              <a:lnSpc>
                <a:spcPct val="95000"/>
              </a:lnSpc>
              <a:buFont typeface="Wingdings" panose="05000000000000000000" pitchFamily="2" charset="2"/>
              <a:buChar char="Ø"/>
            </a:pPr>
            <a:r>
              <a:rPr lang="en-US" sz="2000" dirty="0">
                <a:solidFill>
                  <a:schemeClr val="tx1"/>
                </a:solidFill>
                <a:latin typeface="Arial" panose="020B0604020202020204" pitchFamily="34" charset="0"/>
              </a:rPr>
              <a:t>Health  facility level where persons with TB are normally being diagnosed and treated </a:t>
            </a:r>
          </a:p>
          <a:p>
            <a:pPr marL="1196975" lvl="3" indent="-339725">
              <a:lnSpc>
                <a:spcPct val="95000"/>
              </a:lnSpc>
              <a:buFont typeface="Wingdings" panose="05000000000000000000" pitchFamily="2" charset="2"/>
              <a:buChar char="Ø"/>
            </a:pPr>
            <a:r>
              <a:rPr lang="en-US" sz="2000" dirty="0">
                <a:solidFill>
                  <a:schemeClr val="tx1"/>
                </a:solidFill>
                <a:latin typeface="Arial" panose="020B0604020202020204" pitchFamily="34" charset="0"/>
              </a:rPr>
              <a:t>District level which monitors and supervises the network of facilities, identifying both “hot” and “cold” spots where implementation should either be strengthened, sustained or scaled up. </a:t>
            </a:r>
          </a:p>
          <a:p>
            <a:pPr marL="801688" lvl="2" indent="-339725">
              <a:lnSpc>
                <a:spcPct val="105000"/>
              </a:lnSpc>
              <a:buFont typeface="Wingdings" panose="05000000000000000000" pitchFamily="2" charset="2"/>
              <a:buChar char="§"/>
            </a:pPr>
            <a:r>
              <a:rPr lang="en-US" sz="2000" dirty="0">
                <a:solidFill>
                  <a:schemeClr val="tx1"/>
                </a:solidFill>
                <a:latin typeface="Arial" panose="020B0604020202020204" pitchFamily="34" charset="0"/>
              </a:rPr>
              <a:t>The approach motivates, empowers local staff, and promotes ownership of their data</a:t>
            </a:r>
            <a:endParaRPr lang="en-GB" sz="2000" dirty="0">
              <a:solidFill>
                <a:schemeClr val="tx1"/>
              </a:solidFill>
              <a:latin typeface="Arial" panose="020B0604020202020204" pitchFamily="34" charset="0"/>
            </a:endParaRPr>
          </a:p>
          <a:p>
            <a:pPr marL="0" indent="0">
              <a:lnSpc>
                <a:spcPct val="95000"/>
              </a:lnSpc>
              <a:spcAft>
                <a:spcPts val="0"/>
              </a:spcAft>
              <a:buNone/>
            </a:pPr>
            <a:endParaRPr lang="en-US" sz="1800" dirty="0">
              <a:solidFill>
                <a:schemeClr val="tx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9</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t>Improvements and initiatives</a:t>
            </a:r>
            <a:endParaRPr lang="en-US" dirty="0">
              <a:solidFill>
                <a:schemeClr val="tx2"/>
              </a:solidFill>
            </a:endParaRPr>
          </a:p>
        </p:txBody>
      </p:sp>
    </p:spTree>
    <p:custDataLst>
      <p:tags r:id="rId1"/>
    </p:custDataLst>
    <p:extLst>
      <p:ext uri="{BB962C8B-B14F-4D97-AF65-F5344CB8AC3E}">
        <p14:creationId xmlns:p14="http://schemas.microsoft.com/office/powerpoint/2010/main" val="1962625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16.9-TEMPLATE_12.7.2016" val="dUysm6Gk"/>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F2F4220-0C4A-464C-B7E6-9772656CF890}" vid="{6CFE95A0-2AD2-4529-B708-3FC5FADA7224}"/>
    </a:ext>
  </a:extLst>
</a:theme>
</file>

<file path=ppt/theme/theme2.xml><?xml version="1.0" encoding="utf-8"?>
<a:theme xmlns:a="http://schemas.openxmlformats.org/drawingml/2006/main" name="1_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C2A9E3-31FA-4BC0-A641-CBA893E39C64}" vid="{8BE891BA-62AF-40B5-9E21-9D22ABE668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C24D887-698C-49E2-BF9E-0F77C14645ED}">
  <we:reference id="6a7bd4f3-0563-43af-8c08-79110eebdff6" version="1.1.4.0" store="EXCatalog" storeType="EXCatalog"/>
  <we:alternateReferences>
    <we:reference id="WA104381155" version="1.1.4.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4A79819CA3F3428B644840049B5527" ma:contentTypeVersion="18" ma:contentTypeDescription="Create a new document." ma:contentTypeScope="" ma:versionID="ad383e1735c938cb96aebbe739169a19">
  <xsd:schema xmlns:xsd="http://www.w3.org/2001/XMLSchema" xmlns:xs="http://www.w3.org/2001/XMLSchema" xmlns:p="http://schemas.microsoft.com/office/2006/metadata/properties" xmlns:ns1="http://schemas.microsoft.com/sharepoint/v3" xmlns:ns2="d8573787-17db-43b5-9af3-2a45e79ab039" xmlns:ns3="13922b43-4eea-40f2-b18b-c20327cdf16c" targetNamespace="http://schemas.microsoft.com/office/2006/metadata/properties" ma:root="true" ma:fieldsID="256a16f75099712e537335b62795526c" ns1:_="" ns2:_="" ns3:_="">
    <xsd:import namespace="http://schemas.microsoft.com/sharepoint/v3"/>
    <xsd:import namespace="d8573787-17db-43b5-9af3-2a45e79ab039"/>
    <xsd:import namespace="13922b43-4eea-40f2-b18b-c20327cdf16c"/>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2:TaxCatchAll"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573787-17db-43b5-9af3-2a45e79ab03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ae2a4639-fd0e-4681-abc1-649aa37ee7ba}" ma:internalName="TaxCatchAll" ma:showField="CatchAllData" ma:web="d8573787-17db-43b5-9af3-2a45e79ab03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922b43-4eea-40f2-b18b-c20327cdf16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8573787-17db-43b5-9af3-2a45e79ab039">
      <UserInfo>
        <DisplayName>Henson, Shea A</DisplayName>
        <AccountId>37</AccountId>
        <AccountType/>
      </UserInfo>
      <UserInfo>
        <DisplayName>Fitzgerald, Ann Marie</DisplayName>
        <AccountId>74</AccountId>
        <AccountType/>
      </UserInfo>
      <UserInfo>
        <DisplayName>Tremont, Gretchen Bitar</DisplayName>
        <AccountId>59</AccountId>
        <AccountType/>
      </UserInfo>
      <UserInfo>
        <DisplayName>Kosma, Katie</DisplayName>
        <AccountId>2187</AccountId>
        <AccountType/>
      </UserInfo>
      <UserInfo>
        <DisplayName>Wilkes, Becky</DisplayName>
        <AccountId>133</AccountId>
        <AccountType/>
      </UserInfo>
      <UserInfo>
        <DisplayName>Margie Joyce</DisplayName>
        <AccountId>2081</AccountId>
        <AccountType/>
      </UserInfo>
      <UserInfo>
        <DisplayName>Oser, Rebecca Cornell</DisplayName>
        <AccountId>1917</AccountId>
        <AccountType/>
      </UserInfo>
    </SharedWithUsers>
    <lcf76f155ced4ddcb4097134ff3c332f xmlns="13922b43-4eea-40f2-b18b-c20327cdf16c">
      <Terms xmlns="http://schemas.microsoft.com/office/infopath/2007/PartnerControls"/>
    </lcf76f155ced4ddcb4097134ff3c332f>
    <TaxCatchAll xmlns="d8573787-17db-43b5-9af3-2a45e79ab039"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DFDCE6-48A1-49AB-B7AD-C184BDE2C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573787-17db-43b5-9af3-2a45e79ab039"/>
    <ds:schemaRef ds:uri="13922b43-4eea-40f2-b18b-c20327cdf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763E1D-10A2-4EC8-A0BD-10BFCE20FCEA}">
  <ds:schemaRefs>
    <ds:schemaRef ds:uri="http://schemas.microsoft.com/office/2006/documentManagement/types"/>
    <ds:schemaRef ds:uri="http://purl.org/dc/elements/1.1/"/>
    <ds:schemaRef ds:uri="http://www.w3.org/XML/1998/namespace"/>
    <ds:schemaRef ds:uri="http://purl.org/dc/dcmitype/"/>
    <ds:schemaRef ds:uri="http://schemas.microsoft.com/sharepoint/v3"/>
    <ds:schemaRef ds:uri="http://schemas.openxmlformats.org/package/2006/metadata/core-properties"/>
    <ds:schemaRef ds:uri="http://schemas.microsoft.com/office/2006/metadata/properties"/>
    <ds:schemaRef ds:uri="http://schemas.microsoft.com/office/infopath/2007/PartnerControls"/>
    <ds:schemaRef ds:uri="13922b43-4eea-40f2-b18b-c20327cdf16c"/>
    <ds:schemaRef ds:uri="d8573787-17db-43b5-9af3-2a45e79ab039"/>
    <ds:schemaRef ds:uri="http://purl.org/dc/terms/"/>
  </ds:schemaRefs>
</ds:datastoreItem>
</file>

<file path=customXml/itemProps3.xml><?xml version="1.0" encoding="utf-8"?>
<ds:datastoreItem xmlns:ds="http://schemas.openxmlformats.org/officeDocument/2006/customXml" ds:itemID="{C787C506-A6A9-4CF3-B46D-15DD566CAA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TB DIAH PPT Wide Template March 2024 (1)</Template>
  <TotalTime>411</TotalTime>
  <Words>670</Words>
  <Application>Microsoft Office PowerPoint</Application>
  <PresentationFormat>Custom</PresentationFormat>
  <Paragraphs>84</Paragraphs>
  <Slides>13</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Calibri</vt:lpstr>
      <vt:lpstr>Calibri Light</vt:lpstr>
      <vt:lpstr>Franklin Gothic Book</vt:lpstr>
      <vt:lpstr>Franklin Gothic Heavy</vt:lpstr>
      <vt:lpstr>Gill Sans MT</vt:lpstr>
      <vt:lpstr>Verdana</vt:lpstr>
      <vt:lpstr>Wingdings</vt:lpstr>
      <vt:lpstr>16.9-Template_12.7.2016</vt:lpstr>
      <vt:lpstr>1_16.9-Template_12.7.2016</vt:lpstr>
      <vt:lpstr>Office Theme</vt:lpstr>
      <vt:lpstr>PowerPoint Presentation</vt:lpstr>
      <vt:lpstr>Country TB Profile and TB Situation Snapshot</vt:lpstr>
      <vt:lpstr>Unavailability of data</vt:lpstr>
      <vt:lpstr>Focus areas for partners </vt:lpstr>
      <vt:lpstr>Data-Driven Strategies:  Update on national TB M&amp;E, surveillance, and data use  Special Focus on Partners’ Roles: Organisation for Public Health Interventions &amp; Development (OPHID) &amp;  The Union Zimbabwe Trust (UZT)</vt:lpstr>
      <vt:lpstr>Strategies in place for effectively using TB data </vt:lpstr>
      <vt:lpstr>Strategies in place for effectively using TB data </vt:lpstr>
      <vt:lpstr>Improvements and initiatives</vt:lpstr>
      <vt:lpstr>Improvements and initiatives</vt:lpstr>
      <vt:lpstr>Common challenges in TB data quality, collection, analysis, and utilization and potential solutions </vt:lpstr>
      <vt:lpstr>TB M&amp;E Beyond Numbers: Understanding trends in  PBMEF core indicators</vt:lpstr>
      <vt:lpstr>Theoretical country X Dummy data to demonstrate approach: Incidence, TB notifications and mortality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Adamou, Bridgit</dc:creator>
  <cp:lastModifiedBy>Adamou, Bridgit</cp:lastModifiedBy>
  <cp:revision>24</cp:revision>
  <dcterms:created xsi:type="dcterms:W3CDTF">2024-03-25T12:24:47Z</dcterms:created>
  <dcterms:modified xsi:type="dcterms:W3CDTF">2024-04-17T07:13:24Z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0x0101006E4A79819CA3F3428B644840049B5527</vt:lpwstr>
  </property>
  <property fmtid="{D5CDD505-2E9C-101B-9397-08002B2CF9AE}" pid="3" name="ArticulateGUID">
    <vt:lpwstr>D73539B1-00EA-4FB9-AEE5-6E525BCF915F</vt:lpwstr>
  </property>
  <property fmtid="{D5CDD505-2E9C-101B-9397-08002B2CF9AE}" pid="4" name="ArticulatePath">
    <vt:lpwstr>TBDIAH_Master_Deck_Template</vt:lpwstr>
  </property>
  <property fmtid="{D5CDD505-2E9C-101B-9397-08002B2CF9AE}" pid="5" name="TaxKeyword">
    <vt:lpwstr/>
  </property>
  <property fmtid="{D5CDD505-2E9C-101B-9397-08002B2CF9AE}" pid="6" name="MediaServiceImageTags">
    <vt:lpwstr/>
  </property>
</Properties>
</file>