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96" r:id="rId5"/>
    <p:sldMasterId id="2147483684" r:id="rId6"/>
  </p:sldMasterIdLst>
  <p:notesMasterIdLst>
    <p:notesMasterId r:id="rId16"/>
  </p:notesMasterIdLst>
  <p:handoutMasterIdLst>
    <p:handoutMasterId r:id="rId17"/>
  </p:handoutMasterIdLst>
  <p:sldIdLst>
    <p:sldId id="272" r:id="rId7"/>
    <p:sldId id="277" r:id="rId8"/>
    <p:sldId id="267" r:id="rId9"/>
    <p:sldId id="282" r:id="rId10"/>
    <p:sldId id="278" r:id="rId11"/>
    <p:sldId id="280" r:id="rId12"/>
    <p:sldId id="279" r:id="rId13"/>
    <p:sldId id="303" r:id="rId14"/>
    <p:sldId id="304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3A73"/>
    <a:srgbClr val="595959"/>
    <a:srgbClr val="0C0B0C"/>
    <a:srgbClr val="77D5DF"/>
    <a:srgbClr val="8F39A5"/>
    <a:srgbClr val="D963FF"/>
    <a:srgbClr val="E6007E"/>
    <a:srgbClr val="FBB900"/>
    <a:srgbClr val="FFE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E1466-72C7-4027-96F4-6A8612E4C0C6}" v="5" dt="2024-04-24T12:22:5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/>
    <p:restoredTop sz="96405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260" y="64"/>
      </p:cViewPr>
      <p:guideLst>
        <p:guide orient="horz" pos="16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ou, Bridgit" userId="7e591e65-1501-4871-bc4d-0a3a987a41f8" providerId="ADAL" clId="{F5DE1466-72C7-4027-96F4-6A8612E4C0C6}"/>
    <pc:docChg chg="delSld modSld">
      <pc:chgData name="Adamou, Bridgit" userId="7e591e65-1501-4871-bc4d-0a3a987a41f8" providerId="ADAL" clId="{F5DE1466-72C7-4027-96F4-6A8612E4C0C6}" dt="2024-04-24T12:23:21.215" v="30" actId="1076"/>
      <pc:docMkLst>
        <pc:docMk/>
      </pc:docMkLst>
      <pc:sldChg chg="del">
        <pc:chgData name="Adamou, Bridgit" userId="7e591e65-1501-4871-bc4d-0a3a987a41f8" providerId="ADAL" clId="{F5DE1466-72C7-4027-96F4-6A8612E4C0C6}" dt="2024-04-24T12:21:50.272" v="0" actId="2696"/>
        <pc:sldMkLst>
          <pc:docMk/>
          <pc:sldMk cId="2680223319" sldId="275"/>
        </pc:sldMkLst>
      </pc:sldChg>
      <pc:sldChg chg="modSp mod">
        <pc:chgData name="Adamou, Bridgit" userId="7e591e65-1501-4871-bc4d-0a3a987a41f8" providerId="ADAL" clId="{F5DE1466-72C7-4027-96F4-6A8612E4C0C6}" dt="2024-04-24T12:23:21.215" v="30" actId="1076"/>
        <pc:sldMkLst>
          <pc:docMk/>
          <pc:sldMk cId="2140427159" sldId="278"/>
        </pc:sldMkLst>
        <pc:spChg chg="mod">
          <ac:chgData name="Adamou, Bridgit" userId="7e591e65-1501-4871-bc4d-0a3a987a41f8" providerId="ADAL" clId="{F5DE1466-72C7-4027-96F4-6A8612E4C0C6}" dt="2024-04-24T12:23:21.215" v="30" actId="1076"/>
          <ac:spMkLst>
            <pc:docMk/>
            <pc:sldMk cId="2140427159" sldId="278"/>
            <ac:spMk id="7" creationId="{FC6A3A04-799D-6D40-B233-15DE4EF92073}"/>
          </ac:spMkLst>
        </pc:spChg>
      </pc:sldChg>
      <pc:sldChg chg="modSp mod">
        <pc:chgData name="Adamou, Bridgit" userId="7e591e65-1501-4871-bc4d-0a3a987a41f8" providerId="ADAL" clId="{F5DE1466-72C7-4027-96F4-6A8612E4C0C6}" dt="2024-04-24T12:23:14.661" v="29" actId="1076"/>
        <pc:sldMkLst>
          <pc:docMk/>
          <pc:sldMk cId="731180472" sldId="280"/>
        </pc:sldMkLst>
        <pc:spChg chg="mod">
          <ac:chgData name="Adamou, Bridgit" userId="7e591e65-1501-4871-bc4d-0a3a987a41f8" providerId="ADAL" clId="{F5DE1466-72C7-4027-96F4-6A8612E4C0C6}" dt="2024-04-24T12:23:14.661" v="29" actId="1076"/>
          <ac:spMkLst>
            <pc:docMk/>
            <pc:sldMk cId="731180472" sldId="280"/>
            <ac:spMk id="7" creationId="{FC6A3A04-799D-6D40-B233-15DE4EF92073}"/>
          </ac:spMkLst>
        </pc:spChg>
      </pc:sldChg>
      <pc:sldChg chg="del">
        <pc:chgData name="Adamou, Bridgit" userId="7e591e65-1501-4871-bc4d-0a3a987a41f8" providerId="ADAL" clId="{F5DE1466-72C7-4027-96F4-6A8612E4C0C6}" dt="2024-04-24T12:21:52.312" v="1" actId="2696"/>
        <pc:sldMkLst>
          <pc:docMk/>
          <pc:sldMk cId="3611862013" sldId="283"/>
        </pc:sldMkLst>
      </pc:sldChg>
      <pc:sldChg chg="del">
        <pc:chgData name="Adamou, Bridgit" userId="7e591e65-1501-4871-bc4d-0a3a987a41f8" providerId="ADAL" clId="{F5DE1466-72C7-4027-96F4-6A8612E4C0C6}" dt="2024-04-24T12:21:54.233" v="2" actId="2696"/>
        <pc:sldMkLst>
          <pc:docMk/>
          <pc:sldMk cId="510403879" sldId="284"/>
        </pc:sldMkLst>
      </pc:sldChg>
      <pc:sldChg chg="del">
        <pc:chgData name="Adamou, Bridgit" userId="7e591e65-1501-4871-bc4d-0a3a987a41f8" providerId="ADAL" clId="{F5DE1466-72C7-4027-96F4-6A8612E4C0C6}" dt="2024-04-24T12:21:58.267" v="3" actId="2696"/>
        <pc:sldMkLst>
          <pc:docMk/>
          <pc:sldMk cId="3203033925" sldId="285"/>
        </pc:sldMkLst>
      </pc:sldChg>
      <pc:sldChg chg="del">
        <pc:chgData name="Adamou, Bridgit" userId="7e591e65-1501-4871-bc4d-0a3a987a41f8" providerId="ADAL" clId="{F5DE1466-72C7-4027-96F4-6A8612E4C0C6}" dt="2024-04-24T12:22:00.044" v="4" actId="2696"/>
        <pc:sldMkLst>
          <pc:docMk/>
          <pc:sldMk cId="122191233" sldId="286"/>
        </pc:sldMkLst>
      </pc:sldChg>
      <pc:sldChg chg="del">
        <pc:chgData name="Adamou, Bridgit" userId="7e591e65-1501-4871-bc4d-0a3a987a41f8" providerId="ADAL" clId="{F5DE1466-72C7-4027-96F4-6A8612E4C0C6}" dt="2024-04-24T12:22:01.648" v="5" actId="2696"/>
        <pc:sldMkLst>
          <pc:docMk/>
          <pc:sldMk cId="3318447977" sldId="287"/>
        </pc:sldMkLst>
      </pc:sldChg>
      <pc:sldChg chg="del">
        <pc:chgData name="Adamou, Bridgit" userId="7e591e65-1501-4871-bc4d-0a3a987a41f8" providerId="ADAL" clId="{F5DE1466-72C7-4027-96F4-6A8612E4C0C6}" dt="2024-04-24T12:22:03.515" v="6" actId="2696"/>
        <pc:sldMkLst>
          <pc:docMk/>
          <pc:sldMk cId="3055179463" sldId="288"/>
        </pc:sldMkLst>
      </pc:sldChg>
      <pc:sldChg chg="del">
        <pc:chgData name="Adamou, Bridgit" userId="7e591e65-1501-4871-bc4d-0a3a987a41f8" providerId="ADAL" clId="{F5DE1466-72C7-4027-96F4-6A8612E4C0C6}" dt="2024-04-24T12:22:05.233" v="7" actId="2696"/>
        <pc:sldMkLst>
          <pc:docMk/>
          <pc:sldMk cId="3360376688" sldId="289"/>
        </pc:sldMkLst>
      </pc:sldChg>
      <pc:sldChg chg="del">
        <pc:chgData name="Adamou, Bridgit" userId="7e591e65-1501-4871-bc4d-0a3a987a41f8" providerId="ADAL" clId="{F5DE1466-72C7-4027-96F4-6A8612E4C0C6}" dt="2024-04-24T12:22:07.111" v="8" actId="2696"/>
        <pc:sldMkLst>
          <pc:docMk/>
          <pc:sldMk cId="4104078130" sldId="290"/>
        </pc:sldMkLst>
      </pc:sldChg>
      <pc:sldChg chg="del">
        <pc:chgData name="Adamou, Bridgit" userId="7e591e65-1501-4871-bc4d-0a3a987a41f8" providerId="ADAL" clId="{F5DE1466-72C7-4027-96F4-6A8612E4C0C6}" dt="2024-04-24T12:22:08.846" v="9" actId="2696"/>
        <pc:sldMkLst>
          <pc:docMk/>
          <pc:sldMk cId="2936541236" sldId="291"/>
        </pc:sldMkLst>
      </pc:sldChg>
      <pc:sldChg chg="del">
        <pc:chgData name="Adamou, Bridgit" userId="7e591e65-1501-4871-bc4d-0a3a987a41f8" providerId="ADAL" clId="{F5DE1466-72C7-4027-96F4-6A8612E4C0C6}" dt="2024-04-24T12:22:10.590" v="10" actId="2696"/>
        <pc:sldMkLst>
          <pc:docMk/>
          <pc:sldMk cId="1465187888" sldId="292"/>
        </pc:sldMkLst>
      </pc:sldChg>
      <pc:sldChg chg="del">
        <pc:chgData name="Adamou, Bridgit" userId="7e591e65-1501-4871-bc4d-0a3a987a41f8" providerId="ADAL" clId="{F5DE1466-72C7-4027-96F4-6A8612E4C0C6}" dt="2024-04-24T12:22:12.943" v="11" actId="2696"/>
        <pc:sldMkLst>
          <pc:docMk/>
          <pc:sldMk cId="3042143126" sldId="293"/>
        </pc:sldMkLst>
      </pc:sldChg>
      <pc:sldChg chg="del">
        <pc:chgData name="Adamou, Bridgit" userId="7e591e65-1501-4871-bc4d-0a3a987a41f8" providerId="ADAL" clId="{F5DE1466-72C7-4027-96F4-6A8612E4C0C6}" dt="2024-04-24T12:22:14.817" v="12" actId="2696"/>
        <pc:sldMkLst>
          <pc:docMk/>
          <pc:sldMk cId="2678272834" sldId="294"/>
        </pc:sldMkLst>
      </pc:sldChg>
      <pc:sldChg chg="del">
        <pc:chgData name="Adamou, Bridgit" userId="7e591e65-1501-4871-bc4d-0a3a987a41f8" providerId="ADAL" clId="{F5DE1466-72C7-4027-96F4-6A8612E4C0C6}" dt="2024-04-24T12:22:16.465" v="13" actId="2696"/>
        <pc:sldMkLst>
          <pc:docMk/>
          <pc:sldMk cId="4085298264" sldId="295"/>
        </pc:sldMkLst>
      </pc:sldChg>
      <pc:sldChg chg="del">
        <pc:chgData name="Adamou, Bridgit" userId="7e591e65-1501-4871-bc4d-0a3a987a41f8" providerId="ADAL" clId="{F5DE1466-72C7-4027-96F4-6A8612E4C0C6}" dt="2024-04-24T12:22:18.645" v="14" actId="2696"/>
        <pc:sldMkLst>
          <pc:docMk/>
          <pc:sldMk cId="4116648072" sldId="296"/>
        </pc:sldMkLst>
      </pc:sldChg>
      <pc:sldChg chg="del">
        <pc:chgData name="Adamou, Bridgit" userId="7e591e65-1501-4871-bc4d-0a3a987a41f8" providerId="ADAL" clId="{F5DE1466-72C7-4027-96F4-6A8612E4C0C6}" dt="2024-04-24T12:22:21.108" v="15" actId="2696"/>
        <pc:sldMkLst>
          <pc:docMk/>
          <pc:sldMk cId="544711212" sldId="297"/>
        </pc:sldMkLst>
      </pc:sldChg>
      <pc:sldChg chg="del">
        <pc:chgData name="Adamou, Bridgit" userId="7e591e65-1501-4871-bc4d-0a3a987a41f8" providerId="ADAL" clId="{F5DE1466-72C7-4027-96F4-6A8612E4C0C6}" dt="2024-04-24T12:22:23.293" v="16" actId="2696"/>
        <pc:sldMkLst>
          <pc:docMk/>
          <pc:sldMk cId="1414649809" sldId="298"/>
        </pc:sldMkLst>
      </pc:sldChg>
      <pc:sldChg chg="del">
        <pc:chgData name="Adamou, Bridgit" userId="7e591e65-1501-4871-bc4d-0a3a987a41f8" providerId="ADAL" clId="{F5DE1466-72C7-4027-96F4-6A8612E4C0C6}" dt="2024-04-24T12:22:25.434" v="17" actId="2696"/>
        <pc:sldMkLst>
          <pc:docMk/>
          <pc:sldMk cId="455791138" sldId="299"/>
        </pc:sldMkLst>
      </pc:sldChg>
      <pc:sldChg chg="del">
        <pc:chgData name="Adamou, Bridgit" userId="7e591e65-1501-4871-bc4d-0a3a987a41f8" providerId="ADAL" clId="{F5DE1466-72C7-4027-96F4-6A8612E4C0C6}" dt="2024-04-24T12:22:27.173" v="18" actId="2696"/>
        <pc:sldMkLst>
          <pc:docMk/>
          <pc:sldMk cId="3962433936" sldId="300"/>
        </pc:sldMkLst>
      </pc:sldChg>
      <pc:sldChg chg="del">
        <pc:chgData name="Adamou, Bridgit" userId="7e591e65-1501-4871-bc4d-0a3a987a41f8" providerId="ADAL" clId="{F5DE1466-72C7-4027-96F4-6A8612E4C0C6}" dt="2024-04-24T12:22:28.933" v="19" actId="2696"/>
        <pc:sldMkLst>
          <pc:docMk/>
          <pc:sldMk cId="2377623154" sldId="301"/>
        </pc:sldMkLst>
      </pc:sldChg>
      <pc:sldChg chg="del">
        <pc:chgData name="Adamou, Bridgit" userId="7e591e65-1501-4871-bc4d-0a3a987a41f8" providerId="ADAL" clId="{F5DE1466-72C7-4027-96F4-6A8612E4C0C6}" dt="2024-04-24T12:22:31.487" v="20" actId="2696"/>
        <pc:sldMkLst>
          <pc:docMk/>
          <pc:sldMk cId="2198482996" sldId="302"/>
        </pc:sldMkLst>
      </pc:sldChg>
      <pc:sldChg chg="modSp mod">
        <pc:chgData name="Adamou, Bridgit" userId="7e591e65-1501-4871-bc4d-0a3a987a41f8" providerId="ADAL" clId="{F5DE1466-72C7-4027-96F4-6A8612E4C0C6}" dt="2024-04-24T12:23:00.781" v="27" actId="14100"/>
        <pc:sldMkLst>
          <pc:docMk/>
          <pc:sldMk cId="88653894" sldId="303"/>
        </pc:sldMkLst>
        <pc:spChg chg="mod">
          <ac:chgData name="Adamou, Bridgit" userId="7e591e65-1501-4871-bc4d-0a3a987a41f8" providerId="ADAL" clId="{F5DE1466-72C7-4027-96F4-6A8612E4C0C6}" dt="2024-04-24T12:23:00.781" v="27" actId="14100"/>
          <ac:spMkLst>
            <pc:docMk/>
            <pc:sldMk cId="88653894" sldId="303"/>
            <ac:spMk id="7" creationId="{FC6A3A04-799D-6D40-B233-15DE4EF9207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[TB_Weekly_SituationRoom_District_Week37_17Sep2020_Presentation_18_v1.xlsx]Notifications_Prov!PivotTable1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00FF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6600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00FF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6600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</c:pivotFmt>
      <c:pivotFmt>
        <c:idx val="23"/>
        <c:spPr>
          <a:solidFill>
            <a:srgbClr val="0000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0000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>
            <a:noFill/>
          </a:ln>
          <a:effectLst/>
        </c:spPr>
      </c:pivotFmt>
      <c:pivotFmt>
        <c:idx val="27"/>
        <c:spPr>
          <a:solidFill>
            <a:schemeClr val="accent3"/>
          </a:solidFill>
          <a:ln>
            <a:noFill/>
          </a:ln>
          <a:effectLst/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3"/>
          </a:solidFill>
          <a:ln>
            <a:noFill/>
          </a:ln>
          <a:effectLst/>
        </c:spPr>
      </c:pivotFmt>
      <c:pivotFmt>
        <c:idx val="30"/>
        <c:spPr>
          <a:solidFill>
            <a:schemeClr val="accent2"/>
          </a:solidFill>
          <a:ln>
            <a:noFill/>
          </a:ln>
          <a:effectLst/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3"/>
          </a:solidFill>
          <a:ln>
            <a:noFill/>
          </a:ln>
          <a:effectLst/>
        </c:spPr>
      </c:pivotFmt>
      <c:pivotFmt>
        <c:idx val="33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4.9497834852662348E-2"/>
          <c:y val="9.6530148169963345E-2"/>
          <c:w val="0.94954529332482085"/>
          <c:h val="0.74553789770181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Notifications_Prov!$B$4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5-460B-94E5-0B659CA710E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635-460B-94E5-0B659CA710E0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5-460B-94E5-0B659CA710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Notifications_Prov!$A$5:$A$42</c:f>
              <c:strCach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</c:strCache>
            </c:strRef>
          </c:cat>
          <c:val>
            <c:numRef>
              <c:f>Notifications_Prov!$B$5:$B$42</c:f>
              <c:numCache>
                <c:formatCode>_(* #,##0_);_(* \(#,##0\);_(* "-"??_);_(@_)</c:formatCode>
                <c:ptCount val="37"/>
                <c:pt idx="0">
                  <c:v>439</c:v>
                </c:pt>
                <c:pt idx="1">
                  <c:v>699</c:v>
                </c:pt>
                <c:pt idx="2">
                  <c:v>605</c:v>
                </c:pt>
                <c:pt idx="3">
                  <c:v>667</c:v>
                </c:pt>
                <c:pt idx="4">
                  <c:v>630</c:v>
                </c:pt>
                <c:pt idx="5">
                  <c:v>663</c:v>
                </c:pt>
                <c:pt idx="6">
                  <c:v>740</c:v>
                </c:pt>
                <c:pt idx="7">
                  <c:v>811</c:v>
                </c:pt>
                <c:pt idx="8">
                  <c:v>606</c:v>
                </c:pt>
                <c:pt idx="9">
                  <c:v>714</c:v>
                </c:pt>
                <c:pt idx="10">
                  <c:v>644</c:v>
                </c:pt>
                <c:pt idx="11">
                  <c:v>872</c:v>
                </c:pt>
                <c:pt idx="12">
                  <c:v>775</c:v>
                </c:pt>
                <c:pt idx="13">
                  <c:v>650</c:v>
                </c:pt>
                <c:pt idx="14">
                  <c:v>519</c:v>
                </c:pt>
                <c:pt idx="15">
                  <c:v>639</c:v>
                </c:pt>
                <c:pt idx="16">
                  <c:v>563</c:v>
                </c:pt>
                <c:pt idx="17">
                  <c:v>510</c:v>
                </c:pt>
                <c:pt idx="18">
                  <c:v>505</c:v>
                </c:pt>
                <c:pt idx="19">
                  <c:v>524</c:v>
                </c:pt>
                <c:pt idx="20">
                  <c:v>573</c:v>
                </c:pt>
                <c:pt idx="21">
                  <c:v>530</c:v>
                </c:pt>
                <c:pt idx="22">
                  <c:v>520</c:v>
                </c:pt>
                <c:pt idx="23">
                  <c:v>636</c:v>
                </c:pt>
                <c:pt idx="24">
                  <c:v>650</c:v>
                </c:pt>
                <c:pt idx="25">
                  <c:v>647</c:v>
                </c:pt>
                <c:pt idx="26">
                  <c:v>542</c:v>
                </c:pt>
                <c:pt idx="27">
                  <c:v>513</c:v>
                </c:pt>
                <c:pt idx="28">
                  <c:v>760</c:v>
                </c:pt>
                <c:pt idx="29">
                  <c:v>790</c:v>
                </c:pt>
                <c:pt idx="30">
                  <c:v>744</c:v>
                </c:pt>
                <c:pt idx="31">
                  <c:v>652</c:v>
                </c:pt>
                <c:pt idx="32">
                  <c:v>757</c:v>
                </c:pt>
                <c:pt idx="33">
                  <c:v>837</c:v>
                </c:pt>
                <c:pt idx="34">
                  <c:v>979</c:v>
                </c:pt>
                <c:pt idx="35">
                  <c:v>878</c:v>
                </c:pt>
                <c:pt idx="36">
                  <c:v>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35-460B-94E5-0B659CA710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-5"/>
        <c:axId val="193921408"/>
        <c:axId val="193941504"/>
      </c:barChart>
      <c:catAx>
        <c:axId val="1939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41504"/>
        <c:crosses val="autoZero"/>
        <c:auto val="1"/>
        <c:lblAlgn val="ctr"/>
        <c:lblOffset val="100"/>
        <c:noMultiLvlLbl val="0"/>
      </c:catAx>
      <c:valAx>
        <c:axId val="1939415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Weekly</a:t>
                </a:r>
                <a:r>
                  <a:rPr lang="en-US" sz="1200" b="1" baseline="0" dirty="0"/>
                  <a:t> Notifications 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4.206098843322818E-3"/>
              <c:y val="0.35632873957182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0.42358</cdr:x>
      <cdr:y>0.93155</cdr:y>
    </cdr:from>
    <cdr:to>
      <cdr:x>0.56612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FF56AC-5ACC-4590-BFFD-169A0D9F7E86}"/>
            </a:ext>
          </a:extLst>
        </cdr:cNvPr>
        <cdr:cNvSpPr txBox="1"/>
      </cdr:nvSpPr>
      <cdr:spPr>
        <a:xfrm xmlns:a="http://schemas.openxmlformats.org/drawingml/2006/main">
          <a:off x="5115888" y="4823717"/>
          <a:ext cx="1721492" cy="354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Epidemiological</a:t>
          </a:r>
          <a:r>
            <a:rPr lang="en-US" sz="1200" b="1" i="1" dirty="0"/>
            <a:t> </a:t>
          </a:r>
          <a:r>
            <a:rPr lang="en-US" sz="1200" b="1" dirty="0"/>
            <a:t>Week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CE3F66-2CA3-3140-86CE-1847B84A5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F0333-99E9-4944-907D-89DFB9C27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8384-0854-3A4F-9D4B-CAAF8BD298B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F5E8B-B404-0043-B026-35337FB3A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64AF-96D6-EE42-8E2A-B32CD8F8C1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D16C-ABCE-D149-B702-FEB784A78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F635-1884-C34D-81D7-8452089704B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EB52B-0383-BC4A-A9EF-681EE26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03B-5480-864C-A3CE-7AE2014E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2AB89-8392-434B-83FC-B86E41DE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48731-0D2E-1547-8E33-4F8997B3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38BA-B5CC-5845-A832-54D5F8D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7DEE-AD04-3A45-86B9-80A50422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1625-DB89-DC4E-9A09-62689E9C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EE6E8-A36C-6C48-B6A8-1F159923E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629A-472F-4E49-93D2-6848D57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8286-1B9A-2042-8073-B1C5431E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9AEA-0D55-AC4D-A388-606FBBA9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8227-14BC-CA45-B49A-5B0B77CAB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77954-E698-DD43-ABC4-F691D85F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0DCB-F6CF-934C-8C76-9EF452C5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02D4-B15A-004A-834C-EA7A7045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0D79-5E70-5E4C-8504-EF3E2031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01DA-4C12-F24A-A6E6-5C8B03FD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314A-3BB5-FA4C-9A2F-8059653B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302F-F7C4-5D4A-9C25-1B885E63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DEA2-BD58-3740-976A-3A47C148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5FFC-A5AC-7249-BB47-1D2F6EA1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87E8-426C-1E4A-81C3-744C066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C066-7B59-704A-998B-67B3A18E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5C73-05FA-E742-8ED3-566204BD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D42F-CDC6-E64A-AE4D-E95428A3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19F-4651-5349-9E6C-A482647D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5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F10F-88A2-194A-98D8-44C4D4D0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02A6-4667-4542-B3B4-42D26573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CEAF-9B39-4F46-8438-E981DE09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7D545-6C97-C341-ACAD-547C1AF4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79577-2903-6948-B574-35A5EBA1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1FF3-95AE-5A4B-BDBF-1F5D418F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548B-2B67-A048-A949-9DEA2298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F5C67-EADA-6E4E-B4A0-3D57B516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A5B5-11AA-1D47-9F45-A2C13BC7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644EE-58A4-A949-8D6F-29A3DFED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DA3A8-57C6-8744-B46F-E83245F33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50D9C-DDEA-8442-B21C-4DA44C0F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124AE-B566-134D-9B29-8C5D05F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B7207-5AF9-344D-9C76-982F6EBA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590E-AAC3-A040-907C-434178C8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81BB3-AF6A-084B-AD1B-175511E1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D123-6766-2744-BCB3-191E1A1C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919F-8118-E743-A1EE-D8A23DE4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CB2F5-8EC6-E540-9DFB-F2665F1F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3D7E9-412D-9245-BD14-90C0ECBC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76F2-7ECA-954A-9950-3D4ECD0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1D0-DF26-704F-B7A2-4FBEC712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5C9D-4E15-DF43-89AB-3A8483BB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A54B3-B58B-364E-BA21-274A724C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A9D4-FBC3-5D41-8311-2DFFECB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22850-1752-F14E-BADA-57C11C9F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4CD4-D99E-284C-82CD-E088D60A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784F-02BC-EE4F-8162-87F2D39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1496B-D381-8E4D-835A-924285AFB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0927-47DC-C94E-9B56-C8EED6E29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DBD4B-DC99-DC4B-8298-93D82BF3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E088-2166-E64C-A437-EAC9F2CA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87F9A-029E-AC4C-A8E9-9ACD7B0A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DA3C-FD68-7549-BFF0-A73671E9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40F5-80BB-4843-8E92-B8CF771C6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5469-8530-8243-B058-4C06A9FA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7745-E3F3-E84B-9382-4E52C9C4137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8FFC-10F7-CF48-BA91-7DC4A8AA6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D8333-A0D2-6D4F-B1AC-3A77A0A2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7948-CCC7-4298-BC00-F5213D90E32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07FD-CCF5-4DB3-950A-B547A7D7E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9E2A35-A712-8F41-BA65-7BFDA176B9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46C6-5D38-EB43-8370-54FA5C4B9E72}"/>
              </a:ext>
            </a:extLst>
          </p:cNvPr>
          <p:cNvSpPr txBox="1"/>
          <p:nvPr/>
        </p:nvSpPr>
        <p:spPr>
          <a:xfrm>
            <a:off x="0" y="1050757"/>
            <a:ext cx="9060872" cy="2076390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DEVELOPING A the weekly TB situation room:</a:t>
            </a:r>
          </a:p>
          <a:p>
            <a:pPr algn="ctr">
              <a:lnSpc>
                <a:spcPct val="150000"/>
              </a:lnSpc>
            </a:pPr>
            <a:r>
              <a:rPr lang="en-US" sz="2800" b="1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experience from Zambia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650AF-428F-1B4F-B643-981DD81ECC8B}"/>
              </a:ext>
            </a:extLst>
          </p:cNvPr>
          <p:cNvSpPr txBox="1"/>
          <p:nvPr/>
        </p:nvSpPr>
        <p:spPr>
          <a:xfrm>
            <a:off x="257818" y="3556354"/>
            <a:ext cx="3666132" cy="1210909"/>
          </a:xfrm>
          <a:prstGeom prst="rect">
            <a:avLst/>
          </a:prstGeom>
          <a:noFill/>
        </p:spPr>
        <p:txBody>
          <a:bodyPr wrap="square" lIns="180000" tIns="0" rIns="180000" bIns="0" rtlCol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spc="-30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 Mushota Kabaso, PhD</a:t>
            </a:r>
          </a:p>
          <a:p>
            <a:pPr>
              <a:lnSpc>
                <a:spcPct val="114000"/>
              </a:lnSpc>
            </a:pPr>
            <a:r>
              <a:rPr lang="en-GB" sz="1400" spc="-30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USAID National TB M&amp;E Advisor</a:t>
            </a:r>
          </a:p>
          <a:p>
            <a:pPr>
              <a:lnSpc>
                <a:spcPct val="114000"/>
              </a:lnSpc>
            </a:pPr>
            <a:r>
              <a:rPr lang="en-GB" sz="1400" spc="-30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" charset="0"/>
              </a:rPr>
              <a:t>Ministry of Health </a:t>
            </a:r>
          </a:p>
          <a:p>
            <a:pPr>
              <a:lnSpc>
                <a:spcPct val="114000"/>
              </a:lnSpc>
            </a:pPr>
            <a:r>
              <a:rPr lang="en-GB" sz="1400" spc="-30" dirty="0" err="1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" charset="0"/>
              </a:rPr>
              <a:t>Zambiia</a:t>
            </a:r>
            <a:endParaRPr lang="en-GB" sz="1400" spc="-30" dirty="0">
              <a:solidFill>
                <a:srgbClr val="213A73"/>
              </a:solidFill>
              <a:latin typeface="Montserrat" pitchFamily="2" charset="77"/>
              <a:ea typeface="Jost" pitchFamily="2" charset="0"/>
              <a:cs typeface="Montserrat" charset="0"/>
            </a:endParaRPr>
          </a:p>
          <a:p>
            <a:pPr>
              <a:lnSpc>
                <a:spcPct val="114000"/>
              </a:lnSpc>
            </a:pPr>
            <a:endParaRPr lang="en-US" sz="1400" spc="-30" dirty="0">
              <a:solidFill>
                <a:srgbClr val="213A73"/>
              </a:solidFill>
              <a:latin typeface="Montserrat" pitchFamily="2" charset="77"/>
              <a:ea typeface="Jost" pitchFamily="2" charset="0"/>
              <a:cs typeface="Montserra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938138" y="984426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What is TBSR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346364" y="1469925"/>
            <a:ext cx="7850511" cy="31715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The TB Situation Room (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TBSR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) is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An initiative of the NTLP in Zambia’s Ministry of Health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Designed to track the weekly performance of the TB program across the country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Key performance indicators in the TB program (examples)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Drug Susceptible TB Notifications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DR TB Notifications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# of presumptive cases screened in the lab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# with bacteriologically confirmed TB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# of clinically diagnosed TB; etc.</a:t>
            </a:r>
          </a:p>
        </p:txBody>
      </p:sp>
    </p:spTree>
    <p:extLst>
      <p:ext uri="{BB962C8B-B14F-4D97-AF65-F5344CB8AC3E}">
        <p14:creationId xmlns:p14="http://schemas.microsoft.com/office/powerpoint/2010/main" val="326109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1F0096-9C66-029A-82A2-A114D909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37" y="949491"/>
            <a:ext cx="8775376" cy="305696"/>
          </a:xfrm>
        </p:spPr>
        <p:txBody>
          <a:bodyPr>
            <a:noAutofit/>
          </a:bodyPr>
          <a:lstStyle/>
          <a:p>
            <a:pPr algn="ctr"/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Origins of the TBSR </a:t>
            </a:r>
            <a:r>
              <a:rPr lang="en-US" sz="2000" dirty="0"/>
              <a:t> 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FD4B2FA-25BF-D9D4-69FD-2F7C9DFE7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56474"/>
              </p:ext>
            </p:extLst>
          </p:nvPr>
        </p:nvGraphicFramePr>
        <p:xfrm>
          <a:off x="113114" y="1264733"/>
          <a:ext cx="8963891" cy="349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8" descr="ZAMBIAN FLAG">
            <a:extLst>
              <a:ext uri="{FF2B5EF4-FFF2-40B4-BE49-F238E27FC236}">
                <a16:creationId xmlns:a16="http://schemas.microsoft.com/office/drawing/2014/main" id="{C69D8410-CB28-D797-21B5-7BAAB67B2D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15" y="248126"/>
            <a:ext cx="888803" cy="85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AEE2612-29D0-DFA0-3F24-E73548EB06FB}"/>
              </a:ext>
            </a:extLst>
          </p:cNvPr>
          <p:cNvSpPr/>
          <p:nvPr/>
        </p:nvSpPr>
        <p:spPr>
          <a:xfrm>
            <a:off x="1530928" y="1263611"/>
            <a:ext cx="1828800" cy="776020"/>
          </a:xfrm>
          <a:prstGeom prst="wedgeEllipseCallout">
            <a:avLst>
              <a:gd name="adj1" fmla="val 34569"/>
              <a:gd name="adj2" fmla="val 5862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Zambia notified </a:t>
            </a:r>
          </a:p>
          <a:p>
            <a:pPr algn="ctr"/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Cases of COVID-19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05C2A44-B61F-BB9D-EB45-1AC0C1D1F354}"/>
              </a:ext>
            </a:extLst>
          </p:cNvPr>
          <p:cNvSpPr/>
          <p:nvPr/>
        </p:nvSpPr>
        <p:spPr>
          <a:xfrm>
            <a:off x="4244172" y="1436266"/>
            <a:ext cx="1650937" cy="892831"/>
          </a:xfrm>
          <a:prstGeom prst="wedgeEllipseCallout">
            <a:avLst>
              <a:gd name="adj1" fmla="val -13313"/>
              <a:gd name="adj2" fmla="val 1074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</a:rPr>
              <a:t>Zambia established TB Situation Room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2554608-2093-1DDB-16B2-F45A41E1DFFF}"/>
              </a:ext>
            </a:extLst>
          </p:cNvPr>
          <p:cNvSpPr/>
          <p:nvPr/>
        </p:nvSpPr>
        <p:spPr>
          <a:xfrm rot="20295716">
            <a:off x="5486635" y="1902734"/>
            <a:ext cx="3639196" cy="186046"/>
          </a:xfrm>
          <a:prstGeom prst="rightArrow">
            <a:avLst>
              <a:gd name="adj1" fmla="val 59764"/>
              <a:gd name="adj2" fmla="val 575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32F610A-9B9B-9951-B17F-423584578FA5}"/>
              </a:ext>
            </a:extLst>
          </p:cNvPr>
          <p:cNvSpPr/>
          <p:nvPr/>
        </p:nvSpPr>
        <p:spPr>
          <a:xfrm rot="1875268">
            <a:off x="3239192" y="2240784"/>
            <a:ext cx="1429798" cy="176627"/>
          </a:xfrm>
          <a:prstGeom prst="rightArrow">
            <a:avLst>
              <a:gd name="adj1" fmla="val 50000"/>
              <a:gd name="adj2" fmla="val 575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4657" y="414890"/>
            <a:ext cx="8567225" cy="4728610"/>
            <a:chOff x="925513" y="853572"/>
            <a:chExt cx="7400074" cy="33850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853572"/>
              <a:ext cx="7400074" cy="3385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47970" y="873575"/>
              <a:ext cx="5375258" cy="472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CB3BD8-767B-F780-9A34-C8A5DBFA0AB6}"/>
              </a:ext>
            </a:extLst>
          </p:cNvPr>
          <p:cNvSpPr txBox="1"/>
          <p:nvPr/>
        </p:nvSpPr>
        <p:spPr>
          <a:xfrm>
            <a:off x="344658" y="133643"/>
            <a:ext cx="8567225" cy="7399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The Result: </a:t>
            </a:r>
          </a:p>
          <a:p>
            <a:pPr algn="ctr"/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Total notifications in Zambia, 2016 - 2023</a:t>
            </a:r>
          </a:p>
        </p:txBody>
      </p:sp>
    </p:spTree>
    <p:extLst>
      <p:ext uri="{BB962C8B-B14F-4D97-AF65-F5344CB8AC3E}">
        <p14:creationId xmlns:p14="http://schemas.microsoft.com/office/powerpoint/2010/main" val="30652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1108218" y="1006483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How it is done : data management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838070" y="1821804"/>
            <a:ext cx="7850511" cy="2240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Data collected on a simple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weekly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template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TB treatment and diagnostic facilities in all districts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HFs submit to District TB coordinators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Districts submit to Provincial TB coordinators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Ten provincial reports received at National HQ for processing and updates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Data quality is assured in the back and forth between health facility/district/National levels</a:t>
            </a:r>
          </a:p>
        </p:txBody>
      </p:sp>
    </p:spTree>
    <p:extLst>
      <p:ext uri="{BB962C8B-B14F-4D97-AF65-F5344CB8AC3E}">
        <p14:creationId xmlns:p14="http://schemas.microsoft.com/office/powerpoint/2010/main" val="214042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346364" y="884612"/>
            <a:ext cx="7446890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How it is done : data analysis &amp; visualizations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272642" y="1281720"/>
            <a:ext cx="8524994" cy="34874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Analysis of specific metrics of importance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Pivot tables developed for the meeting on pre-determined template/dashboards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Proportion of pediatric notifications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Proportion of DR TB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Proportion of bacteriologically confirmed TB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Ratio of contacts traced per TB index person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Tracking of the weekly performance against established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targets per week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Tracking Cumulative performance from beginning of the year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up to the week in review </a:t>
            </a:r>
          </a:p>
          <a:p>
            <a:pPr marL="5143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This summary is then shred with all districts before the SR meeting for validation and analysis for inclusive participation. </a:t>
            </a:r>
          </a:p>
        </p:txBody>
      </p:sp>
    </p:spTree>
    <p:extLst>
      <p:ext uri="{BB962C8B-B14F-4D97-AF65-F5344CB8AC3E}">
        <p14:creationId xmlns:p14="http://schemas.microsoft.com/office/powerpoint/2010/main" val="73118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555041" y="1270746"/>
            <a:ext cx="8009839" cy="33376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forum is used as a platform to 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howcase high performing facilities/districts/provinces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hare initiatives/activities yielding positive results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Share activities </a:t>
            </a: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did differently in the week before 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eplicate positive initiatives/activities elsewhere 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Low-performing facilities/districts/provinces encouraged to catch up and contribute to national targets in the process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ively debate usually ensues with more than 80 participants logging into the Zoom call on a weekly basis at 2:00 pm every Thursday. </a:t>
            </a:r>
          </a:p>
          <a:p>
            <a:pPr marL="6286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FF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Link to TBSR Report  Week 38 2023</a:t>
            </a:r>
            <a:endParaRPr lang="en-US" sz="1600" b="1" u="sng" dirty="0">
              <a:solidFill>
                <a:srgbClr val="0000FF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B4015-D020-71E1-56F8-F9DDAF28D07E}"/>
              </a:ext>
            </a:extLst>
          </p:cNvPr>
          <p:cNvSpPr txBox="1"/>
          <p:nvPr/>
        </p:nvSpPr>
        <p:spPr>
          <a:xfrm>
            <a:off x="346364" y="884612"/>
            <a:ext cx="7446890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How it is done : beyond the data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96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938138" y="803370"/>
            <a:ext cx="6927564" cy="362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Conclusion and recommendations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655607" y="1154027"/>
            <a:ext cx="8126083" cy="3631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The TBSR is conducted 11 times each week in the country</a:t>
            </a:r>
          </a:p>
          <a:p>
            <a:pPr>
              <a:lnSpc>
                <a:spcPct val="130000"/>
              </a:lnSpc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Jost" pitchFamily="2" charset="0"/>
              <a:cs typeface="Montserrat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Provincial teams conduct their versions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before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the national meeting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Technological considerations critical</a:t>
            </a:r>
          </a:p>
          <a:p>
            <a:pPr marL="6286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26,600 records in excel is not very efficient</a:t>
            </a:r>
          </a:p>
          <a:p>
            <a:pPr marL="6286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Web-based applications recommended option	</a:t>
            </a:r>
          </a:p>
          <a:p>
            <a:pPr marL="6286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DHIS2</a:t>
            </a:r>
          </a:p>
          <a:p>
            <a:pPr marL="6286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Power BI</a:t>
            </a:r>
          </a:p>
          <a:p>
            <a:pPr marL="6286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Other API capable solutions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If possible, align TBSR KPI data with routine notification formats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An important tool for case finding in TB programming (program and project level)</a:t>
            </a:r>
          </a:p>
        </p:txBody>
      </p:sp>
    </p:spTree>
    <p:extLst>
      <p:ext uri="{BB962C8B-B14F-4D97-AF65-F5344CB8AC3E}">
        <p14:creationId xmlns:p14="http://schemas.microsoft.com/office/powerpoint/2010/main" val="886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93388-F0A4-70CB-F441-9FAE6E4E04B2}"/>
              </a:ext>
            </a:extLst>
          </p:cNvPr>
          <p:cNvSpPr txBox="1"/>
          <p:nvPr/>
        </p:nvSpPr>
        <p:spPr>
          <a:xfrm>
            <a:off x="3921071" y="2340244"/>
            <a:ext cx="4135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321403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6f8d22-69bc-4269-9993-aeb1a1ee8af8">
      <UserInfo>
        <DisplayName>Magda Gajewska</DisplayName>
        <AccountId>1436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c36f8d22-69bc-4269-9993-aeb1a1ee8af8" xsi:nil="true"/>
    <lcf76f155ced4ddcb4097134ff3c332f xmlns="b6d03df8-ec89-4866-95a9-30b923f415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EE8D0691D5B4A967E780449D25D41" ma:contentTypeVersion="19" ma:contentTypeDescription="Create a new document." ma:contentTypeScope="" ma:versionID="11d7186e1fc44693bbb053fb0fc36df5">
  <xsd:schema xmlns:xsd="http://www.w3.org/2001/XMLSchema" xmlns:xs="http://www.w3.org/2001/XMLSchema" xmlns:p="http://schemas.microsoft.com/office/2006/metadata/properties" xmlns:ns1="http://schemas.microsoft.com/sharepoint/v3" xmlns:ns2="b6d03df8-ec89-4866-95a9-30b923f4154c" xmlns:ns3="c36f8d22-69bc-4269-9993-aeb1a1ee8af8" targetNamespace="http://schemas.microsoft.com/office/2006/metadata/properties" ma:root="true" ma:fieldsID="6fa31ca5d9e7c5b676651090f9e29254" ns1:_="" ns2:_="" ns3:_="">
    <xsd:import namespace="http://schemas.microsoft.com/sharepoint/v3"/>
    <xsd:import namespace="b6d03df8-ec89-4866-95a9-30b923f4154c"/>
    <xsd:import namespace="c36f8d22-69bc-4269-9993-aeb1a1ee8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3df8-ec89-4866-95a9-30b923f41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73d24f-8a70-488d-a97d-41419af63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8d22-69bc-4269-9993-aeb1a1ee8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93a403-1644-40a3-b28b-71b70b2d6bde}" ma:internalName="TaxCatchAll" ma:showField="CatchAllData" ma:web="c36f8d22-69bc-4269-9993-aeb1a1ee8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F64F17-70BF-4AD7-B091-0FF1B293678D}">
  <ds:schemaRefs>
    <ds:schemaRef ds:uri="http://schemas.microsoft.com/sharepoint/v3"/>
    <ds:schemaRef ds:uri="http://purl.org/dc/terms/"/>
    <ds:schemaRef ds:uri="b6d03df8-ec89-4866-95a9-30b923f4154c"/>
    <ds:schemaRef ds:uri="http://schemas.microsoft.com/office/2006/documentManagement/types"/>
    <ds:schemaRef ds:uri="c36f8d22-69bc-4269-9993-aeb1a1ee8af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7BFBA5-D991-43B4-B18F-A21786B99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1F9B9-52CE-42BB-93FB-F28CC81B7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03df8-ec89-4866-95a9-30b923f4154c"/>
    <ds:schemaRef ds:uri="c36f8d22-69bc-4269-9993-aeb1a1ee8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6829</TotalTime>
  <Words>453</Words>
  <Application>Microsoft Office PowerPoint</Application>
  <PresentationFormat>On-screen Show (16:9)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Montserrat</vt:lpstr>
      <vt:lpstr>Wingdings 2</vt:lpstr>
      <vt:lpstr>Custom Design</vt:lpstr>
      <vt:lpstr>1_Custom Design</vt:lpstr>
      <vt:lpstr>Flow</vt:lpstr>
      <vt:lpstr>PowerPoint Presentation</vt:lpstr>
      <vt:lpstr>PowerPoint Presentation</vt:lpstr>
      <vt:lpstr>Origins of the TBSR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Rickett</dc:creator>
  <cp:lastModifiedBy>Adamou, Bridgit</cp:lastModifiedBy>
  <cp:revision>104</cp:revision>
  <dcterms:created xsi:type="dcterms:W3CDTF">2018-09-19T10:34:31Z</dcterms:created>
  <dcterms:modified xsi:type="dcterms:W3CDTF">2024-04-24T12:23:22Z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0x010100857EE8D0691D5B4A967E780449D25D41</vt:lpwstr>
  </property>
  <property fmtid="{D5CDD505-2E9C-101B-9397-08002B2CF9AE}" pid="3" name="Order">
    <vt:r8>170600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