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 id="2147483677" r:id="rId6"/>
  </p:sldMasterIdLst>
  <p:notesMasterIdLst>
    <p:notesMasterId r:id="rId36"/>
  </p:notesMasterIdLst>
  <p:sldIdLst>
    <p:sldId id="509" r:id="rId7"/>
    <p:sldId id="593" r:id="rId8"/>
    <p:sldId id="398" r:id="rId9"/>
    <p:sldId id="511" r:id="rId10"/>
    <p:sldId id="590" r:id="rId11"/>
    <p:sldId id="263" r:id="rId12"/>
    <p:sldId id="4007" r:id="rId13"/>
    <p:sldId id="4036" r:id="rId14"/>
    <p:sldId id="4040" r:id="rId15"/>
    <p:sldId id="4032" r:id="rId16"/>
    <p:sldId id="4037" r:id="rId17"/>
    <p:sldId id="4041" r:id="rId18"/>
    <p:sldId id="4019" r:id="rId19"/>
    <p:sldId id="4038" r:id="rId20"/>
    <p:sldId id="4024" r:id="rId21"/>
    <p:sldId id="3960" r:id="rId22"/>
    <p:sldId id="3998" r:id="rId23"/>
    <p:sldId id="257" r:id="rId24"/>
    <p:sldId id="4042" r:id="rId25"/>
    <p:sldId id="4043" r:id="rId26"/>
    <p:sldId id="4035" r:id="rId27"/>
    <p:sldId id="4018" r:id="rId28"/>
    <p:sldId id="4020" r:id="rId29"/>
    <p:sldId id="4021" r:id="rId30"/>
    <p:sldId id="4039" r:id="rId31"/>
    <p:sldId id="4025" r:id="rId32"/>
    <p:sldId id="469" r:id="rId33"/>
    <p:sldId id="467" r:id="rId34"/>
    <p:sldId id="392" r:id="rId35"/>
  </p:sldIdLst>
  <p:sldSz cx="9144000" cy="5184775"/>
  <p:notesSz cx="6858000" cy="9144000"/>
  <p:embeddedFontLst>
    <p:embeddedFont>
      <p:font typeface="Century Gothic" panose="020B0502020202020204" pitchFamily="34" charset="0"/>
      <p:regular r:id="rId37"/>
      <p:bold r:id="rId38"/>
      <p:italic r:id="rId39"/>
      <p:boldItalic r:id="rId40"/>
    </p:embeddedFont>
    <p:embeddedFont>
      <p:font typeface="Franklin Gothic Book" panose="020B0503020102020204" pitchFamily="34" charset="0"/>
      <p:regular r:id="rId41"/>
      <p:italic r:id="rId42"/>
    </p:embeddedFont>
    <p:embeddedFont>
      <p:font typeface="Franklin Gothic Heavy" panose="020B0603020102020204" pitchFamily="34" charset="0"/>
      <p:regular r:id="rId43"/>
      <p:bold r:id="rId44"/>
      <p:italic r:id="rId45"/>
      <p:boldItalic r:id="rId46"/>
    </p:embeddedFont>
    <p:embeddedFont>
      <p:font typeface="Gill Sans" panose="020B0502020104020203" pitchFamily="34" charset="-79"/>
      <p:regular r:id="rId47"/>
      <p:bold r:id="rId48"/>
    </p:embeddedFont>
    <p:embeddedFont>
      <p:font typeface="Gill Sans MT" panose="020B0502020104020203" pitchFamily="34" charset="77"/>
      <p:regular r:id="rId49"/>
      <p:bold r:id="rId50"/>
      <p:italic r:id="rId51"/>
      <p:boldItalic r:id="rId52"/>
    </p:embeddedFont>
    <p:embeddedFont>
      <p:font typeface="Libre Franklin" pitchFamily="2" charset="77"/>
      <p:regular r:id="rId53"/>
      <p:bold r:id="rId54"/>
      <p:italic r:id="rId55"/>
      <p:boldItalic r:id="rId56"/>
    </p:embeddedFont>
    <p:embeddedFont>
      <p:font typeface="Libre Franklin Black" panose="020F0502020204030204" pitchFamily="34" charset="0"/>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2" roundtripDataSignature="AMtx7mis7fYLZ1z4cCipssF6CrdE4WM/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ADF3D-ADB8-B672-17D8-2C9A11A8C843}" name="Moore, Cricket Cricket Glenellen" initials="CM" userId="S::scrmoore@ad.unc.edu::66eeaefc-f008-423b-9439-7084880789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A49"/>
    <a:srgbClr val="003ABB"/>
    <a:srgbClr val="5F2C87"/>
    <a:srgbClr val="4A216E"/>
    <a:srgbClr val="54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D8FDB-8332-461B-ADBC-401CC3F8BDA3}" v="421" dt="2024-04-10T17:06:36.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484" autoAdjust="0"/>
  </p:normalViewPr>
  <p:slideViewPr>
    <p:cSldViewPr snapToGrid="0">
      <p:cViewPr varScale="1">
        <p:scale>
          <a:sx n="157" d="100"/>
          <a:sy n="157" d="100"/>
        </p:scale>
        <p:origin x="320" y="160"/>
      </p:cViewPr>
      <p:guideLst>
        <p:guide orient="horz" pos="1633"/>
        <p:guide pos="2880"/>
      </p:guideLst>
    </p:cSldViewPr>
  </p:slideViewPr>
  <p:outlineViewPr>
    <p:cViewPr>
      <p:scale>
        <a:sx n="33" d="100"/>
        <a:sy n="33" d="100"/>
      </p:scale>
      <p:origin x="0" y="-112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133" Type="http://schemas.openxmlformats.org/officeDocument/2006/relationships/presProps" Target="presProps.xml"/><Relationship Id="rId13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136"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13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13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font" Target="fonts/font5.fntdata"/><Relationship Id="rId54" Type="http://schemas.openxmlformats.org/officeDocument/2006/relationships/font" Target="fonts/font18.fntdata"/><Relationship Id="rId13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8.fntdata"/><Relationship Id="rId52" Type="http://schemas.openxmlformats.org/officeDocument/2006/relationships/font" Target="fonts/font16.fntdata"/><Relationship Id="rId13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81AA2-E507-464D-8B76-AC0F7F818EA5}" type="doc">
      <dgm:prSet loTypeId="urn:microsoft.com/office/officeart/2005/8/layout/hList6" loCatId="list" qsTypeId="urn:microsoft.com/office/officeart/2005/8/quickstyle/3d6" qsCatId="3D" csTypeId="urn:microsoft.com/office/officeart/2005/8/colors/colorful5" csCatId="colorful" phldr="1"/>
      <dgm:spPr/>
      <dgm:t>
        <a:bodyPr/>
        <a:lstStyle/>
        <a:p>
          <a:endParaRPr lang="en-NG"/>
        </a:p>
      </dgm:t>
    </dgm:pt>
    <dgm:pt modelId="{4B294034-E982-4D51-AF55-D5376A592D58}">
      <dgm:prSet/>
      <dgm:spPr/>
      <dgm:t>
        <a:bodyPr/>
        <a:lstStyle/>
        <a:p>
          <a:r>
            <a:rPr lang="en-US" dirty="0">
              <a:latin typeface="Gill Sans MT" panose="020B0502020104020203" pitchFamily="34" charset="0"/>
            </a:rPr>
            <a:t>Introduction</a:t>
          </a:r>
          <a:endParaRPr lang="en-GB" dirty="0">
            <a:latin typeface="Gill Sans MT" panose="020B0502020104020203" pitchFamily="34" charset="0"/>
          </a:endParaRPr>
        </a:p>
      </dgm:t>
    </dgm:pt>
    <dgm:pt modelId="{0FA52D12-1803-41D5-9ACC-936DB4E1C025}" type="parTrans" cxnId="{2BADC414-AD37-4AE6-9444-FD1BC5753E98}">
      <dgm:prSet/>
      <dgm:spPr/>
      <dgm:t>
        <a:bodyPr/>
        <a:lstStyle/>
        <a:p>
          <a:endParaRPr lang="en-NG">
            <a:latin typeface="Gill Sans MT" panose="020B0502020104020203" pitchFamily="34" charset="0"/>
          </a:endParaRPr>
        </a:p>
      </dgm:t>
    </dgm:pt>
    <dgm:pt modelId="{03442E91-9874-407E-9390-92D14DCB5DB8}" type="sibTrans" cxnId="{2BADC414-AD37-4AE6-9444-FD1BC5753E98}">
      <dgm:prSet/>
      <dgm:spPr/>
      <dgm:t>
        <a:bodyPr/>
        <a:lstStyle/>
        <a:p>
          <a:endParaRPr lang="en-NG">
            <a:latin typeface="Gill Sans MT" panose="020B0502020104020203" pitchFamily="34" charset="0"/>
          </a:endParaRPr>
        </a:p>
      </dgm:t>
    </dgm:pt>
    <dgm:pt modelId="{B75E48E9-614B-4A4D-8153-A114469B9DDC}">
      <dgm:prSet/>
      <dgm:spPr/>
      <dgm:t>
        <a:bodyPr/>
        <a:lstStyle/>
        <a:p>
          <a:r>
            <a:rPr lang="en-GB" dirty="0">
              <a:latin typeface="Gill Sans MT" panose="020B0502020104020203" pitchFamily="34" charset="0"/>
            </a:rPr>
            <a:t>Basic Principles </a:t>
          </a:r>
        </a:p>
      </dgm:t>
    </dgm:pt>
    <dgm:pt modelId="{E710234A-4C7A-4422-BACF-8AA5DA39FEA8}" type="parTrans" cxnId="{128A7567-4548-4CA9-8144-0B3EDEEC67E1}">
      <dgm:prSet/>
      <dgm:spPr/>
      <dgm:t>
        <a:bodyPr/>
        <a:lstStyle/>
        <a:p>
          <a:endParaRPr lang="en-NG">
            <a:latin typeface="Gill Sans MT" panose="020B0502020104020203" pitchFamily="34" charset="0"/>
          </a:endParaRPr>
        </a:p>
      </dgm:t>
    </dgm:pt>
    <dgm:pt modelId="{97C37D13-2B5D-41B9-AF9B-B4960E4E67ED}" type="sibTrans" cxnId="{128A7567-4548-4CA9-8144-0B3EDEEC67E1}">
      <dgm:prSet/>
      <dgm:spPr/>
      <dgm:t>
        <a:bodyPr/>
        <a:lstStyle/>
        <a:p>
          <a:endParaRPr lang="en-NG">
            <a:latin typeface="Gill Sans MT" panose="020B0502020104020203" pitchFamily="34" charset="0"/>
          </a:endParaRPr>
        </a:p>
      </dgm:t>
    </dgm:pt>
    <dgm:pt modelId="{E6E196F2-A6BF-4E8E-BDB2-D33CA56DCDA5}">
      <dgm:prSet/>
      <dgm:spPr/>
      <dgm:t>
        <a:bodyPr/>
        <a:lstStyle/>
        <a:p>
          <a:r>
            <a:rPr lang="en-GB" dirty="0">
              <a:latin typeface="Gill Sans MT" panose="020B0502020104020203" pitchFamily="34" charset="0"/>
            </a:rPr>
            <a:t>Nigeria Experience </a:t>
          </a:r>
        </a:p>
      </dgm:t>
    </dgm:pt>
    <dgm:pt modelId="{591A8938-EE1B-4A3A-9A26-39D6E4BBF678}" type="parTrans" cxnId="{9B0CECCE-143D-4DAF-B080-867DD2D9226F}">
      <dgm:prSet/>
      <dgm:spPr/>
      <dgm:t>
        <a:bodyPr/>
        <a:lstStyle/>
        <a:p>
          <a:endParaRPr lang="en-NG">
            <a:latin typeface="Gill Sans MT" panose="020B0502020104020203" pitchFamily="34" charset="0"/>
          </a:endParaRPr>
        </a:p>
      </dgm:t>
    </dgm:pt>
    <dgm:pt modelId="{9BA6D718-7814-42AF-907E-2E3BD75254DC}" type="sibTrans" cxnId="{9B0CECCE-143D-4DAF-B080-867DD2D9226F}">
      <dgm:prSet/>
      <dgm:spPr/>
      <dgm:t>
        <a:bodyPr/>
        <a:lstStyle/>
        <a:p>
          <a:endParaRPr lang="en-NG">
            <a:latin typeface="Gill Sans MT" panose="020B0502020104020203" pitchFamily="34" charset="0"/>
          </a:endParaRPr>
        </a:p>
      </dgm:t>
    </dgm:pt>
    <dgm:pt modelId="{66217855-87AF-4600-943D-A4FDAC9281FF}">
      <dgm:prSet/>
      <dgm:spPr/>
      <dgm:t>
        <a:bodyPr/>
        <a:lstStyle/>
        <a:p>
          <a:r>
            <a:rPr lang="en-GB" dirty="0">
              <a:latin typeface="Gill Sans MT" panose="020B0502020104020203" pitchFamily="34" charset="0"/>
            </a:rPr>
            <a:t>Lessons Learned </a:t>
          </a:r>
        </a:p>
      </dgm:t>
    </dgm:pt>
    <dgm:pt modelId="{B1B73210-A121-4930-A273-D7A53AFD64E2}" type="parTrans" cxnId="{201EF607-F725-4A19-B52E-5F49B267A4CE}">
      <dgm:prSet/>
      <dgm:spPr/>
      <dgm:t>
        <a:bodyPr/>
        <a:lstStyle/>
        <a:p>
          <a:endParaRPr lang="en-NG">
            <a:latin typeface="Gill Sans MT" panose="020B0502020104020203" pitchFamily="34" charset="0"/>
          </a:endParaRPr>
        </a:p>
      </dgm:t>
    </dgm:pt>
    <dgm:pt modelId="{E702F145-88DE-4786-82E9-FED43315441D}" type="sibTrans" cxnId="{201EF607-F725-4A19-B52E-5F49B267A4CE}">
      <dgm:prSet/>
      <dgm:spPr/>
      <dgm:t>
        <a:bodyPr/>
        <a:lstStyle/>
        <a:p>
          <a:endParaRPr lang="en-NG">
            <a:latin typeface="Gill Sans MT" panose="020B0502020104020203" pitchFamily="34" charset="0"/>
          </a:endParaRPr>
        </a:p>
      </dgm:t>
    </dgm:pt>
    <dgm:pt modelId="{BB617867-EF1F-42F8-AF3C-E541F4E2B7BE}" type="pres">
      <dgm:prSet presAssocID="{BDB81AA2-E507-464D-8B76-AC0F7F818EA5}" presName="Name0" presStyleCnt="0">
        <dgm:presLayoutVars>
          <dgm:dir/>
          <dgm:resizeHandles val="exact"/>
        </dgm:presLayoutVars>
      </dgm:prSet>
      <dgm:spPr/>
    </dgm:pt>
    <dgm:pt modelId="{D3E9D9DF-AFBB-4B32-A53A-E906256EE4AD}" type="pres">
      <dgm:prSet presAssocID="{4B294034-E982-4D51-AF55-D5376A592D58}" presName="node" presStyleLbl="node1" presStyleIdx="0" presStyleCnt="4">
        <dgm:presLayoutVars>
          <dgm:bulletEnabled val="1"/>
        </dgm:presLayoutVars>
      </dgm:prSet>
      <dgm:spPr/>
    </dgm:pt>
    <dgm:pt modelId="{BE8814AE-674C-42BA-BA49-35CC660E862A}" type="pres">
      <dgm:prSet presAssocID="{03442E91-9874-407E-9390-92D14DCB5DB8}" presName="sibTrans" presStyleCnt="0"/>
      <dgm:spPr/>
    </dgm:pt>
    <dgm:pt modelId="{CB8E9F04-DC92-4676-AD8C-4138BFEC7398}" type="pres">
      <dgm:prSet presAssocID="{B75E48E9-614B-4A4D-8153-A114469B9DDC}" presName="node" presStyleLbl="node1" presStyleIdx="1" presStyleCnt="4">
        <dgm:presLayoutVars>
          <dgm:bulletEnabled val="1"/>
        </dgm:presLayoutVars>
      </dgm:prSet>
      <dgm:spPr/>
    </dgm:pt>
    <dgm:pt modelId="{E82A4F52-5570-4C39-9A78-C32B7D5A04E7}" type="pres">
      <dgm:prSet presAssocID="{97C37D13-2B5D-41B9-AF9B-B4960E4E67ED}" presName="sibTrans" presStyleCnt="0"/>
      <dgm:spPr/>
    </dgm:pt>
    <dgm:pt modelId="{5E57B72B-239C-4A8E-A3CB-BB2CA158305E}" type="pres">
      <dgm:prSet presAssocID="{E6E196F2-A6BF-4E8E-BDB2-D33CA56DCDA5}" presName="node" presStyleLbl="node1" presStyleIdx="2" presStyleCnt="4">
        <dgm:presLayoutVars>
          <dgm:bulletEnabled val="1"/>
        </dgm:presLayoutVars>
      </dgm:prSet>
      <dgm:spPr/>
    </dgm:pt>
    <dgm:pt modelId="{34E3C445-D850-42FF-A8A2-9436899BEDD9}" type="pres">
      <dgm:prSet presAssocID="{9BA6D718-7814-42AF-907E-2E3BD75254DC}" presName="sibTrans" presStyleCnt="0"/>
      <dgm:spPr/>
    </dgm:pt>
    <dgm:pt modelId="{DB519F54-18BA-43F3-8AC4-B1FD0B7FAFB6}" type="pres">
      <dgm:prSet presAssocID="{66217855-87AF-4600-943D-A4FDAC9281FF}" presName="node" presStyleLbl="node1" presStyleIdx="3" presStyleCnt="4">
        <dgm:presLayoutVars>
          <dgm:bulletEnabled val="1"/>
        </dgm:presLayoutVars>
      </dgm:prSet>
      <dgm:spPr/>
    </dgm:pt>
  </dgm:ptLst>
  <dgm:cxnLst>
    <dgm:cxn modelId="{201EF607-F725-4A19-B52E-5F49B267A4CE}" srcId="{BDB81AA2-E507-464D-8B76-AC0F7F818EA5}" destId="{66217855-87AF-4600-943D-A4FDAC9281FF}" srcOrd="3" destOrd="0" parTransId="{B1B73210-A121-4930-A273-D7A53AFD64E2}" sibTransId="{E702F145-88DE-4786-82E9-FED43315441D}"/>
    <dgm:cxn modelId="{2BADC414-AD37-4AE6-9444-FD1BC5753E98}" srcId="{BDB81AA2-E507-464D-8B76-AC0F7F818EA5}" destId="{4B294034-E982-4D51-AF55-D5376A592D58}" srcOrd="0" destOrd="0" parTransId="{0FA52D12-1803-41D5-9ACC-936DB4E1C025}" sibTransId="{03442E91-9874-407E-9390-92D14DCB5DB8}"/>
    <dgm:cxn modelId="{FD869F22-5F2A-4142-B72F-B68067D6FBAD}" type="presOf" srcId="{BDB81AA2-E507-464D-8B76-AC0F7F818EA5}" destId="{BB617867-EF1F-42F8-AF3C-E541F4E2B7BE}" srcOrd="0" destOrd="0" presId="urn:microsoft.com/office/officeart/2005/8/layout/hList6"/>
    <dgm:cxn modelId="{128A7567-4548-4CA9-8144-0B3EDEEC67E1}" srcId="{BDB81AA2-E507-464D-8B76-AC0F7F818EA5}" destId="{B75E48E9-614B-4A4D-8153-A114469B9DDC}" srcOrd="1" destOrd="0" parTransId="{E710234A-4C7A-4422-BACF-8AA5DA39FEA8}" sibTransId="{97C37D13-2B5D-41B9-AF9B-B4960E4E67ED}"/>
    <dgm:cxn modelId="{83B2896A-5C19-4ECE-9635-1C5314CB583C}" type="presOf" srcId="{4B294034-E982-4D51-AF55-D5376A592D58}" destId="{D3E9D9DF-AFBB-4B32-A53A-E906256EE4AD}" srcOrd="0" destOrd="0" presId="urn:microsoft.com/office/officeart/2005/8/layout/hList6"/>
    <dgm:cxn modelId="{519806BC-685A-4902-8A7C-1AB216211077}" type="presOf" srcId="{E6E196F2-A6BF-4E8E-BDB2-D33CA56DCDA5}" destId="{5E57B72B-239C-4A8E-A3CB-BB2CA158305E}" srcOrd="0" destOrd="0" presId="urn:microsoft.com/office/officeart/2005/8/layout/hList6"/>
    <dgm:cxn modelId="{03A3EEC1-06F6-4136-A82D-DE34F6EC5535}" type="presOf" srcId="{B75E48E9-614B-4A4D-8153-A114469B9DDC}" destId="{CB8E9F04-DC92-4676-AD8C-4138BFEC7398}" srcOrd="0" destOrd="0" presId="urn:microsoft.com/office/officeart/2005/8/layout/hList6"/>
    <dgm:cxn modelId="{C6791EC2-191B-49AE-9C70-007E21549961}" type="presOf" srcId="{66217855-87AF-4600-943D-A4FDAC9281FF}" destId="{DB519F54-18BA-43F3-8AC4-B1FD0B7FAFB6}" srcOrd="0" destOrd="0" presId="urn:microsoft.com/office/officeart/2005/8/layout/hList6"/>
    <dgm:cxn modelId="{9B0CECCE-143D-4DAF-B080-867DD2D9226F}" srcId="{BDB81AA2-E507-464D-8B76-AC0F7F818EA5}" destId="{E6E196F2-A6BF-4E8E-BDB2-D33CA56DCDA5}" srcOrd="2" destOrd="0" parTransId="{591A8938-EE1B-4A3A-9A26-39D6E4BBF678}" sibTransId="{9BA6D718-7814-42AF-907E-2E3BD75254DC}"/>
    <dgm:cxn modelId="{B1ECBD5E-4509-49E4-8C62-0C5309497818}" type="presParOf" srcId="{BB617867-EF1F-42F8-AF3C-E541F4E2B7BE}" destId="{D3E9D9DF-AFBB-4B32-A53A-E906256EE4AD}" srcOrd="0" destOrd="0" presId="urn:microsoft.com/office/officeart/2005/8/layout/hList6"/>
    <dgm:cxn modelId="{A9E2109A-AF53-4BC1-9924-804A9D325089}" type="presParOf" srcId="{BB617867-EF1F-42F8-AF3C-E541F4E2B7BE}" destId="{BE8814AE-674C-42BA-BA49-35CC660E862A}" srcOrd="1" destOrd="0" presId="urn:microsoft.com/office/officeart/2005/8/layout/hList6"/>
    <dgm:cxn modelId="{920278A1-181E-4812-BB73-CC62361127B5}" type="presParOf" srcId="{BB617867-EF1F-42F8-AF3C-E541F4E2B7BE}" destId="{CB8E9F04-DC92-4676-AD8C-4138BFEC7398}" srcOrd="2" destOrd="0" presId="urn:microsoft.com/office/officeart/2005/8/layout/hList6"/>
    <dgm:cxn modelId="{B75F691A-E178-469E-882B-D78AC2F4A791}" type="presParOf" srcId="{BB617867-EF1F-42F8-AF3C-E541F4E2B7BE}" destId="{E82A4F52-5570-4C39-9A78-C32B7D5A04E7}" srcOrd="3" destOrd="0" presId="urn:microsoft.com/office/officeart/2005/8/layout/hList6"/>
    <dgm:cxn modelId="{D1D5D17F-C729-4AFE-9F98-B655F5652E6D}" type="presParOf" srcId="{BB617867-EF1F-42F8-AF3C-E541F4E2B7BE}" destId="{5E57B72B-239C-4A8E-A3CB-BB2CA158305E}" srcOrd="4" destOrd="0" presId="urn:microsoft.com/office/officeart/2005/8/layout/hList6"/>
    <dgm:cxn modelId="{4B30E013-AC65-462E-9DE3-DD35EB8034D4}" type="presParOf" srcId="{BB617867-EF1F-42F8-AF3C-E541F4E2B7BE}" destId="{34E3C445-D850-42FF-A8A2-9436899BEDD9}" srcOrd="5" destOrd="0" presId="urn:microsoft.com/office/officeart/2005/8/layout/hList6"/>
    <dgm:cxn modelId="{A227D7AE-7255-42C6-A081-91B30653993B}" type="presParOf" srcId="{BB617867-EF1F-42F8-AF3C-E541F4E2B7BE}" destId="{DB519F54-18BA-43F3-8AC4-B1FD0B7FAFB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6D01B7-90CE-9D4E-B2B6-F4FAFE0F3459}" type="doc">
      <dgm:prSet loTypeId="urn:microsoft.com/office/officeart/2005/8/layout/hierarchy3" loCatId="" qsTypeId="urn:microsoft.com/office/officeart/2005/8/quickstyle/simple1" qsCatId="simple" csTypeId="urn:microsoft.com/office/officeart/2005/8/colors/accent0_3" csCatId="mainScheme" phldr="1"/>
      <dgm:spPr/>
      <dgm:t>
        <a:bodyPr/>
        <a:lstStyle/>
        <a:p>
          <a:endParaRPr lang="en-US"/>
        </a:p>
      </dgm:t>
    </dgm:pt>
    <dgm:pt modelId="{BEE9D124-08E3-9049-8A8D-DB4B47EC7015}">
      <dgm:prSet phldrT="[Text]" custT="1"/>
      <dgm:spPr/>
      <dgm:t>
        <a:bodyPr/>
        <a:lstStyle/>
        <a:p>
          <a:r>
            <a:rPr lang="en-US" sz="2200" b="1" dirty="0">
              <a:latin typeface="Gill Sans MT" panose="020B0502020104020203" pitchFamily="34" charset="0"/>
            </a:rPr>
            <a:t>Why Conduct a TB Cascade Analysis? </a:t>
          </a:r>
        </a:p>
      </dgm:t>
    </dgm:pt>
    <dgm:pt modelId="{72F7B019-C661-9541-96CD-AAC615B0210B}" type="parTrans" cxnId="{787F4754-9615-5F45-931A-B9224FB77AF7}">
      <dgm:prSet/>
      <dgm:spPr/>
      <dgm:t>
        <a:bodyPr/>
        <a:lstStyle/>
        <a:p>
          <a:endParaRPr lang="en-US">
            <a:latin typeface="Gill Sans MT" panose="020B0502020104020203" pitchFamily="34" charset="0"/>
          </a:endParaRPr>
        </a:p>
      </dgm:t>
    </dgm:pt>
    <dgm:pt modelId="{9FF0E7B3-978D-AB43-821F-2F73749BB6FF}" type="sibTrans" cxnId="{787F4754-9615-5F45-931A-B9224FB77AF7}">
      <dgm:prSet/>
      <dgm:spPr/>
      <dgm:t>
        <a:bodyPr/>
        <a:lstStyle/>
        <a:p>
          <a:endParaRPr lang="en-US">
            <a:latin typeface="Gill Sans MT" panose="020B0502020104020203" pitchFamily="34" charset="0"/>
          </a:endParaRPr>
        </a:p>
      </dgm:t>
    </dgm:pt>
    <dgm:pt modelId="{C2885DE8-6EE1-1345-99CE-501FC0D6000E}">
      <dgm:prSet phldrT="[Text]" custT="1"/>
      <dgm:spPr/>
      <dgm:t>
        <a:bodyPr/>
        <a:lstStyle/>
        <a:p>
          <a:pPr algn="l"/>
          <a:r>
            <a:rPr lang="en-US" sz="1400" b="0" dirty="0">
              <a:latin typeface="Gill Sans MT" panose="020B0502020104020203" pitchFamily="34" charset="0"/>
            </a:rPr>
            <a:t>TB care cascades and cascade analysis concept is a valuable approach for evaluating the quality of TB care within a TB Program or health system</a:t>
          </a:r>
        </a:p>
      </dgm:t>
    </dgm:pt>
    <dgm:pt modelId="{7F7EFE06-1AB3-ED44-A1E2-C11A78D26DC7}" type="parTrans" cxnId="{77F5FF05-E82C-D043-9CE0-40A375633F49}">
      <dgm:prSet/>
      <dgm:spPr/>
      <dgm:t>
        <a:bodyPr/>
        <a:lstStyle/>
        <a:p>
          <a:endParaRPr lang="en-US">
            <a:latin typeface="Gill Sans MT" panose="020B0502020104020203" pitchFamily="34" charset="0"/>
          </a:endParaRPr>
        </a:p>
      </dgm:t>
    </dgm:pt>
    <dgm:pt modelId="{FBAC309C-CD5B-BC47-ACF3-E6037B05C89F}" type="sibTrans" cxnId="{77F5FF05-E82C-D043-9CE0-40A375633F49}">
      <dgm:prSet/>
      <dgm:spPr/>
      <dgm:t>
        <a:bodyPr/>
        <a:lstStyle/>
        <a:p>
          <a:endParaRPr lang="en-US">
            <a:latin typeface="Gill Sans MT" panose="020B0502020104020203" pitchFamily="34" charset="0"/>
          </a:endParaRPr>
        </a:p>
      </dgm:t>
    </dgm:pt>
    <dgm:pt modelId="{7AF57D22-F3AB-BE44-A63F-B9285E8F4E4D}">
      <dgm:prSet phldrT="[Text]" custT="1"/>
      <dgm:spPr/>
      <dgm:t>
        <a:bodyPr/>
        <a:lstStyle/>
        <a:p>
          <a:pPr marL="0" lvl="0" indent="0" algn="l" defTabSz="488950">
            <a:lnSpc>
              <a:spcPct val="90000"/>
            </a:lnSpc>
            <a:spcBef>
              <a:spcPct val="0"/>
            </a:spcBef>
            <a:spcAft>
              <a:spcPct val="35000"/>
            </a:spcAft>
            <a:buNone/>
          </a:pPr>
          <a:r>
            <a:rPr lang="en-US" sz="1400" b="0" kern="1200" dirty="0">
              <a:latin typeface="Gill Sans MT" panose="020B0502020104020203" pitchFamily="34" charset="0"/>
              <a:ea typeface="+mn-ea"/>
              <a:cs typeface="+mn-cs"/>
            </a:rPr>
            <a:t>Enhances patient-</a:t>
          </a:r>
          <a:r>
            <a:rPr lang="en-US" sz="1400" b="0" i="0" kern="1200" dirty="0" err="1">
              <a:latin typeface="Gill Sans MT" panose="020B0502020104020203" pitchFamily="34" charset="0"/>
            </a:rPr>
            <a:t>centredness</a:t>
          </a:r>
          <a:r>
            <a:rPr lang="en-US" sz="1400" b="0" kern="1200" dirty="0">
              <a:latin typeface="Gill Sans MT" panose="020B0502020104020203" pitchFamily="34" charset="0"/>
              <a:ea typeface="+mn-ea"/>
              <a:cs typeface="+mn-cs"/>
            </a:rPr>
            <a:t> </a:t>
          </a:r>
        </a:p>
      </dgm:t>
    </dgm:pt>
    <dgm:pt modelId="{3C799D12-B951-504F-AB39-63676D8B9490}" type="parTrans" cxnId="{46577C42-3504-384C-8B2A-A65C4978297F}">
      <dgm:prSet/>
      <dgm:spPr/>
      <dgm:t>
        <a:bodyPr/>
        <a:lstStyle/>
        <a:p>
          <a:endParaRPr lang="en-US">
            <a:latin typeface="Gill Sans MT" panose="020B0502020104020203" pitchFamily="34" charset="0"/>
          </a:endParaRPr>
        </a:p>
      </dgm:t>
    </dgm:pt>
    <dgm:pt modelId="{E89A77AA-7A89-B547-AFF2-96D62BF2AAFC}" type="sibTrans" cxnId="{46577C42-3504-384C-8B2A-A65C4978297F}">
      <dgm:prSet/>
      <dgm:spPr/>
      <dgm:t>
        <a:bodyPr/>
        <a:lstStyle/>
        <a:p>
          <a:endParaRPr lang="en-US">
            <a:latin typeface="Gill Sans MT" panose="020B0502020104020203" pitchFamily="34" charset="0"/>
          </a:endParaRPr>
        </a:p>
      </dgm:t>
    </dgm:pt>
    <dgm:pt modelId="{80FC5B90-7759-A448-ADE7-F703853FB2BE}">
      <dgm:prSet custT="1"/>
      <dgm:spPr/>
      <dgm:t>
        <a:bodyPr/>
        <a:lstStyle/>
        <a:p>
          <a:pPr marL="0" lvl="0" indent="0" algn="l" defTabSz="488950">
            <a:lnSpc>
              <a:spcPct val="90000"/>
            </a:lnSpc>
            <a:spcBef>
              <a:spcPct val="0"/>
            </a:spcBef>
            <a:spcAft>
              <a:spcPct val="35000"/>
            </a:spcAft>
            <a:buNone/>
          </a:pPr>
          <a:r>
            <a:rPr lang="en-GB" sz="1400" b="0" kern="1200" dirty="0">
              <a:latin typeface="Gill Sans MT" panose="020B0502020104020203" pitchFamily="34" charset="0"/>
              <a:ea typeface="+mn-ea"/>
              <a:cs typeface="+mn-cs"/>
            </a:rPr>
            <a:t>Improves patient quality of care and overall health outcomes</a:t>
          </a:r>
          <a:endParaRPr lang="en-US" sz="1400" b="0" kern="1200" dirty="0">
            <a:latin typeface="Gill Sans MT" panose="020B0502020104020203" pitchFamily="34" charset="0"/>
            <a:ea typeface="+mn-ea"/>
            <a:cs typeface="+mn-cs"/>
          </a:endParaRPr>
        </a:p>
      </dgm:t>
    </dgm:pt>
    <dgm:pt modelId="{5B56BDDA-5C33-E74D-AC9E-578FE4369972}" type="parTrans" cxnId="{7CC54CCB-0442-1F43-AC9B-CF8D115388DD}">
      <dgm:prSet/>
      <dgm:spPr/>
      <dgm:t>
        <a:bodyPr/>
        <a:lstStyle/>
        <a:p>
          <a:endParaRPr lang="en-US">
            <a:latin typeface="Gill Sans MT" panose="020B0502020104020203" pitchFamily="34" charset="0"/>
          </a:endParaRPr>
        </a:p>
      </dgm:t>
    </dgm:pt>
    <dgm:pt modelId="{3CFA3056-2D31-8B41-A155-F74DD17B3E76}" type="sibTrans" cxnId="{7CC54CCB-0442-1F43-AC9B-CF8D115388DD}">
      <dgm:prSet/>
      <dgm:spPr/>
      <dgm:t>
        <a:bodyPr/>
        <a:lstStyle/>
        <a:p>
          <a:endParaRPr lang="en-US">
            <a:latin typeface="Gill Sans MT" panose="020B0502020104020203" pitchFamily="34" charset="0"/>
          </a:endParaRPr>
        </a:p>
      </dgm:t>
    </dgm:pt>
    <dgm:pt modelId="{C4BF4110-3708-8E4E-A5BC-2CF04453656D}">
      <dgm:prSet custT="1"/>
      <dgm:spPr/>
      <dgm:t>
        <a:bodyPr/>
        <a:lstStyle/>
        <a:p>
          <a:pPr marL="0" lvl="0" indent="0" algn="l" defTabSz="488950">
            <a:lnSpc>
              <a:spcPct val="90000"/>
            </a:lnSpc>
            <a:spcBef>
              <a:spcPct val="0"/>
            </a:spcBef>
            <a:spcAft>
              <a:spcPct val="35000"/>
            </a:spcAft>
            <a:buNone/>
          </a:pPr>
          <a:r>
            <a:rPr lang="en-US" sz="1400" b="0" kern="1200" dirty="0">
              <a:latin typeface="Gill Sans MT" panose="020B0502020104020203" pitchFamily="34" charset="0"/>
              <a:ea typeface="+mn-ea"/>
              <a:cs typeface="+mn-cs"/>
            </a:rPr>
            <a:t>Improves program and care optimization</a:t>
          </a:r>
        </a:p>
      </dgm:t>
    </dgm:pt>
    <dgm:pt modelId="{6093ACD9-6C63-9243-800D-203C944A1E29}" type="parTrans" cxnId="{58185870-EBF3-0040-92F6-8CD38A9AEFC4}">
      <dgm:prSet/>
      <dgm:spPr/>
      <dgm:t>
        <a:bodyPr/>
        <a:lstStyle/>
        <a:p>
          <a:endParaRPr lang="en-US">
            <a:latin typeface="Gill Sans MT" panose="020B0502020104020203" pitchFamily="34" charset="0"/>
          </a:endParaRPr>
        </a:p>
      </dgm:t>
    </dgm:pt>
    <dgm:pt modelId="{5B3E5B70-0A85-E549-85F2-9A665F4D0D5F}" type="sibTrans" cxnId="{58185870-EBF3-0040-92F6-8CD38A9AEFC4}">
      <dgm:prSet/>
      <dgm:spPr/>
      <dgm:t>
        <a:bodyPr/>
        <a:lstStyle/>
        <a:p>
          <a:endParaRPr lang="en-US">
            <a:latin typeface="Gill Sans MT" panose="020B0502020104020203" pitchFamily="34" charset="0"/>
          </a:endParaRPr>
        </a:p>
      </dgm:t>
    </dgm:pt>
    <dgm:pt modelId="{B10E418A-B52D-FE49-9260-0BFEBFFB0E77}">
      <dgm:prSet custT="1"/>
      <dgm:spPr/>
      <dgm:t>
        <a:bodyPr/>
        <a:lstStyle/>
        <a:p>
          <a:pPr marL="0" lvl="0" indent="0" algn="l" defTabSz="488950">
            <a:lnSpc>
              <a:spcPct val="90000"/>
            </a:lnSpc>
            <a:spcBef>
              <a:spcPct val="0"/>
            </a:spcBef>
            <a:spcAft>
              <a:spcPct val="35000"/>
            </a:spcAft>
            <a:buNone/>
          </a:pPr>
          <a:r>
            <a:rPr lang="en-GB" sz="1400" b="0" kern="1200" dirty="0">
              <a:latin typeface="Gill Sans MT" panose="020B0502020104020203" pitchFamily="34" charset="0"/>
              <a:ea typeface="+mn-ea"/>
              <a:cs typeface="+mn-cs"/>
            </a:rPr>
            <a:t>Promotes accountability and demand for TB services</a:t>
          </a:r>
          <a:endParaRPr lang="en-US" sz="1400" b="0" kern="1200" dirty="0">
            <a:latin typeface="Gill Sans MT" panose="020B0502020104020203" pitchFamily="34" charset="0"/>
            <a:ea typeface="+mn-ea"/>
            <a:cs typeface="+mn-cs"/>
          </a:endParaRPr>
        </a:p>
      </dgm:t>
    </dgm:pt>
    <dgm:pt modelId="{FE2E6EBC-296C-5842-8DA7-04E2350D7C48}" type="parTrans" cxnId="{AC52EF07-B650-7B4B-B6F7-0A2CDF6E666C}">
      <dgm:prSet/>
      <dgm:spPr/>
      <dgm:t>
        <a:bodyPr/>
        <a:lstStyle/>
        <a:p>
          <a:endParaRPr lang="en-US">
            <a:latin typeface="Gill Sans MT" panose="020B0502020104020203" pitchFamily="34" charset="0"/>
          </a:endParaRPr>
        </a:p>
      </dgm:t>
    </dgm:pt>
    <dgm:pt modelId="{1ADDFE9D-4BA4-D44C-9059-F58DCDB70160}" type="sibTrans" cxnId="{AC52EF07-B650-7B4B-B6F7-0A2CDF6E666C}">
      <dgm:prSet/>
      <dgm:spPr/>
      <dgm:t>
        <a:bodyPr/>
        <a:lstStyle/>
        <a:p>
          <a:endParaRPr lang="en-US">
            <a:latin typeface="Gill Sans MT" panose="020B0502020104020203" pitchFamily="34" charset="0"/>
          </a:endParaRPr>
        </a:p>
      </dgm:t>
    </dgm:pt>
    <dgm:pt modelId="{E2377DC6-BF41-744E-AD0B-DC03F20FEEA3}" type="pres">
      <dgm:prSet presAssocID="{846D01B7-90CE-9D4E-B2B6-F4FAFE0F3459}" presName="diagram" presStyleCnt="0">
        <dgm:presLayoutVars>
          <dgm:chPref val="1"/>
          <dgm:dir/>
          <dgm:animOne val="branch"/>
          <dgm:animLvl val="lvl"/>
          <dgm:resizeHandles/>
        </dgm:presLayoutVars>
      </dgm:prSet>
      <dgm:spPr/>
    </dgm:pt>
    <dgm:pt modelId="{DDE18FCD-B51F-8C49-8015-D3031603CF2F}" type="pres">
      <dgm:prSet presAssocID="{BEE9D124-08E3-9049-8A8D-DB4B47EC7015}" presName="root" presStyleCnt="0"/>
      <dgm:spPr/>
    </dgm:pt>
    <dgm:pt modelId="{525C1E0E-60B1-1147-920E-1B1FC90F5B9F}" type="pres">
      <dgm:prSet presAssocID="{BEE9D124-08E3-9049-8A8D-DB4B47EC7015}" presName="rootComposite" presStyleCnt="0"/>
      <dgm:spPr/>
    </dgm:pt>
    <dgm:pt modelId="{3D3D93B8-1C6C-1E44-93F3-4E4A18504FB1}" type="pres">
      <dgm:prSet presAssocID="{BEE9D124-08E3-9049-8A8D-DB4B47EC7015}" presName="rootText" presStyleLbl="node1" presStyleIdx="0" presStyleCnt="1" custScaleX="469870" custLinFactNeighborX="2725" custLinFactNeighborY="-93167"/>
      <dgm:spPr/>
    </dgm:pt>
    <dgm:pt modelId="{B59D663F-9005-604D-B411-5B6F2698ACE0}" type="pres">
      <dgm:prSet presAssocID="{BEE9D124-08E3-9049-8A8D-DB4B47EC7015}" presName="rootConnector" presStyleLbl="node1" presStyleIdx="0" presStyleCnt="1"/>
      <dgm:spPr/>
    </dgm:pt>
    <dgm:pt modelId="{A6A8CED1-739C-CF41-BD6C-75E1DF437B6F}" type="pres">
      <dgm:prSet presAssocID="{BEE9D124-08E3-9049-8A8D-DB4B47EC7015}" presName="childShape" presStyleCnt="0"/>
      <dgm:spPr/>
    </dgm:pt>
    <dgm:pt modelId="{DCF9266C-08A9-E040-A697-C2017678FF99}" type="pres">
      <dgm:prSet presAssocID="{7F7EFE06-1AB3-ED44-A1E2-C11A78D26DC7}" presName="Name13" presStyleLbl="parChTrans1D2" presStyleIdx="0" presStyleCnt="5"/>
      <dgm:spPr/>
    </dgm:pt>
    <dgm:pt modelId="{5BC1704B-2E13-1340-BD83-3171EEDE416E}" type="pres">
      <dgm:prSet presAssocID="{C2885DE8-6EE1-1345-99CE-501FC0D6000E}" presName="childText" presStyleLbl="bgAcc1" presStyleIdx="0" presStyleCnt="5" custScaleX="594163" custScaleY="87203" custLinFactNeighborX="3045" custLinFactNeighborY="-11720">
        <dgm:presLayoutVars>
          <dgm:bulletEnabled val="1"/>
        </dgm:presLayoutVars>
      </dgm:prSet>
      <dgm:spPr/>
    </dgm:pt>
    <dgm:pt modelId="{C4AC95A7-DBEC-8340-A790-422F4F880C99}" type="pres">
      <dgm:prSet presAssocID="{3C799D12-B951-504F-AB39-63676D8B9490}" presName="Name13" presStyleLbl="parChTrans1D2" presStyleIdx="1" presStyleCnt="5"/>
      <dgm:spPr/>
    </dgm:pt>
    <dgm:pt modelId="{ECAEA44E-35D2-034F-BAEE-FF16A195A3F0}" type="pres">
      <dgm:prSet presAssocID="{7AF57D22-F3AB-BE44-A63F-B9285E8F4E4D}" presName="childText" presStyleLbl="bgAcc1" presStyleIdx="1" presStyleCnt="5" custScaleX="594163" custScaleY="57526" custLinFactNeighborX="3296" custLinFactNeighborY="-17991">
        <dgm:presLayoutVars>
          <dgm:bulletEnabled val="1"/>
        </dgm:presLayoutVars>
      </dgm:prSet>
      <dgm:spPr/>
    </dgm:pt>
    <dgm:pt modelId="{BFA96E19-C650-104C-BEAF-2180C54E42A3}" type="pres">
      <dgm:prSet presAssocID="{5B56BDDA-5C33-E74D-AC9E-578FE4369972}" presName="Name13" presStyleLbl="parChTrans1D2" presStyleIdx="2" presStyleCnt="5"/>
      <dgm:spPr/>
    </dgm:pt>
    <dgm:pt modelId="{5A2239E1-0AA2-484B-AE9B-1E28E5D05BD6}" type="pres">
      <dgm:prSet presAssocID="{80FC5B90-7759-A448-ADE7-F703853FB2BE}" presName="childText" presStyleLbl="bgAcc1" presStyleIdx="2" presStyleCnt="5" custScaleX="594018" custScaleY="65349" custLinFactNeighborX="4529" custLinFactNeighborY="-21064">
        <dgm:presLayoutVars>
          <dgm:bulletEnabled val="1"/>
        </dgm:presLayoutVars>
      </dgm:prSet>
      <dgm:spPr/>
    </dgm:pt>
    <dgm:pt modelId="{33AA4C86-70D1-DE4C-9770-494D64B16477}" type="pres">
      <dgm:prSet presAssocID="{6093ACD9-6C63-9243-800D-203C944A1E29}" presName="Name13" presStyleLbl="parChTrans1D2" presStyleIdx="3" presStyleCnt="5"/>
      <dgm:spPr/>
    </dgm:pt>
    <dgm:pt modelId="{6D86CB1F-F4BB-0B46-9E4A-D617D45856AC}" type="pres">
      <dgm:prSet presAssocID="{C4BF4110-3708-8E4E-A5BC-2CF04453656D}" presName="childText" presStyleLbl="bgAcc1" presStyleIdx="3" presStyleCnt="5" custScaleX="594832" custScaleY="65602" custLinFactNeighborX="4574" custLinFactNeighborY="-20074">
        <dgm:presLayoutVars>
          <dgm:bulletEnabled val="1"/>
        </dgm:presLayoutVars>
      </dgm:prSet>
      <dgm:spPr/>
    </dgm:pt>
    <dgm:pt modelId="{682A6BD9-1C27-774A-BB5B-47EBA27B2565}" type="pres">
      <dgm:prSet presAssocID="{FE2E6EBC-296C-5842-8DA7-04E2350D7C48}" presName="Name13" presStyleLbl="parChTrans1D2" presStyleIdx="4" presStyleCnt="5"/>
      <dgm:spPr/>
    </dgm:pt>
    <dgm:pt modelId="{E526381D-7A4A-024D-8046-5945FE362C38}" type="pres">
      <dgm:prSet presAssocID="{B10E418A-B52D-FE49-9260-0BFEBFFB0E77}" presName="childText" presStyleLbl="bgAcc1" presStyleIdx="4" presStyleCnt="5" custScaleX="597125" custScaleY="65584" custLinFactNeighborX="5556" custLinFactNeighborY="-23479">
        <dgm:presLayoutVars>
          <dgm:bulletEnabled val="1"/>
        </dgm:presLayoutVars>
      </dgm:prSet>
      <dgm:spPr/>
    </dgm:pt>
  </dgm:ptLst>
  <dgm:cxnLst>
    <dgm:cxn modelId="{77F5FF05-E82C-D043-9CE0-40A375633F49}" srcId="{BEE9D124-08E3-9049-8A8D-DB4B47EC7015}" destId="{C2885DE8-6EE1-1345-99CE-501FC0D6000E}" srcOrd="0" destOrd="0" parTransId="{7F7EFE06-1AB3-ED44-A1E2-C11A78D26DC7}" sibTransId="{FBAC309C-CD5B-BC47-ACF3-E6037B05C89F}"/>
    <dgm:cxn modelId="{AC52EF07-B650-7B4B-B6F7-0A2CDF6E666C}" srcId="{BEE9D124-08E3-9049-8A8D-DB4B47EC7015}" destId="{B10E418A-B52D-FE49-9260-0BFEBFFB0E77}" srcOrd="4" destOrd="0" parTransId="{FE2E6EBC-296C-5842-8DA7-04E2350D7C48}" sibTransId="{1ADDFE9D-4BA4-D44C-9059-F58DCDB70160}"/>
    <dgm:cxn modelId="{26E42509-DC7D-6549-B170-AE939C917032}" type="presOf" srcId="{B10E418A-B52D-FE49-9260-0BFEBFFB0E77}" destId="{E526381D-7A4A-024D-8046-5945FE362C38}" srcOrd="0" destOrd="0" presId="urn:microsoft.com/office/officeart/2005/8/layout/hierarchy3"/>
    <dgm:cxn modelId="{71F3040F-5F04-DE45-BC6B-0075B0621388}" type="presOf" srcId="{FE2E6EBC-296C-5842-8DA7-04E2350D7C48}" destId="{682A6BD9-1C27-774A-BB5B-47EBA27B2565}" srcOrd="0" destOrd="0" presId="urn:microsoft.com/office/officeart/2005/8/layout/hierarchy3"/>
    <dgm:cxn modelId="{85C3141F-6BFA-C34C-85F9-956EC40FF01E}" type="presOf" srcId="{80FC5B90-7759-A448-ADE7-F703853FB2BE}" destId="{5A2239E1-0AA2-484B-AE9B-1E28E5D05BD6}" srcOrd="0" destOrd="0" presId="urn:microsoft.com/office/officeart/2005/8/layout/hierarchy3"/>
    <dgm:cxn modelId="{28EB6022-7B62-3943-8746-BE62310882DB}" type="presOf" srcId="{BEE9D124-08E3-9049-8A8D-DB4B47EC7015}" destId="{3D3D93B8-1C6C-1E44-93F3-4E4A18504FB1}" srcOrd="0" destOrd="0" presId="urn:microsoft.com/office/officeart/2005/8/layout/hierarchy3"/>
    <dgm:cxn modelId="{46577C42-3504-384C-8B2A-A65C4978297F}" srcId="{BEE9D124-08E3-9049-8A8D-DB4B47EC7015}" destId="{7AF57D22-F3AB-BE44-A63F-B9285E8F4E4D}" srcOrd="1" destOrd="0" parTransId="{3C799D12-B951-504F-AB39-63676D8B9490}" sibTransId="{E89A77AA-7A89-B547-AFF2-96D62BF2AAFC}"/>
    <dgm:cxn modelId="{B587F242-D033-EB41-820C-8FCC4B27CFFB}" type="presOf" srcId="{7AF57D22-F3AB-BE44-A63F-B9285E8F4E4D}" destId="{ECAEA44E-35D2-034F-BAEE-FF16A195A3F0}" srcOrd="0" destOrd="0" presId="urn:microsoft.com/office/officeart/2005/8/layout/hierarchy3"/>
    <dgm:cxn modelId="{787F4754-9615-5F45-931A-B9224FB77AF7}" srcId="{846D01B7-90CE-9D4E-B2B6-F4FAFE0F3459}" destId="{BEE9D124-08E3-9049-8A8D-DB4B47EC7015}" srcOrd="0" destOrd="0" parTransId="{72F7B019-C661-9541-96CD-AAC615B0210B}" sibTransId="{9FF0E7B3-978D-AB43-821F-2F73749BB6FF}"/>
    <dgm:cxn modelId="{E6C3E55A-3C39-7F41-B32E-797C4E442F2E}" type="presOf" srcId="{7F7EFE06-1AB3-ED44-A1E2-C11A78D26DC7}" destId="{DCF9266C-08A9-E040-A697-C2017678FF99}" srcOrd="0" destOrd="0" presId="urn:microsoft.com/office/officeart/2005/8/layout/hierarchy3"/>
    <dgm:cxn modelId="{A7FC4A65-D01E-3344-8305-A5BAA8190EEF}" type="presOf" srcId="{BEE9D124-08E3-9049-8A8D-DB4B47EC7015}" destId="{B59D663F-9005-604D-B411-5B6F2698ACE0}" srcOrd="1" destOrd="0" presId="urn:microsoft.com/office/officeart/2005/8/layout/hierarchy3"/>
    <dgm:cxn modelId="{58185870-EBF3-0040-92F6-8CD38A9AEFC4}" srcId="{BEE9D124-08E3-9049-8A8D-DB4B47EC7015}" destId="{C4BF4110-3708-8E4E-A5BC-2CF04453656D}" srcOrd="3" destOrd="0" parTransId="{6093ACD9-6C63-9243-800D-203C944A1E29}" sibTransId="{5B3E5B70-0A85-E549-85F2-9A665F4D0D5F}"/>
    <dgm:cxn modelId="{2FB3317C-110B-5D40-95BC-C4F3647E273E}" type="presOf" srcId="{3C799D12-B951-504F-AB39-63676D8B9490}" destId="{C4AC95A7-DBEC-8340-A790-422F4F880C99}" srcOrd="0" destOrd="0" presId="urn:microsoft.com/office/officeart/2005/8/layout/hierarchy3"/>
    <dgm:cxn modelId="{995A0C90-AFDD-4E40-B0D8-0556B267BABE}" type="presOf" srcId="{846D01B7-90CE-9D4E-B2B6-F4FAFE0F3459}" destId="{E2377DC6-BF41-744E-AD0B-DC03F20FEEA3}" srcOrd="0" destOrd="0" presId="urn:microsoft.com/office/officeart/2005/8/layout/hierarchy3"/>
    <dgm:cxn modelId="{F9DC2D94-C97C-A541-B662-F8B780AF9E45}" type="presOf" srcId="{6093ACD9-6C63-9243-800D-203C944A1E29}" destId="{33AA4C86-70D1-DE4C-9770-494D64B16477}" srcOrd="0" destOrd="0" presId="urn:microsoft.com/office/officeart/2005/8/layout/hierarchy3"/>
    <dgm:cxn modelId="{B44A599A-CBB8-9141-B205-6A9E82E7CEBB}" type="presOf" srcId="{C4BF4110-3708-8E4E-A5BC-2CF04453656D}" destId="{6D86CB1F-F4BB-0B46-9E4A-D617D45856AC}" srcOrd="0" destOrd="0" presId="urn:microsoft.com/office/officeart/2005/8/layout/hierarchy3"/>
    <dgm:cxn modelId="{1B0187B8-8201-0542-B440-1720E44CBFCA}" type="presOf" srcId="{5B56BDDA-5C33-E74D-AC9E-578FE4369972}" destId="{BFA96E19-C650-104C-BEAF-2180C54E42A3}" srcOrd="0" destOrd="0" presId="urn:microsoft.com/office/officeart/2005/8/layout/hierarchy3"/>
    <dgm:cxn modelId="{7CC54CCB-0442-1F43-AC9B-CF8D115388DD}" srcId="{BEE9D124-08E3-9049-8A8D-DB4B47EC7015}" destId="{80FC5B90-7759-A448-ADE7-F703853FB2BE}" srcOrd="2" destOrd="0" parTransId="{5B56BDDA-5C33-E74D-AC9E-578FE4369972}" sibTransId="{3CFA3056-2D31-8B41-A155-F74DD17B3E76}"/>
    <dgm:cxn modelId="{3F7AC0F7-648E-3E40-9085-748F60465CAC}" type="presOf" srcId="{C2885DE8-6EE1-1345-99CE-501FC0D6000E}" destId="{5BC1704B-2E13-1340-BD83-3171EEDE416E}" srcOrd="0" destOrd="0" presId="urn:microsoft.com/office/officeart/2005/8/layout/hierarchy3"/>
    <dgm:cxn modelId="{8D8BB578-3ADB-D140-BE15-134E943380D9}" type="presParOf" srcId="{E2377DC6-BF41-744E-AD0B-DC03F20FEEA3}" destId="{DDE18FCD-B51F-8C49-8015-D3031603CF2F}" srcOrd="0" destOrd="0" presId="urn:microsoft.com/office/officeart/2005/8/layout/hierarchy3"/>
    <dgm:cxn modelId="{9C8049AA-32C8-2E46-9991-4AEEB96B2474}" type="presParOf" srcId="{DDE18FCD-B51F-8C49-8015-D3031603CF2F}" destId="{525C1E0E-60B1-1147-920E-1B1FC90F5B9F}" srcOrd="0" destOrd="0" presId="urn:microsoft.com/office/officeart/2005/8/layout/hierarchy3"/>
    <dgm:cxn modelId="{577DE131-C78E-024D-A6BD-A67AE933D09B}" type="presParOf" srcId="{525C1E0E-60B1-1147-920E-1B1FC90F5B9F}" destId="{3D3D93B8-1C6C-1E44-93F3-4E4A18504FB1}" srcOrd="0" destOrd="0" presId="urn:microsoft.com/office/officeart/2005/8/layout/hierarchy3"/>
    <dgm:cxn modelId="{214EBBEA-631C-E346-A851-CA9A2747AE10}" type="presParOf" srcId="{525C1E0E-60B1-1147-920E-1B1FC90F5B9F}" destId="{B59D663F-9005-604D-B411-5B6F2698ACE0}" srcOrd="1" destOrd="0" presId="urn:microsoft.com/office/officeart/2005/8/layout/hierarchy3"/>
    <dgm:cxn modelId="{C7C11B4B-3EB8-D448-AA77-EA7CD1FC54B0}" type="presParOf" srcId="{DDE18FCD-B51F-8C49-8015-D3031603CF2F}" destId="{A6A8CED1-739C-CF41-BD6C-75E1DF437B6F}" srcOrd="1" destOrd="0" presId="urn:microsoft.com/office/officeart/2005/8/layout/hierarchy3"/>
    <dgm:cxn modelId="{204DBC78-8C06-B44D-9E1F-DCB30177AA4C}" type="presParOf" srcId="{A6A8CED1-739C-CF41-BD6C-75E1DF437B6F}" destId="{DCF9266C-08A9-E040-A697-C2017678FF99}" srcOrd="0" destOrd="0" presId="urn:microsoft.com/office/officeart/2005/8/layout/hierarchy3"/>
    <dgm:cxn modelId="{6544038E-9A31-0643-BA8B-1194EB925F71}" type="presParOf" srcId="{A6A8CED1-739C-CF41-BD6C-75E1DF437B6F}" destId="{5BC1704B-2E13-1340-BD83-3171EEDE416E}" srcOrd="1" destOrd="0" presId="urn:microsoft.com/office/officeart/2005/8/layout/hierarchy3"/>
    <dgm:cxn modelId="{4591CEA0-842B-B549-863C-F3ECA9850233}" type="presParOf" srcId="{A6A8CED1-739C-CF41-BD6C-75E1DF437B6F}" destId="{C4AC95A7-DBEC-8340-A790-422F4F880C99}" srcOrd="2" destOrd="0" presId="urn:microsoft.com/office/officeart/2005/8/layout/hierarchy3"/>
    <dgm:cxn modelId="{E1D06342-18DD-5047-9FB2-4AAC24A2BFE7}" type="presParOf" srcId="{A6A8CED1-739C-CF41-BD6C-75E1DF437B6F}" destId="{ECAEA44E-35D2-034F-BAEE-FF16A195A3F0}" srcOrd="3" destOrd="0" presId="urn:microsoft.com/office/officeart/2005/8/layout/hierarchy3"/>
    <dgm:cxn modelId="{8CEE1D05-FBB5-E447-B8E2-ADFCDEFD7F13}" type="presParOf" srcId="{A6A8CED1-739C-CF41-BD6C-75E1DF437B6F}" destId="{BFA96E19-C650-104C-BEAF-2180C54E42A3}" srcOrd="4" destOrd="0" presId="urn:microsoft.com/office/officeart/2005/8/layout/hierarchy3"/>
    <dgm:cxn modelId="{8A8F6CD2-FF5A-9B40-BDAD-FE9CB8BFE833}" type="presParOf" srcId="{A6A8CED1-739C-CF41-BD6C-75E1DF437B6F}" destId="{5A2239E1-0AA2-484B-AE9B-1E28E5D05BD6}" srcOrd="5" destOrd="0" presId="urn:microsoft.com/office/officeart/2005/8/layout/hierarchy3"/>
    <dgm:cxn modelId="{3033A332-1D9E-D645-9D13-7BE9218E8684}" type="presParOf" srcId="{A6A8CED1-739C-CF41-BD6C-75E1DF437B6F}" destId="{33AA4C86-70D1-DE4C-9770-494D64B16477}" srcOrd="6" destOrd="0" presId="urn:microsoft.com/office/officeart/2005/8/layout/hierarchy3"/>
    <dgm:cxn modelId="{3D90EB89-2836-FA4C-9FF6-FC0F46E95882}" type="presParOf" srcId="{A6A8CED1-739C-CF41-BD6C-75E1DF437B6F}" destId="{6D86CB1F-F4BB-0B46-9E4A-D617D45856AC}" srcOrd="7" destOrd="0" presId="urn:microsoft.com/office/officeart/2005/8/layout/hierarchy3"/>
    <dgm:cxn modelId="{9E748BBA-A160-AD4D-976B-129075CFFB99}" type="presParOf" srcId="{A6A8CED1-739C-CF41-BD6C-75E1DF437B6F}" destId="{682A6BD9-1C27-774A-BB5B-47EBA27B2565}" srcOrd="8" destOrd="0" presId="urn:microsoft.com/office/officeart/2005/8/layout/hierarchy3"/>
    <dgm:cxn modelId="{070F4200-5994-544D-89CA-1BA52E3964D6}" type="presParOf" srcId="{A6A8CED1-739C-CF41-BD6C-75E1DF437B6F}" destId="{E526381D-7A4A-024D-8046-5945FE362C38}" srcOrd="9"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1A989-12CC-4306-A1BA-96E4D111C42B}" type="doc">
      <dgm:prSet loTypeId="urn:microsoft.com/office/officeart/2005/8/layout/chart3" loCatId="cycle" qsTypeId="urn:microsoft.com/office/officeart/2005/8/quickstyle/3d3" qsCatId="3D" csTypeId="urn:microsoft.com/office/officeart/2005/8/colors/colorful5" csCatId="colorful" phldr="1"/>
      <dgm:spPr/>
      <dgm:t>
        <a:bodyPr/>
        <a:lstStyle/>
        <a:p>
          <a:endParaRPr lang="en-NG"/>
        </a:p>
      </dgm:t>
    </dgm:pt>
    <dgm:pt modelId="{862340A8-0EC1-4830-8AF0-F0489F762BB3}">
      <dgm:prSet phldrT="[Text]" custT="1"/>
      <dgm:spPr>
        <a:solidFill>
          <a:schemeClr val="accent4">
            <a:lumMod val="75000"/>
          </a:schemeClr>
        </a:solidFill>
      </dgm:spPr>
      <dgm:t>
        <a:bodyPr/>
        <a:lstStyle/>
        <a:p>
          <a:r>
            <a:rPr lang="en-US" sz="2000">
              <a:solidFill>
                <a:schemeClr val="bg1"/>
              </a:solidFill>
              <a:latin typeface="Gill Sans MT" panose="020B0502020104020203" pitchFamily="34" charset="0"/>
            </a:rPr>
            <a:t>Private Sector</a:t>
          </a:r>
          <a:endParaRPr lang="en-NG" sz="2000" dirty="0">
            <a:solidFill>
              <a:schemeClr val="bg1"/>
            </a:solidFill>
            <a:latin typeface="Gill Sans MT" panose="020B0502020104020203" pitchFamily="34" charset="0"/>
          </a:endParaRPr>
        </a:p>
      </dgm:t>
    </dgm:pt>
    <dgm:pt modelId="{1A285603-40E3-4460-8D3A-48B33036EF19}" type="parTrans" cxnId="{402980CB-E632-458A-A4C6-22111A38B967}">
      <dgm:prSet/>
      <dgm:spPr/>
      <dgm:t>
        <a:bodyPr/>
        <a:lstStyle/>
        <a:p>
          <a:endParaRPr lang="en-NG"/>
        </a:p>
      </dgm:t>
    </dgm:pt>
    <dgm:pt modelId="{6FBC4DE1-9F1D-42F9-9383-93E09784C34B}" type="sibTrans" cxnId="{402980CB-E632-458A-A4C6-22111A38B967}">
      <dgm:prSet/>
      <dgm:spPr/>
      <dgm:t>
        <a:bodyPr/>
        <a:lstStyle/>
        <a:p>
          <a:endParaRPr lang="en-NG"/>
        </a:p>
      </dgm:t>
    </dgm:pt>
    <dgm:pt modelId="{AA198E9A-81F3-48BE-9C5E-0E746FC51849}">
      <dgm:prSet custT="1"/>
      <dgm:spPr>
        <a:solidFill>
          <a:schemeClr val="bg2"/>
        </a:solidFill>
        <a:ln>
          <a:solidFill>
            <a:schemeClr val="bg1"/>
          </a:solidFill>
        </a:ln>
        <a:effectLst/>
        <a:scene3d>
          <a:camera prst="orthographicFront">
            <a:rot lat="0" lon="0" rev="0"/>
          </a:camera>
          <a:lightRig rig="contrasting" dir="t">
            <a:rot lat="0" lon="0" rev="1200000"/>
          </a:lightRig>
        </a:scene3d>
      </dgm:spPr>
      <dgm:t>
        <a:bodyPr/>
        <a:lstStyle/>
        <a:p>
          <a:pPr>
            <a:lnSpc>
              <a:spcPct val="100000"/>
            </a:lnSpc>
          </a:pPr>
          <a:r>
            <a:rPr lang="en-US" sz="2000" b="1" dirty="0">
              <a:ln>
                <a:solidFill>
                  <a:sysClr val="windowText" lastClr="000000"/>
                </a:solidFill>
              </a:ln>
              <a:solidFill>
                <a:schemeClr val="bg1"/>
              </a:solidFill>
              <a:latin typeface="Gill Sans MT" panose="020B0502020104020203" pitchFamily="34" charset="0"/>
            </a:rPr>
            <a:t>Community</a:t>
          </a:r>
          <a:r>
            <a:rPr lang="en-US" sz="2000" b="1" dirty="0">
              <a:ln>
                <a:solidFill>
                  <a:sysClr val="windowText" lastClr="000000"/>
                </a:solidFill>
              </a:ln>
              <a:solidFill>
                <a:sysClr val="windowText" lastClr="000000"/>
              </a:solidFill>
              <a:latin typeface="Gill Sans MT" panose="020B0502020104020203" pitchFamily="34" charset="0"/>
            </a:rPr>
            <a:t> </a:t>
          </a:r>
          <a:endParaRPr lang="en-NG" sz="2000" b="1" dirty="0">
            <a:ln>
              <a:solidFill>
                <a:sysClr val="windowText" lastClr="000000"/>
              </a:solidFill>
            </a:ln>
            <a:solidFill>
              <a:sysClr val="windowText" lastClr="000000"/>
            </a:solidFill>
            <a:latin typeface="Gill Sans MT" panose="020B0502020104020203" pitchFamily="34" charset="0"/>
          </a:endParaRPr>
        </a:p>
      </dgm:t>
    </dgm:pt>
    <dgm:pt modelId="{1A81CB5C-0686-4554-8707-04B8B3377966}" type="parTrans" cxnId="{8A25F09D-427C-48FE-8C62-53F386EBDC25}">
      <dgm:prSet/>
      <dgm:spPr/>
      <dgm:t>
        <a:bodyPr/>
        <a:lstStyle/>
        <a:p>
          <a:endParaRPr lang="en-NG"/>
        </a:p>
      </dgm:t>
    </dgm:pt>
    <dgm:pt modelId="{7E4E6B33-04AE-42C5-81EE-CE1E12F1B50A}" type="sibTrans" cxnId="{8A25F09D-427C-48FE-8C62-53F386EBDC25}">
      <dgm:prSet/>
      <dgm:spPr/>
      <dgm:t>
        <a:bodyPr/>
        <a:lstStyle/>
        <a:p>
          <a:endParaRPr lang="en-NG"/>
        </a:p>
      </dgm:t>
    </dgm:pt>
    <dgm:pt modelId="{EC21871A-AE97-406A-83FB-0CB2F8263893}">
      <dgm:prSet phldrT="[Text]" custT="1"/>
      <dgm:spPr>
        <a:solidFill>
          <a:schemeClr val="accent6">
            <a:lumMod val="75000"/>
          </a:schemeClr>
        </a:solidFill>
      </dgm:spPr>
      <dgm:t>
        <a:bodyPr/>
        <a:lstStyle/>
        <a:p>
          <a:r>
            <a:rPr lang="en-US" sz="2000" dirty="0">
              <a:latin typeface="Gill Sans MT" panose="020B0502020104020203" pitchFamily="34" charset="0"/>
            </a:rPr>
            <a:t>Public Sector </a:t>
          </a:r>
          <a:endParaRPr lang="en-NG" sz="2000" dirty="0">
            <a:latin typeface="Gill Sans MT" panose="020B0502020104020203" pitchFamily="34" charset="0"/>
          </a:endParaRPr>
        </a:p>
      </dgm:t>
    </dgm:pt>
    <dgm:pt modelId="{89D8E1CE-B85E-4672-B104-76CB5D780C83}" type="parTrans" cxnId="{13207E35-6292-4C13-B91A-6BD33393267D}">
      <dgm:prSet/>
      <dgm:spPr/>
      <dgm:t>
        <a:bodyPr/>
        <a:lstStyle/>
        <a:p>
          <a:endParaRPr lang="en-NG"/>
        </a:p>
      </dgm:t>
    </dgm:pt>
    <dgm:pt modelId="{EC86CD74-B602-4C77-AA9B-93FD8B80EF2D}" type="sibTrans" cxnId="{13207E35-6292-4C13-B91A-6BD33393267D}">
      <dgm:prSet/>
      <dgm:spPr/>
      <dgm:t>
        <a:bodyPr/>
        <a:lstStyle/>
        <a:p>
          <a:endParaRPr lang="en-NG"/>
        </a:p>
      </dgm:t>
    </dgm:pt>
    <dgm:pt modelId="{9E402DBF-D69D-4B58-8D90-386EAA1250E5}" type="pres">
      <dgm:prSet presAssocID="{3611A989-12CC-4306-A1BA-96E4D111C42B}" presName="compositeShape" presStyleCnt="0">
        <dgm:presLayoutVars>
          <dgm:chMax val="7"/>
          <dgm:dir/>
          <dgm:resizeHandles val="exact"/>
        </dgm:presLayoutVars>
      </dgm:prSet>
      <dgm:spPr/>
    </dgm:pt>
    <dgm:pt modelId="{BE1722A0-0EB9-4E83-AA4E-2546B43B2701}" type="pres">
      <dgm:prSet presAssocID="{3611A989-12CC-4306-A1BA-96E4D111C42B}" presName="wedge1" presStyleLbl="node1" presStyleIdx="0" presStyleCnt="3" custScaleX="97359" custLinFactNeighborX="0" custLinFactNeighborY="3155"/>
      <dgm:spPr/>
    </dgm:pt>
    <dgm:pt modelId="{942419F1-9E60-45CF-A54D-F7CB02010F51}" type="pres">
      <dgm:prSet presAssocID="{3611A989-12CC-4306-A1BA-96E4D111C42B}" presName="wedge1Tx" presStyleLbl="node1" presStyleIdx="0" presStyleCnt="3">
        <dgm:presLayoutVars>
          <dgm:chMax val="0"/>
          <dgm:chPref val="0"/>
          <dgm:bulletEnabled val="1"/>
        </dgm:presLayoutVars>
      </dgm:prSet>
      <dgm:spPr/>
    </dgm:pt>
    <dgm:pt modelId="{B966E13F-0E29-432B-8C77-580D30384960}" type="pres">
      <dgm:prSet presAssocID="{3611A989-12CC-4306-A1BA-96E4D111C42B}" presName="wedge2" presStyleLbl="node1" presStyleIdx="1" presStyleCnt="3" custScaleY="107101" custLinFactNeighborX="2577" custLinFactNeighborY="3405"/>
      <dgm:spPr/>
    </dgm:pt>
    <dgm:pt modelId="{B9B75832-C63A-4C8A-884F-BDBC9C648100}" type="pres">
      <dgm:prSet presAssocID="{3611A989-12CC-4306-A1BA-96E4D111C42B}" presName="wedge2Tx" presStyleLbl="node1" presStyleIdx="1" presStyleCnt="3">
        <dgm:presLayoutVars>
          <dgm:chMax val="0"/>
          <dgm:chPref val="0"/>
          <dgm:bulletEnabled val="1"/>
        </dgm:presLayoutVars>
      </dgm:prSet>
      <dgm:spPr/>
    </dgm:pt>
    <dgm:pt modelId="{5FD00FBE-9F5E-4B55-BC56-0E4376D8645F}" type="pres">
      <dgm:prSet presAssocID="{3611A989-12CC-4306-A1BA-96E4D111C42B}" presName="wedge3" presStyleLbl="node1" presStyleIdx="2" presStyleCnt="3"/>
      <dgm:spPr/>
    </dgm:pt>
    <dgm:pt modelId="{C82A9BBF-1E4B-47C4-9AE5-FA146F7ED838}" type="pres">
      <dgm:prSet presAssocID="{3611A989-12CC-4306-A1BA-96E4D111C42B}" presName="wedge3Tx" presStyleLbl="node1" presStyleIdx="2" presStyleCnt="3">
        <dgm:presLayoutVars>
          <dgm:chMax val="0"/>
          <dgm:chPref val="0"/>
          <dgm:bulletEnabled val="1"/>
        </dgm:presLayoutVars>
      </dgm:prSet>
      <dgm:spPr/>
    </dgm:pt>
  </dgm:ptLst>
  <dgm:cxnLst>
    <dgm:cxn modelId="{7D2D0D08-F0E4-41E2-AE85-5689DADFE98F}" type="presOf" srcId="{EC21871A-AE97-406A-83FB-0CB2F8263893}" destId="{B966E13F-0E29-432B-8C77-580D30384960}" srcOrd="0" destOrd="0" presId="urn:microsoft.com/office/officeart/2005/8/layout/chart3"/>
    <dgm:cxn modelId="{13207E35-6292-4C13-B91A-6BD33393267D}" srcId="{3611A989-12CC-4306-A1BA-96E4D111C42B}" destId="{EC21871A-AE97-406A-83FB-0CB2F8263893}" srcOrd="1" destOrd="0" parTransId="{89D8E1CE-B85E-4672-B104-76CB5D780C83}" sibTransId="{EC86CD74-B602-4C77-AA9B-93FD8B80EF2D}"/>
    <dgm:cxn modelId="{FF4BCD8E-E568-47DC-A118-D942AF8C8F16}" type="presOf" srcId="{AA198E9A-81F3-48BE-9C5E-0E746FC51849}" destId="{942419F1-9E60-45CF-A54D-F7CB02010F51}" srcOrd="1" destOrd="0" presId="urn:microsoft.com/office/officeart/2005/8/layout/chart3"/>
    <dgm:cxn modelId="{8A25F09D-427C-48FE-8C62-53F386EBDC25}" srcId="{3611A989-12CC-4306-A1BA-96E4D111C42B}" destId="{AA198E9A-81F3-48BE-9C5E-0E746FC51849}" srcOrd="0" destOrd="0" parTransId="{1A81CB5C-0686-4554-8707-04B8B3377966}" sibTransId="{7E4E6B33-04AE-42C5-81EE-CE1E12F1B50A}"/>
    <dgm:cxn modelId="{071732AF-D334-4E30-B129-E8FCB26176A3}" type="presOf" srcId="{3611A989-12CC-4306-A1BA-96E4D111C42B}" destId="{9E402DBF-D69D-4B58-8D90-386EAA1250E5}" srcOrd="0" destOrd="0" presId="urn:microsoft.com/office/officeart/2005/8/layout/chart3"/>
    <dgm:cxn modelId="{402980CB-E632-458A-A4C6-22111A38B967}" srcId="{3611A989-12CC-4306-A1BA-96E4D111C42B}" destId="{862340A8-0EC1-4830-8AF0-F0489F762BB3}" srcOrd="2" destOrd="0" parTransId="{1A285603-40E3-4460-8D3A-48B33036EF19}" sibTransId="{6FBC4DE1-9F1D-42F9-9383-93E09784C34B}"/>
    <dgm:cxn modelId="{F56F92D1-068F-4306-9AF0-2747B6191E6A}" type="presOf" srcId="{862340A8-0EC1-4830-8AF0-F0489F762BB3}" destId="{C82A9BBF-1E4B-47C4-9AE5-FA146F7ED838}" srcOrd="1" destOrd="0" presId="urn:microsoft.com/office/officeart/2005/8/layout/chart3"/>
    <dgm:cxn modelId="{31B0BCDC-0953-410B-9E6D-986E39996F71}" type="presOf" srcId="{EC21871A-AE97-406A-83FB-0CB2F8263893}" destId="{B9B75832-C63A-4C8A-884F-BDBC9C648100}" srcOrd="1" destOrd="0" presId="urn:microsoft.com/office/officeart/2005/8/layout/chart3"/>
    <dgm:cxn modelId="{7604E8EE-14CE-4C46-83AE-0C7043C63C22}" type="presOf" srcId="{AA198E9A-81F3-48BE-9C5E-0E746FC51849}" destId="{BE1722A0-0EB9-4E83-AA4E-2546B43B2701}" srcOrd="0" destOrd="0" presId="urn:microsoft.com/office/officeart/2005/8/layout/chart3"/>
    <dgm:cxn modelId="{3DDF48F1-F13F-4CB6-AD4A-F7630A577413}" type="presOf" srcId="{862340A8-0EC1-4830-8AF0-F0489F762BB3}" destId="{5FD00FBE-9F5E-4B55-BC56-0E4376D8645F}" srcOrd="0" destOrd="0" presId="urn:microsoft.com/office/officeart/2005/8/layout/chart3"/>
    <dgm:cxn modelId="{FFD818E6-E380-4F7E-A70E-FBB076A2C5BF}" type="presParOf" srcId="{9E402DBF-D69D-4B58-8D90-386EAA1250E5}" destId="{BE1722A0-0EB9-4E83-AA4E-2546B43B2701}" srcOrd="0" destOrd="0" presId="urn:microsoft.com/office/officeart/2005/8/layout/chart3"/>
    <dgm:cxn modelId="{76249DDD-7C1E-4463-BA09-03A0F0075A76}" type="presParOf" srcId="{9E402DBF-D69D-4B58-8D90-386EAA1250E5}" destId="{942419F1-9E60-45CF-A54D-F7CB02010F51}" srcOrd="1" destOrd="0" presId="urn:microsoft.com/office/officeart/2005/8/layout/chart3"/>
    <dgm:cxn modelId="{B66C00EF-F9DD-4710-B191-AF4C78ACE5B1}" type="presParOf" srcId="{9E402DBF-D69D-4B58-8D90-386EAA1250E5}" destId="{B966E13F-0E29-432B-8C77-580D30384960}" srcOrd="2" destOrd="0" presId="urn:microsoft.com/office/officeart/2005/8/layout/chart3"/>
    <dgm:cxn modelId="{7158B3A2-8522-49E6-9562-595EA93215CC}" type="presParOf" srcId="{9E402DBF-D69D-4B58-8D90-386EAA1250E5}" destId="{B9B75832-C63A-4C8A-884F-BDBC9C648100}" srcOrd="3" destOrd="0" presId="urn:microsoft.com/office/officeart/2005/8/layout/chart3"/>
    <dgm:cxn modelId="{912145D7-B566-4A84-B53F-FBB1CAFC4B5D}" type="presParOf" srcId="{9E402DBF-D69D-4B58-8D90-386EAA1250E5}" destId="{5FD00FBE-9F5E-4B55-BC56-0E4376D8645F}" srcOrd="4" destOrd="0" presId="urn:microsoft.com/office/officeart/2005/8/layout/chart3"/>
    <dgm:cxn modelId="{B2853C32-5814-42BE-9D2B-36902FA09CC8}" type="presParOf" srcId="{9E402DBF-D69D-4B58-8D90-386EAA1250E5}" destId="{C82A9BBF-1E4B-47C4-9AE5-FA146F7ED83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A7C2EE-74E9-4FFB-9C7B-514E0E591563}"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NG"/>
        </a:p>
      </dgm:t>
    </dgm:pt>
    <dgm:pt modelId="{20EB1589-1714-4EA5-9F13-1212C60CA26E}">
      <dgm:prSet phldrT="[Text]"/>
      <dgm:spPr>
        <a:solidFill>
          <a:schemeClr val="accent4">
            <a:lumMod val="75000"/>
          </a:schemeClr>
        </a:solidFill>
      </dgm:spPr>
      <dgm:t>
        <a:bodyPr/>
        <a:lstStyle/>
        <a:p>
          <a:pPr>
            <a:buFont typeface="Wingdings" panose="05000000000000000000" pitchFamily="2" charset="2"/>
            <a:buChar char="ü"/>
          </a:pPr>
          <a:r>
            <a:rPr lang="en-US" dirty="0">
              <a:solidFill>
                <a:schemeClr val="bg1"/>
              </a:solidFill>
              <a:latin typeface="Gill Sans MT" panose="020B0502020104020203" pitchFamily="34" charset="0"/>
            </a:rPr>
            <a:t>Private facility intervention</a:t>
          </a:r>
          <a:endParaRPr lang="en-NG" dirty="0">
            <a:solidFill>
              <a:schemeClr val="bg1"/>
            </a:solidFill>
            <a:latin typeface="Gill Sans MT" panose="020B0502020104020203" pitchFamily="34" charset="0"/>
          </a:endParaRPr>
        </a:p>
      </dgm:t>
    </dgm:pt>
    <dgm:pt modelId="{E1E8BC80-FA7F-4EB2-AB4C-043EF2B7BF23}" type="parTrans" cxnId="{8C0C7071-5C29-45D7-B0D3-410772FD1595}">
      <dgm:prSet/>
      <dgm:spPr/>
      <dgm:t>
        <a:bodyPr/>
        <a:lstStyle/>
        <a:p>
          <a:endParaRPr lang="en-NG">
            <a:solidFill>
              <a:schemeClr val="bg2"/>
            </a:solidFill>
            <a:latin typeface="Gill Sans MT" panose="020B0502020104020203" pitchFamily="34" charset="0"/>
          </a:endParaRPr>
        </a:p>
      </dgm:t>
    </dgm:pt>
    <dgm:pt modelId="{48DAF3DF-FCE4-4CEF-B13F-0F4AA83D1255}" type="sibTrans" cxnId="{8C0C7071-5C29-45D7-B0D3-410772FD1595}">
      <dgm:prSet/>
      <dgm:spPr/>
      <dgm:t>
        <a:bodyPr/>
        <a:lstStyle/>
        <a:p>
          <a:endParaRPr lang="en-NG">
            <a:solidFill>
              <a:schemeClr val="bg2"/>
            </a:solidFill>
            <a:latin typeface="Gill Sans MT" panose="020B0502020104020203" pitchFamily="34" charset="0"/>
          </a:endParaRPr>
        </a:p>
      </dgm:t>
    </dgm:pt>
    <dgm:pt modelId="{88693298-E913-44F1-BDC2-023386043DC8}">
      <dgm:prSet/>
      <dgm:spPr>
        <a:solidFill>
          <a:schemeClr val="accent4">
            <a:lumMod val="75000"/>
          </a:schemeClr>
        </a:solidFill>
      </dgm:spPr>
      <dgm:t>
        <a:bodyPr/>
        <a:lstStyle/>
        <a:p>
          <a:r>
            <a:rPr lang="en-US">
              <a:solidFill>
                <a:schemeClr val="bg1"/>
              </a:solidFill>
              <a:latin typeface="Gill Sans MT" panose="020B0502020104020203" pitchFamily="34" charset="0"/>
            </a:rPr>
            <a:t>PPMV/CP</a:t>
          </a:r>
          <a:endParaRPr lang="en-US" dirty="0">
            <a:solidFill>
              <a:schemeClr val="bg1"/>
            </a:solidFill>
            <a:latin typeface="Gill Sans MT" panose="020B0502020104020203" pitchFamily="34" charset="0"/>
          </a:endParaRPr>
        </a:p>
      </dgm:t>
    </dgm:pt>
    <dgm:pt modelId="{6E747C47-92B7-46CD-AFFF-3865587EC5B8}" type="parTrans" cxnId="{5291E89A-3AB4-4B70-993A-8F6D8D24AA03}">
      <dgm:prSet/>
      <dgm:spPr/>
      <dgm:t>
        <a:bodyPr/>
        <a:lstStyle/>
        <a:p>
          <a:endParaRPr lang="en-NG">
            <a:solidFill>
              <a:schemeClr val="bg2"/>
            </a:solidFill>
            <a:latin typeface="Gill Sans MT" panose="020B0502020104020203" pitchFamily="34" charset="0"/>
          </a:endParaRPr>
        </a:p>
      </dgm:t>
    </dgm:pt>
    <dgm:pt modelId="{E106CC56-B080-437D-B789-02080A6B4269}" type="sibTrans" cxnId="{5291E89A-3AB4-4B70-993A-8F6D8D24AA03}">
      <dgm:prSet/>
      <dgm:spPr/>
      <dgm:t>
        <a:bodyPr/>
        <a:lstStyle/>
        <a:p>
          <a:endParaRPr lang="en-NG">
            <a:solidFill>
              <a:schemeClr val="bg2"/>
            </a:solidFill>
            <a:latin typeface="Gill Sans MT" panose="020B0502020104020203" pitchFamily="34" charset="0"/>
          </a:endParaRPr>
        </a:p>
      </dgm:t>
    </dgm:pt>
    <dgm:pt modelId="{026A0CB8-9D67-4392-B67B-7E76061B1E38}">
      <dgm:prSet/>
      <dgm:spPr>
        <a:solidFill>
          <a:schemeClr val="accent4">
            <a:lumMod val="75000"/>
          </a:schemeClr>
        </a:solidFill>
      </dgm:spPr>
      <dgm:t>
        <a:bodyPr/>
        <a:lstStyle/>
        <a:p>
          <a:r>
            <a:rPr lang="en-US" dirty="0">
              <a:solidFill>
                <a:schemeClr val="bg1"/>
              </a:solidFill>
              <a:latin typeface="Gill Sans MT" panose="020B0502020104020203" pitchFamily="34" charset="0"/>
            </a:rPr>
            <a:t>Contact investigation</a:t>
          </a:r>
        </a:p>
      </dgm:t>
    </dgm:pt>
    <dgm:pt modelId="{D367544A-74A2-4940-84ED-2BCCB2509D23}" type="parTrans" cxnId="{D4511F3A-EBC7-4E48-AD0D-2447D0CA7076}">
      <dgm:prSet/>
      <dgm:spPr/>
      <dgm:t>
        <a:bodyPr/>
        <a:lstStyle/>
        <a:p>
          <a:endParaRPr lang="en-NG">
            <a:solidFill>
              <a:schemeClr val="bg2"/>
            </a:solidFill>
            <a:latin typeface="Gill Sans MT" panose="020B0502020104020203" pitchFamily="34" charset="0"/>
          </a:endParaRPr>
        </a:p>
      </dgm:t>
    </dgm:pt>
    <dgm:pt modelId="{40ED00E4-C2F9-40D3-A1F8-5336B4D1F68A}" type="sibTrans" cxnId="{D4511F3A-EBC7-4E48-AD0D-2447D0CA7076}">
      <dgm:prSet/>
      <dgm:spPr/>
      <dgm:t>
        <a:bodyPr/>
        <a:lstStyle/>
        <a:p>
          <a:endParaRPr lang="en-NG">
            <a:solidFill>
              <a:schemeClr val="bg2"/>
            </a:solidFill>
            <a:latin typeface="Gill Sans MT" panose="020B0502020104020203" pitchFamily="34" charset="0"/>
          </a:endParaRPr>
        </a:p>
      </dgm:t>
    </dgm:pt>
    <dgm:pt modelId="{EE0755DE-1079-4511-B325-AB8A3FE0EBDF}">
      <dgm:prSet/>
      <dgm:spPr>
        <a:solidFill>
          <a:schemeClr val="accent4">
            <a:lumMod val="75000"/>
          </a:schemeClr>
        </a:solidFill>
      </dgm:spPr>
      <dgm:t>
        <a:bodyPr/>
        <a:lstStyle/>
        <a:p>
          <a:r>
            <a:rPr lang="en-US" dirty="0">
              <a:solidFill>
                <a:schemeClr val="bg1"/>
              </a:solidFill>
              <a:latin typeface="Gill Sans MT" panose="020B0502020104020203" pitchFamily="34" charset="0"/>
            </a:rPr>
            <a:t>Standalone laboratory</a:t>
          </a:r>
        </a:p>
      </dgm:t>
    </dgm:pt>
    <dgm:pt modelId="{79369535-2A07-46FA-83BE-074C3C1C097D}" type="parTrans" cxnId="{C5C11D76-182A-49C1-8578-051F93AE015B}">
      <dgm:prSet/>
      <dgm:spPr/>
      <dgm:t>
        <a:bodyPr/>
        <a:lstStyle/>
        <a:p>
          <a:endParaRPr lang="en-NG">
            <a:solidFill>
              <a:schemeClr val="bg2"/>
            </a:solidFill>
            <a:latin typeface="Gill Sans MT" panose="020B0502020104020203" pitchFamily="34" charset="0"/>
          </a:endParaRPr>
        </a:p>
      </dgm:t>
    </dgm:pt>
    <dgm:pt modelId="{861D9796-05F5-42F8-B500-ECF0C3508B18}" type="sibTrans" cxnId="{C5C11D76-182A-49C1-8578-051F93AE015B}">
      <dgm:prSet/>
      <dgm:spPr/>
      <dgm:t>
        <a:bodyPr/>
        <a:lstStyle/>
        <a:p>
          <a:endParaRPr lang="en-NG">
            <a:solidFill>
              <a:schemeClr val="bg2"/>
            </a:solidFill>
            <a:latin typeface="Gill Sans MT" panose="020B0502020104020203" pitchFamily="34" charset="0"/>
          </a:endParaRPr>
        </a:p>
      </dgm:t>
    </dgm:pt>
    <dgm:pt modelId="{DD6F7051-8C52-48D1-9853-083325A9CFA5}" type="pres">
      <dgm:prSet presAssocID="{D3A7C2EE-74E9-4FFB-9C7B-514E0E591563}" presName="Name0" presStyleCnt="0">
        <dgm:presLayoutVars>
          <dgm:chMax val="7"/>
          <dgm:chPref val="7"/>
          <dgm:dir/>
        </dgm:presLayoutVars>
      </dgm:prSet>
      <dgm:spPr/>
    </dgm:pt>
    <dgm:pt modelId="{9B370D9C-679E-4E94-9356-E7E487B3C949}" type="pres">
      <dgm:prSet presAssocID="{D3A7C2EE-74E9-4FFB-9C7B-514E0E591563}" presName="Name1" presStyleCnt="0"/>
      <dgm:spPr/>
    </dgm:pt>
    <dgm:pt modelId="{F45E8E5E-49CA-4FBD-AB50-F1190E9B4189}" type="pres">
      <dgm:prSet presAssocID="{D3A7C2EE-74E9-4FFB-9C7B-514E0E591563}" presName="cycle" presStyleCnt="0"/>
      <dgm:spPr/>
    </dgm:pt>
    <dgm:pt modelId="{AFACC895-EA1D-4B1E-9447-AC2C6BBC08D1}" type="pres">
      <dgm:prSet presAssocID="{D3A7C2EE-74E9-4FFB-9C7B-514E0E591563}" presName="srcNode" presStyleLbl="node1" presStyleIdx="0" presStyleCnt="4"/>
      <dgm:spPr/>
    </dgm:pt>
    <dgm:pt modelId="{87517BC4-C9E0-44FB-81D1-A105AB54DCBE}" type="pres">
      <dgm:prSet presAssocID="{D3A7C2EE-74E9-4FFB-9C7B-514E0E591563}" presName="conn" presStyleLbl="parChTrans1D2" presStyleIdx="0" presStyleCnt="1"/>
      <dgm:spPr/>
    </dgm:pt>
    <dgm:pt modelId="{D0DB89F0-46BD-4990-9AEC-D93A9E371227}" type="pres">
      <dgm:prSet presAssocID="{D3A7C2EE-74E9-4FFB-9C7B-514E0E591563}" presName="extraNode" presStyleLbl="node1" presStyleIdx="0" presStyleCnt="4"/>
      <dgm:spPr/>
    </dgm:pt>
    <dgm:pt modelId="{A7A4C933-BBA4-42F3-8109-FEC7F64B38DA}" type="pres">
      <dgm:prSet presAssocID="{D3A7C2EE-74E9-4FFB-9C7B-514E0E591563}" presName="dstNode" presStyleLbl="node1" presStyleIdx="0" presStyleCnt="4"/>
      <dgm:spPr/>
    </dgm:pt>
    <dgm:pt modelId="{B773D3DD-6C61-4BF0-B6CB-E293F5894783}" type="pres">
      <dgm:prSet presAssocID="{20EB1589-1714-4EA5-9F13-1212C60CA26E}" presName="text_1" presStyleLbl="node1" presStyleIdx="0" presStyleCnt="4">
        <dgm:presLayoutVars>
          <dgm:bulletEnabled val="1"/>
        </dgm:presLayoutVars>
      </dgm:prSet>
      <dgm:spPr/>
    </dgm:pt>
    <dgm:pt modelId="{A5C99FC7-5C0E-4C3E-8FFE-8CB95EC2683E}" type="pres">
      <dgm:prSet presAssocID="{20EB1589-1714-4EA5-9F13-1212C60CA26E}" presName="accent_1" presStyleCnt="0"/>
      <dgm:spPr/>
    </dgm:pt>
    <dgm:pt modelId="{B6E5232A-C75A-4005-97A4-A04DDADBF241}" type="pres">
      <dgm:prSet presAssocID="{20EB1589-1714-4EA5-9F13-1212C60CA26E}" presName="accentRepeatNode" presStyleLbl="solidFgAcc1" presStyleIdx="0" presStyleCnt="4"/>
      <dgm:spPr/>
    </dgm:pt>
    <dgm:pt modelId="{43C127BE-C0FC-425C-B8D2-C1D94846FD79}" type="pres">
      <dgm:prSet presAssocID="{88693298-E913-44F1-BDC2-023386043DC8}" presName="text_2" presStyleLbl="node1" presStyleIdx="1" presStyleCnt="4">
        <dgm:presLayoutVars>
          <dgm:bulletEnabled val="1"/>
        </dgm:presLayoutVars>
      </dgm:prSet>
      <dgm:spPr/>
    </dgm:pt>
    <dgm:pt modelId="{CFAF022F-728D-42CD-9F0E-BFC2D1DB1CA8}" type="pres">
      <dgm:prSet presAssocID="{88693298-E913-44F1-BDC2-023386043DC8}" presName="accent_2" presStyleCnt="0"/>
      <dgm:spPr/>
    </dgm:pt>
    <dgm:pt modelId="{11FC2626-3C3D-43B4-BE6E-7D41BF67F747}" type="pres">
      <dgm:prSet presAssocID="{88693298-E913-44F1-BDC2-023386043DC8}" presName="accentRepeatNode" presStyleLbl="solidFgAcc1" presStyleIdx="1" presStyleCnt="4"/>
      <dgm:spPr/>
    </dgm:pt>
    <dgm:pt modelId="{49D43E86-B4CD-4CF0-931D-9AA5F5460EFA}" type="pres">
      <dgm:prSet presAssocID="{026A0CB8-9D67-4392-B67B-7E76061B1E38}" presName="text_3" presStyleLbl="node1" presStyleIdx="2" presStyleCnt="4">
        <dgm:presLayoutVars>
          <dgm:bulletEnabled val="1"/>
        </dgm:presLayoutVars>
      </dgm:prSet>
      <dgm:spPr/>
    </dgm:pt>
    <dgm:pt modelId="{6B99CDDB-5712-44A4-88C5-486A56B408CA}" type="pres">
      <dgm:prSet presAssocID="{026A0CB8-9D67-4392-B67B-7E76061B1E38}" presName="accent_3" presStyleCnt="0"/>
      <dgm:spPr/>
    </dgm:pt>
    <dgm:pt modelId="{7E240D47-F1D7-4B5A-A754-5D5D70821E1A}" type="pres">
      <dgm:prSet presAssocID="{026A0CB8-9D67-4392-B67B-7E76061B1E38}" presName="accentRepeatNode" presStyleLbl="solidFgAcc1" presStyleIdx="2" presStyleCnt="4"/>
      <dgm:spPr/>
    </dgm:pt>
    <dgm:pt modelId="{6F468718-42BD-4A45-A948-5B98786F0D64}" type="pres">
      <dgm:prSet presAssocID="{EE0755DE-1079-4511-B325-AB8A3FE0EBDF}" presName="text_4" presStyleLbl="node1" presStyleIdx="3" presStyleCnt="4">
        <dgm:presLayoutVars>
          <dgm:bulletEnabled val="1"/>
        </dgm:presLayoutVars>
      </dgm:prSet>
      <dgm:spPr/>
    </dgm:pt>
    <dgm:pt modelId="{D8559D02-CBE1-4035-AA63-92A045E2B16B}" type="pres">
      <dgm:prSet presAssocID="{EE0755DE-1079-4511-B325-AB8A3FE0EBDF}" presName="accent_4" presStyleCnt="0"/>
      <dgm:spPr/>
    </dgm:pt>
    <dgm:pt modelId="{E6170A2F-6E11-4510-9416-DE478E8E0687}" type="pres">
      <dgm:prSet presAssocID="{EE0755DE-1079-4511-B325-AB8A3FE0EBDF}" presName="accentRepeatNode" presStyleLbl="solidFgAcc1" presStyleIdx="3" presStyleCnt="4"/>
      <dgm:spPr/>
    </dgm:pt>
  </dgm:ptLst>
  <dgm:cxnLst>
    <dgm:cxn modelId="{BD44E612-08B9-4C69-A0C5-72F3762BCB5B}" type="presOf" srcId="{026A0CB8-9D67-4392-B67B-7E76061B1E38}" destId="{49D43E86-B4CD-4CF0-931D-9AA5F5460EFA}" srcOrd="0" destOrd="0" presId="urn:microsoft.com/office/officeart/2008/layout/VerticalCurvedList"/>
    <dgm:cxn modelId="{D4511F3A-EBC7-4E48-AD0D-2447D0CA7076}" srcId="{D3A7C2EE-74E9-4FFB-9C7B-514E0E591563}" destId="{026A0CB8-9D67-4392-B67B-7E76061B1E38}" srcOrd="2" destOrd="0" parTransId="{D367544A-74A2-4940-84ED-2BCCB2509D23}" sibTransId="{40ED00E4-C2F9-40D3-A1F8-5336B4D1F68A}"/>
    <dgm:cxn modelId="{C5440A44-F0FF-4F5D-83E6-60515E3B969B}" type="presOf" srcId="{20EB1589-1714-4EA5-9F13-1212C60CA26E}" destId="{B773D3DD-6C61-4BF0-B6CB-E293F5894783}" srcOrd="0" destOrd="0" presId="urn:microsoft.com/office/officeart/2008/layout/VerticalCurvedList"/>
    <dgm:cxn modelId="{0E982E59-5C17-4929-BA55-1CDF6F71694F}" type="presOf" srcId="{48DAF3DF-FCE4-4CEF-B13F-0F4AA83D1255}" destId="{87517BC4-C9E0-44FB-81D1-A105AB54DCBE}" srcOrd="0" destOrd="0" presId="urn:microsoft.com/office/officeart/2008/layout/VerticalCurvedList"/>
    <dgm:cxn modelId="{8C0C7071-5C29-45D7-B0D3-410772FD1595}" srcId="{D3A7C2EE-74E9-4FFB-9C7B-514E0E591563}" destId="{20EB1589-1714-4EA5-9F13-1212C60CA26E}" srcOrd="0" destOrd="0" parTransId="{E1E8BC80-FA7F-4EB2-AB4C-043EF2B7BF23}" sibTransId="{48DAF3DF-FCE4-4CEF-B13F-0F4AA83D1255}"/>
    <dgm:cxn modelId="{C5C11D76-182A-49C1-8578-051F93AE015B}" srcId="{D3A7C2EE-74E9-4FFB-9C7B-514E0E591563}" destId="{EE0755DE-1079-4511-B325-AB8A3FE0EBDF}" srcOrd="3" destOrd="0" parTransId="{79369535-2A07-46FA-83BE-074C3C1C097D}" sibTransId="{861D9796-05F5-42F8-B500-ECF0C3508B18}"/>
    <dgm:cxn modelId="{5291E89A-3AB4-4B70-993A-8F6D8D24AA03}" srcId="{D3A7C2EE-74E9-4FFB-9C7B-514E0E591563}" destId="{88693298-E913-44F1-BDC2-023386043DC8}" srcOrd="1" destOrd="0" parTransId="{6E747C47-92B7-46CD-AFFF-3865587EC5B8}" sibTransId="{E106CC56-B080-437D-B789-02080A6B4269}"/>
    <dgm:cxn modelId="{13B585BB-165C-4B15-B852-637ED39F7EAC}" type="presOf" srcId="{D3A7C2EE-74E9-4FFB-9C7B-514E0E591563}" destId="{DD6F7051-8C52-48D1-9853-083325A9CFA5}" srcOrd="0" destOrd="0" presId="urn:microsoft.com/office/officeart/2008/layout/VerticalCurvedList"/>
    <dgm:cxn modelId="{B9BD85D6-4557-4A86-B781-6906ABA9E680}" type="presOf" srcId="{EE0755DE-1079-4511-B325-AB8A3FE0EBDF}" destId="{6F468718-42BD-4A45-A948-5B98786F0D64}" srcOrd="0" destOrd="0" presId="urn:microsoft.com/office/officeart/2008/layout/VerticalCurvedList"/>
    <dgm:cxn modelId="{869513EA-D6F9-4148-B2F3-D3EFA3B0009E}" type="presOf" srcId="{88693298-E913-44F1-BDC2-023386043DC8}" destId="{43C127BE-C0FC-425C-B8D2-C1D94846FD79}" srcOrd="0" destOrd="0" presId="urn:microsoft.com/office/officeart/2008/layout/VerticalCurvedList"/>
    <dgm:cxn modelId="{E6947659-6C4D-4E79-9A5E-F0D11ADF1800}" type="presParOf" srcId="{DD6F7051-8C52-48D1-9853-083325A9CFA5}" destId="{9B370D9C-679E-4E94-9356-E7E487B3C949}" srcOrd="0" destOrd="0" presId="urn:microsoft.com/office/officeart/2008/layout/VerticalCurvedList"/>
    <dgm:cxn modelId="{54E384EE-A21F-49B4-94AE-494E2463C97F}" type="presParOf" srcId="{9B370D9C-679E-4E94-9356-E7E487B3C949}" destId="{F45E8E5E-49CA-4FBD-AB50-F1190E9B4189}" srcOrd="0" destOrd="0" presId="urn:microsoft.com/office/officeart/2008/layout/VerticalCurvedList"/>
    <dgm:cxn modelId="{1FF496C3-1872-42A8-88B7-AA601787B75E}" type="presParOf" srcId="{F45E8E5E-49CA-4FBD-AB50-F1190E9B4189}" destId="{AFACC895-EA1D-4B1E-9447-AC2C6BBC08D1}" srcOrd="0" destOrd="0" presId="urn:microsoft.com/office/officeart/2008/layout/VerticalCurvedList"/>
    <dgm:cxn modelId="{189594ED-E15D-46F5-8509-51C490A0D625}" type="presParOf" srcId="{F45E8E5E-49CA-4FBD-AB50-F1190E9B4189}" destId="{87517BC4-C9E0-44FB-81D1-A105AB54DCBE}" srcOrd="1" destOrd="0" presId="urn:microsoft.com/office/officeart/2008/layout/VerticalCurvedList"/>
    <dgm:cxn modelId="{8D80A166-2D4D-42E3-82F3-6912BD2A5EF5}" type="presParOf" srcId="{F45E8E5E-49CA-4FBD-AB50-F1190E9B4189}" destId="{D0DB89F0-46BD-4990-9AEC-D93A9E371227}" srcOrd="2" destOrd="0" presId="urn:microsoft.com/office/officeart/2008/layout/VerticalCurvedList"/>
    <dgm:cxn modelId="{A87C2220-F985-4EC3-A768-DDF3853FD265}" type="presParOf" srcId="{F45E8E5E-49CA-4FBD-AB50-F1190E9B4189}" destId="{A7A4C933-BBA4-42F3-8109-FEC7F64B38DA}" srcOrd="3" destOrd="0" presId="urn:microsoft.com/office/officeart/2008/layout/VerticalCurvedList"/>
    <dgm:cxn modelId="{A5A43FED-496B-4B33-8371-195E95940334}" type="presParOf" srcId="{9B370D9C-679E-4E94-9356-E7E487B3C949}" destId="{B773D3DD-6C61-4BF0-B6CB-E293F5894783}" srcOrd="1" destOrd="0" presId="urn:microsoft.com/office/officeart/2008/layout/VerticalCurvedList"/>
    <dgm:cxn modelId="{7989DDF0-FA79-403A-AC67-8999C3E79DCD}" type="presParOf" srcId="{9B370D9C-679E-4E94-9356-E7E487B3C949}" destId="{A5C99FC7-5C0E-4C3E-8FFE-8CB95EC2683E}" srcOrd="2" destOrd="0" presId="urn:microsoft.com/office/officeart/2008/layout/VerticalCurvedList"/>
    <dgm:cxn modelId="{9B223529-35F6-4B1A-B69C-90DD7E185F42}" type="presParOf" srcId="{A5C99FC7-5C0E-4C3E-8FFE-8CB95EC2683E}" destId="{B6E5232A-C75A-4005-97A4-A04DDADBF241}" srcOrd="0" destOrd="0" presId="urn:microsoft.com/office/officeart/2008/layout/VerticalCurvedList"/>
    <dgm:cxn modelId="{7F92AE07-7A22-46D4-824F-B2E310BC606C}" type="presParOf" srcId="{9B370D9C-679E-4E94-9356-E7E487B3C949}" destId="{43C127BE-C0FC-425C-B8D2-C1D94846FD79}" srcOrd="3" destOrd="0" presId="urn:microsoft.com/office/officeart/2008/layout/VerticalCurvedList"/>
    <dgm:cxn modelId="{855D7E4C-65B1-4155-8D7C-D020D303E028}" type="presParOf" srcId="{9B370D9C-679E-4E94-9356-E7E487B3C949}" destId="{CFAF022F-728D-42CD-9F0E-BFC2D1DB1CA8}" srcOrd="4" destOrd="0" presId="urn:microsoft.com/office/officeart/2008/layout/VerticalCurvedList"/>
    <dgm:cxn modelId="{2937CFBD-3068-491F-A719-55CDE7F47F18}" type="presParOf" srcId="{CFAF022F-728D-42CD-9F0E-BFC2D1DB1CA8}" destId="{11FC2626-3C3D-43B4-BE6E-7D41BF67F747}" srcOrd="0" destOrd="0" presId="urn:microsoft.com/office/officeart/2008/layout/VerticalCurvedList"/>
    <dgm:cxn modelId="{630BAABF-A3BE-4946-9B3D-956061E3CDB4}" type="presParOf" srcId="{9B370D9C-679E-4E94-9356-E7E487B3C949}" destId="{49D43E86-B4CD-4CF0-931D-9AA5F5460EFA}" srcOrd="5" destOrd="0" presId="urn:microsoft.com/office/officeart/2008/layout/VerticalCurvedList"/>
    <dgm:cxn modelId="{FCE563E3-A07C-4C3D-8648-77BE755046E5}" type="presParOf" srcId="{9B370D9C-679E-4E94-9356-E7E487B3C949}" destId="{6B99CDDB-5712-44A4-88C5-486A56B408CA}" srcOrd="6" destOrd="0" presId="urn:microsoft.com/office/officeart/2008/layout/VerticalCurvedList"/>
    <dgm:cxn modelId="{C1F2AC3D-66B8-4D8D-8BC7-2A4CAE0ED850}" type="presParOf" srcId="{6B99CDDB-5712-44A4-88C5-486A56B408CA}" destId="{7E240D47-F1D7-4B5A-A754-5D5D70821E1A}" srcOrd="0" destOrd="0" presId="urn:microsoft.com/office/officeart/2008/layout/VerticalCurvedList"/>
    <dgm:cxn modelId="{4A699F00-7520-4C5B-A5DA-544B9F16BE10}" type="presParOf" srcId="{9B370D9C-679E-4E94-9356-E7E487B3C949}" destId="{6F468718-42BD-4A45-A948-5B98786F0D64}" srcOrd="7" destOrd="0" presId="urn:microsoft.com/office/officeart/2008/layout/VerticalCurvedList"/>
    <dgm:cxn modelId="{90E72C3E-439E-4BC8-82B9-8382CF086ACF}" type="presParOf" srcId="{9B370D9C-679E-4E94-9356-E7E487B3C949}" destId="{D8559D02-CBE1-4035-AA63-92A045E2B16B}" srcOrd="8" destOrd="0" presId="urn:microsoft.com/office/officeart/2008/layout/VerticalCurvedList"/>
    <dgm:cxn modelId="{A9DB78C2-3965-4DD8-9043-641B34E07FF2}" type="presParOf" srcId="{D8559D02-CBE1-4035-AA63-92A045E2B16B}" destId="{E6170A2F-6E11-4510-9416-DE478E8E0687}" srcOrd="0" destOrd="0" presId="urn:microsoft.com/office/officeart/2008/layout/VerticalCurvedList"/>
  </dgm:cxnLst>
  <dgm:bg>
    <a:effectLst>
      <a:glow rad="228600">
        <a:schemeClr val="accent6">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3A7C2EE-74E9-4FFB-9C7B-514E0E591563}"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NG"/>
        </a:p>
      </dgm:t>
    </dgm:pt>
    <dgm:pt modelId="{20EB1589-1714-4EA5-9F13-1212C60CA26E}">
      <dgm:prSet phldrT="[Text]"/>
      <dgm:spPr>
        <a:solidFill>
          <a:schemeClr val="bg2"/>
        </a:solidFill>
      </dgm:spPr>
      <dgm:t>
        <a:bodyPr/>
        <a:lstStyle/>
        <a:p>
          <a:pPr>
            <a:buFont typeface="Wingdings" panose="05000000000000000000" pitchFamily="2" charset="2"/>
            <a:buChar char="ü"/>
          </a:pPr>
          <a:r>
            <a:rPr lang="en-US" dirty="0">
              <a:solidFill>
                <a:schemeClr val="bg1"/>
              </a:solidFill>
              <a:latin typeface="Gill Sans MT" panose="020B0502020104020203" pitchFamily="34" charset="0"/>
            </a:rPr>
            <a:t>Community ACF</a:t>
          </a:r>
          <a:endParaRPr lang="en-NG" dirty="0">
            <a:solidFill>
              <a:schemeClr val="bg1"/>
            </a:solidFill>
            <a:latin typeface="Gill Sans MT" panose="020B0502020104020203" pitchFamily="34" charset="0"/>
          </a:endParaRPr>
        </a:p>
      </dgm:t>
    </dgm:pt>
    <dgm:pt modelId="{E1E8BC80-FA7F-4EB2-AB4C-043EF2B7BF23}" type="parTrans" cxnId="{8C0C7071-5C29-45D7-B0D3-410772FD1595}">
      <dgm:prSet/>
      <dgm:spPr/>
      <dgm:t>
        <a:bodyPr/>
        <a:lstStyle/>
        <a:p>
          <a:endParaRPr lang="en-NG">
            <a:latin typeface="Gill Sans MT" panose="020B0502020104020203" pitchFamily="34" charset="0"/>
          </a:endParaRPr>
        </a:p>
      </dgm:t>
    </dgm:pt>
    <dgm:pt modelId="{48DAF3DF-FCE4-4CEF-B13F-0F4AA83D1255}" type="sibTrans" cxnId="{8C0C7071-5C29-45D7-B0D3-410772FD1595}">
      <dgm:prSet/>
      <dgm:spPr/>
      <dgm:t>
        <a:bodyPr/>
        <a:lstStyle/>
        <a:p>
          <a:endParaRPr lang="en-NG">
            <a:latin typeface="Gill Sans MT" panose="020B0502020104020203" pitchFamily="34" charset="0"/>
          </a:endParaRPr>
        </a:p>
      </dgm:t>
    </dgm:pt>
    <dgm:pt modelId="{E5EC1D0F-1F9B-4D3E-99E3-B1119DEF2890}">
      <dgm:prSet/>
      <dgm:spPr>
        <a:solidFill>
          <a:schemeClr val="bg2"/>
        </a:solidFill>
      </dgm:spPr>
      <dgm:t>
        <a:bodyPr/>
        <a:lstStyle/>
        <a:p>
          <a:pPr>
            <a:buFont typeface="Wingdings" panose="05000000000000000000" pitchFamily="2" charset="2"/>
            <a:buChar char="ü"/>
          </a:pPr>
          <a:r>
            <a:rPr lang="en-US" dirty="0">
              <a:solidFill>
                <a:schemeClr val="bg1"/>
              </a:solidFill>
              <a:latin typeface="Gill Sans MT" panose="020B0502020104020203" pitchFamily="34" charset="0"/>
            </a:rPr>
            <a:t>WOW and PDX</a:t>
          </a:r>
        </a:p>
      </dgm:t>
    </dgm:pt>
    <dgm:pt modelId="{EEBA4CD0-1671-4356-A39B-EF292DCE6E29}" type="parTrans" cxnId="{B241DD85-2624-4AAC-B7CE-E1333FCD63C2}">
      <dgm:prSet/>
      <dgm:spPr/>
      <dgm:t>
        <a:bodyPr/>
        <a:lstStyle/>
        <a:p>
          <a:endParaRPr lang="en-NG">
            <a:latin typeface="Gill Sans MT" panose="020B0502020104020203" pitchFamily="34" charset="0"/>
          </a:endParaRPr>
        </a:p>
      </dgm:t>
    </dgm:pt>
    <dgm:pt modelId="{8C5D2BA7-40A3-4133-9548-10AFC4EFC717}" type="sibTrans" cxnId="{B241DD85-2624-4AAC-B7CE-E1333FCD63C2}">
      <dgm:prSet/>
      <dgm:spPr/>
      <dgm:t>
        <a:bodyPr/>
        <a:lstStyle/>
        <a:p>
          <a:endParaRPr lang="en-NG">
            <a:latin typeface="Gill Sans MT" panose="020B0502020104020203" pitchFamily="34" charset="0"/>
          </a:endParaRPr>
        </a:p>
      </dgm:t>
    </dgm:pt>
    <dgm:pt modelId="{BB2E7108-1EFF-467F-BAB8-59CF78482607}">
      <dgm:prSet/>
      <dgm:spPr>
        <a:solidFill>
          <a:schemeClr val="bg2"/>
        </a:solidFill>
      </dgm:spPr>
      <dgm:t>
        <a:bodyPr/>
        <a:lstStyle/>
        <a:p>
          <a:pPr>
            <a:buFont typeface="Wingdings" panose="05000000000000000000" pitchFamily="2" charset="2"/>
            <a:buChar char="ü"/>
          </a:pPr>
          <a:r>
            <a:rPr lang="en-US" dirty="0">
              <a:solidFill>
                <a:schemeClr val="bg1"/>
              </a:solidFill>
              <a:latin typeface="Gill Sans MT" panose="020B0502020104020203" pitchFamily="34" charset="0"/>
            </a:rPr>
            <a:t>ACF – Special population (prisons, schools, nomads, etc.)</a:t>
          </a:r>
        </a:p>
      </dgm:t>
    </dgm:pt>
    <dgm:pt modelId="{F657153D-21F3-4946-B716-25F8BDC29B26}" type="parTrans" cxnId="{E361758B-EC66-4BD1-96E3-6EA544F7050B}">
      <dgm:prSet/>
      <dgm:spPr/>
      <dgm:t>
        <a:bodyPr/>
        <a:lstStyle/>
        <a:p>
          <a:endParaRPr lang="en-NG">
            <a:latin typeface="Gill Sans MT" panose="020B0502020104020203" pitchFamily="34" charset="0"/>
          </a:endParaRPr>
        </a:p>
      </dgm:t>
    </dgm:pt>
    <dgm:pt modelId="{B8C38BF0-57F5-4D2B-9D0F-080901D7667E}" type="sibTrans" cxnId="{E361758B-EC66-4BD1-96E3-6EA544F7050B}">
      <dgm:prSet/>
      <dgm:spPr/>
      <dgm:t>
        <a:bodyPr/>
        <a:lstStyle/>
        <a:p>
          <a:endParaRPr lang="en-NG">
            <a:latin typeface="Gill Sans MT" panose="020B0502020104020203" pitchFamily="34" charset="0"/>
          </a:endParaRPr>
        </a:p>
      </dgm:t>
    </dgm:pt>
    <dgm:pt modelId="{DD6F7051-8C52-48D1-9853-083325A9CFA5}" type="pres">
      <dgm:prSet presAssocID="{D3A7C2EE-74E9-4FFB-9C7B-514E0E591563}" presName="Name0" presStyleCnt="0">
        <dgm:presLayoutVars>
          <dgm:chMax val="7"/>
          <dgm:chPref val="7"/>
          <dgm:dir/>
        </dgm:presLayoutVars>
      </dgm:prSet>
      <dgm:spPr/>
    </dgm:pt>
    <dgm:pt modelId="{9B370D9C-679E-4E94-9356-E7E487B3C949}" type="pres">
      <dgm:prSet presAssocID="{D3A7C2EE-74E9-4FFB-9C7B-514E0E591563}" presName="Name1" presStyleCnt="0"/>
      <dgm:spPr/>
    </dgm:pt>
    <dgm:pt modelId="{F45E8E5E-49CA-4FBD-AB50-F1190E9B4189}" type="pres">
      <dgm:prSet presAssocID="{D3A7C2EE-74E9-4FFB-9C7B-514E0E591563}" presName="cycle" presStyleCnt="0"/>
      <dgm:spPr/>
    </dgm:pt>
    <dgm:pt modelId="{AFACC895-EA1D-4B1E-9447-AC2C6BBC08D1}" type="pres">
      <dgm:prSet presAssocID="{D3A7C2EE-74E9-4FFB-9C7B-514E0E591563}" presName="srcNode" presStyleLbl="node1" presStyleIdx="0" presStyleCnt="3"/>
      <dgm:spPr/>
    </dgm:pt>
    <dgm:pt modelId="{87517BC4-C9E0-44FB-81D1-A105AB54DCBE}" type="pres">
      <dgm:prSet presAssocID="{D3A7C2EE-74E9-4FFB-9C7B-514E0E591563}" presName="conn" presStyleLbl="parChTrans1D2" presStyleIdx="0" presStyleCnt="1"/>
      <dgm:spPr/>
    </dgm:pt>
    <dgm:pt modelId="{D0DB89F0-46BD-4990-9AEC-D93A9E371227}" type="pres">
      <dgm:prSet presAssocID="{D3A7C2EE-74E9-4FFB-9C7B-514E0E591563}" presName="extraNode" presStyleLbl="node1" presStyleIdx="0" presStyleCnt="3"/>
      <dgm:spPr/>
    </dgm:pt>
    <dgm:pt modelId="{A7A4C933-BBA4-42F3-8109-FEC7F64B38DA}" type="pres">
      <dgm:prSet presAssocID="{D3A7C2EE-74E9-4FFB-9C7B-514E0E591563}" presName="dstNode" presStyleLbl="node1" presStyleIdx="0" presStyleCnt="3"/>
      <dgm:spPr/>
    </dgm:pt>
    <dgm:pt modelId="{B773D3DD-6C61-4BF0-B6CB-E293F5894783}" type="pres">
      <dgm:prSet presAssocID="{20EB1589-1714-4EA5-9F13-1212C60CA26E}" presName="text_1" presStyleLbl="node1" presStyleIdx="0" presStyleCnt="3">
        <dgm:presLayoutVars>
          <dgm:bulletEnabled val="1"/>
        </dgm:presLayoutVars>
      </dgm:prSet>
      <dgm:spPr/>
    </dgm:pt>
    <dgm:pt modelId="{A5C99FC7-5C0E-4C3E-8FFE-8CB95EC2683E}" type="pres">
      <dgm:prSet presAssocID="{20EB1589-1714-4EA5-9F13-1212C60CA26E}" presName="accent_1" presStyleCnt="0"/>
      <dgm:spPr/>
    </dgm:pt>
    <dgm:pt modelId="{B6E5232A-C75A-4005-97A4-A04DDADBF241}" type="pres">
      <dgm:prSet presAssocID="{20EB1589-1714-4EA5-9F13-1212C60CA26E}" presName="accentRepeatNode" presStyleLbl="solidFgAcc1" presStyleIdx="0" presStyleCnt="3"/>
      <dgm:spPr/>
    </dgm:pt>
    <dgm:pt modelId="{975CFECB-2435-4F53-A1CC-9169BE43520F}" type="pres">
      <dgm:prSet presAssocID="{E5EC1D0F-1F9B-4D3E-99E3-B1119DEF2890}" presName="text_2" presStyleLbl="node1" presStyleIdx="1" presStyleCnt="3">
        <dgm:presLayoutVars>
          <dgm:bulletEnabled val="1"/>
        </dgm:presLayoutVars>
      </dgm:prSet>
      <dgm:spPr/>
    </dgm:pt>
    <dgm:pt modelId="{C918D787-90AB-4729-A3CA-7064750AD43D}" type="pres">
      <dgm:prSet presAssocID="{E5EC1D0F-1F9B-4D3E-99E3-B1119DEF2890}" presName="accent_2" presStyleCnt="0"/>
      <dgm:spPr/>
    </dgm:pt>
    <dgm:pt modelId="{D473AFFF-93BE-44B7-9309-7C3D5510EDAD}" type="pres">
      <dgm:prSet presAssocID="{E5EC1D0F-1F9B-4D3E-99E3-B1119DEF2890}" presName="accentRepeatNode" presStyleLbl="solidFgAcc1" presStyleIdx="1" presStyleCnt="3"/>
      <dgm:spPr/>
    </dgm:pt>
    <dgm:pt modelId="{61A6DFE2-8383-4EBF-9E0A-922FDB2A9F4E}" type="pres">
      <dgm:prSet presAssocID="{BB2E7108-1EFF-467F-BAB8-59CF78482607}" presName="text_3" presStyleLbl="node1" presStyleIdx="2" presStyleCnt="3">
        <dgm:presLayoutVars>
          <dgm:bulletEnabled val="1"/>
        </dgm:presLayoutVars>
      </dgm:prSet>
      <dgm:spPr/>
    </dgm:pt>
    <dgm:pt modelId="{37318B25-A0BC-440B-A993-3D38F68019FE}" type="pres">
      <dgm:prSet presAssocID="{BB2E7108-1EFF-467F-BAB8-59CF78482607}" presName="accent_3" presStyleCnt="0"/>
      <dgm:spPr/>
    </dgm:pt>
    <dgm:pt modelId="{E9610514-6ECD-451A-98C7-759CE5FB0A60}" type="pres">
      <dgm:prSet presAssocID="{BB2E7108-1EFF-467F-BAB8-59CF78482607}" presName="accentRepeatNode" presStyleLbl="solidFgAcc1" presStyleIdx="2" presStyleCnt="3"/>
      <dgm:spPr/>
    </dgm:pt>
  </dgm:ptLst>
  <dgm:cxnLst>
    <dgm:cxn modelId="{C5440A44-F0FF-4F5D-83E6-60515E3B969B}" type="presOf" srcId="{20EB1589-1714-4EA5-9F13-1212C60CA26E}" destId="{B773D3DD-6C61-4BF0-B6CB-E293F5894783}" srcOrd="0" destOrd="0" presId="urn:microsoft.com/office/officeart/2008/layout/VerticalCurvedList"/>
    <dgm:cxn modelId="{0E982E59-5C17-4929-BA55-1CDF6F71694F}" type="presOf" srcId="{48DAF3DF-FCE4-4CEF-B13F-0F4AA83D1255}" destId="{87517BC4-C9E0-44FB-81D1-A105AB54DCBE}" srcOrd="0" destOrd="0" presId="urn:microsoft.com/office/officeart/2008/layout/VerticalCurvedList"/>
    <dgm:cxn modelId="{C06EB461-836F-45D6-BEE1-CD7DE2F3356F}" type="presOf" srcId="{E5EC1D0F-1F9B-4D3E-99E3-B1119DEF2890}" destId="{975CFECB-2435-4F53-A1CC-9169BE43520F}" srcOrd="0" destOrd="0" presId="urn:microsoft.com/office/officeart/2008/layout/VerticalCurvedList"/>
    <dgm:cxn modelId="{8C0C7071-5C29-45D7-B0D3-410772FD1595}" srcId="{D3A7C2EE-74E9-4FFB-9C7B-514E0E591563}" destId="{20EB1589-1714-4EA5-9F13-1212C60CA26E}" srcOrd="0" destOrd="0" parTransId="{E1E8BC80-FA7F-4EB2-AB4C-043EF2B7BF23}" sibTransId="{48DAF3DF-FCE4-4CEF-B13F-0F4AA83D1255}"/>
    <dgm:cxn modelId="{B241DD85-2624-4AAC-B7CE-E1333FCD63C2}" srcId="{D3A7C2EE-74E9-4FFB-9C7B-514E0E591563}" destId="{E5EC1D0F-1F9B-4D3E-99E3-B1119DEF2890}" srcOrd="1" destOrd="0" parTransId="{EEBA4CD0-1671-4356-A39B-EF292DCE6E29}" sibTransId="{8C5D2BA7-40A3-4133-9548-10AFC4EFC717}"/>
    <dgm:cxn modelId="{E361758B-EC66-4BD1-96E3-6EA544F7050B}" srcId="{D3A7C2EE-74E9-4FFB-9C7B-514E0E591563}" destId="{BB2E7108-1EFF-467F-BAB8-59CF78482607}" srcOrd="2" destOrd="0" parTransId="{F657153D-21F3-4946-B716-25F8BDC29B26}" sibTransId="{B8C38BF0-57F5-4D2B-9D0F-080901D7667E}"/>
    <dgm:cxn modelId="{DC930D98-C007-4917-B16B-598B0A6728BB}" type="presOf" srcId="{BB2E7108-1EFF-467F-BAB8-59CF78482607}" destId="{61A6DFE2-8383-4EBF-9E0A-922FDB2A9F4E}" srcOrd="0" destOrd="0" presId="urn:microsoft.com/office/officeart/2008/layout/VerticalCurvedList"/>
    <dgm:cxn modelId="{13B585BB-165C-4B15-B852-637ED39F7EAC}" type="presOf" srcId="{D3A7C2EE-74E9-4FFB-9C7B-514E0E591563}" destId="{DD6F7051-8C52-48D1-9853-083325A9CFA5}" srcOrd="0" destOrd="0" presId="urn:microsoft.com/office/officeart/2008/layout/VerticalCurvedList"/>
    <dgm:cxn modelId="{E6947659-6C4D-4E79-9A5E-F0D11ADF1800}" type="presParOf" srcId="{DD6F7051-8C52-48D1-9853-083325A9CFA5}" destId="{9B370D9C-679E-4E94-9356-E7E487B3C949}" srcOrd="0" destOrd="0" presId="urn:microsoft.com/office/officeart/2008/layout/VerticalCurvedList"/>
    <dgm:cxn modelId="{54E384EE-A21F-49B4-94AE-494E2463C97F}" type="presParOf" srcId="{9B370D9C-679E-4E94-9356-E7E487B3C949}" destId="{F45E8E5E-49CA-4FBD-AB50-F1190E9B4189}" srcOrd="0" destOrd="0" presId="urn:microsoft.com/office/officeart/2008/layout/VerticalCurvedList"/>
    <dgm:cxn modelId="{1FF496C3-1872-42A8-88B7-AA601787B75E}" type="presParOf" srcId="{F45E8E5E-49CA-4FBD-AB50-F1190E9B4189}" destId="{AFACC895-EA1D-4B1E-9447-AC2C6BBC08D1}" srcOrd="0" destOrd="0" presId="urn:microsoft.com/office/officeart/2008/layout/VerticalCurvedList"/>
    <dgm:cxn modelId="{189594ED-E15D-46F5-8509-51C490A0D625}" type="presParOf" srcId="{F45E8E5E-49CA-4FBD-AB50-F1190E9B4189}" destId="{87517BC4-C9E0-44FB-81D1-A105AB54DCBE}" srcOrd="1" destOrd="0" presId="urn:microsoft.com/office/officeart/2008/layout/VerticalCurvedList"/>
    <dgm:cxn modelId="{8D80A166-2D4D-42E3-82F3-6912BD2A5EF5}" type="presParOf" srcId="{F45E8E5E-49CA-4FBD-AB50-F1190E9B4189}" destId="{D0DB89F0-46BD-4990-9AEC-D93A9E371227}" srcOrd="2" destOrd="0" presId="urn:microsoft.com/office/officeart/2008/layout/VerticalCurvedList"/>
    <dgm:cxn modelId="{A87C2220-F985-4EC3-A768-DDF3853FD265}" type="presParOf" srcId="{F45E8E5E-49CA-4FBD-AB50-F1190E9B4189}" destId="{A7A4C933-BBA4-42F3-8109-FEC7F64B38DA}" srcOrd="3" destOrd="0" presId="urn:microsoft.com/office/officeart/2008/layout/VerticalCurvedList"/>
    <dgm:cxn modelId="{A5A43FED-496B-4B33-8371-195E95940334}" type="presParOf" srcId="{9B370D9C-679E-4E94-9356-E7E487B3C949}" destId="{B773D3DD-6C61-4BF0-B6CB-E293F5894783}" srcOrd="1" destOrd="0" presId="urn:microsoft.com/office/officeart/2008/layout/VerticalCurvedList"/>
    <dgm:cxn modelId="{7989DDF0-FA79-403A-AC67-8999C3E79DCD}" type="presParOf" srcId="{9B370D9C-679E-4E94-9356-E7E487B3C949}" destId="{A5C99FC7-5C0E-4C3E-8FFE-8CB95EC2683E}" srcOrd="2" destOrd="0" presId="urn:microsoft.com/office/officeart/2008/layout/VerticalCurvedList"/>
    <dgm:cxn modelId="{9B223529-35F6-4B1A-B69C-90DD7E185F42}" type="presParOf" srcId="{A5C99FC7-5C0E-4C3E-8FFE-8CB95EC2683E}" destId="{B6E5232A-C75A-4005-97A4-A04DDADBF241}" srcOrd="0" destOrd="0" presId="urn:microsoft.com/office/officeart/2008/layout/VerticalCurvedList"/>
    <dgm:cxn modelId="{8E48E4DD-854D-4E0A-9A00-9643C8851B24}" type="presParOf" srcId="{9B370D9C-679E-4E94-9356-E7E487B3C949}" destId="{975CFECB-2435-4F53-A1CC-9169BE43520F}" srcOrd="3" destOrd="0" presId="urn:microsoft.com/office/officeart/2008/layout/VerticalCurvedList"/>
    <dgm:cxn modelId="{A32B52EE-7EC0-479E-82B5-22DDE89C443B}" type="presParOf" srcId="{9B370D9C-679E-4E94-9356-E7E487B3C949}" destId="{C918D787-90AB-4729-A3CA-7064750AD43D}" srcOrd="4" destOrd="0" presId="urn:microsoft.com/office/officeart/2008/layout/VerticalCurvedList"/>
    <dgm:cxn modelId="{E3CDDF32-087A-4E31-BF11-DB5DD42CD150}" type="presParOf" srcId="{C918D787-90AB-4729-A3CA-7064750AD43D}" destId="{D473AFFF-93BE-44B7-9309-7C3D5510EDAD}" srcOrd="0" destOrd="0" presId="urn:microsoft.com/office/officeart/2008/layout/VerticalCurvedList"/>
    <dgm:cxn modelId="{EFA30378-C313-400D-9DCA-AA1F44882EA6}" type="presParOf" srcId="{9B370D9C-679E-4E94-9356-E7E487B3C949}" destId="{61A6DFE2-8383-4EBF-9E0A-922FDB2A9F4E}" srcOrd="5" destOrd="0" presId="urn:microsoft.com/office/officeart/2008/layout/VerticalCurvedList"/>
    <dgm:cxn modelId="{FD8A1996-68CC-46CC-86AC-277BCC76BBE0}" type="presParOf" srcId="{9B370D9C-679E-4E94-9356-E7E487B3C949}" destId="{37318B25-A0BC-440B-A993-3D38F68019FE}" srcOrd="6" destOrd="0" presId="urn:microsoft.com/office/officeart/2008/layout/VerticalCurvedList"/>
    <dgm:cxn modelId="{E5CE66A5-8334-400B-BD16-478DAFEF5A30}" type="presParOf" srcId="{37318B25-A0BC-440B-A993-3D38F68019FE}" destId="{E9610514-6ECD-451A-98C7-759CE5FB0A60}"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3A7C2EE-74E9-4FFB-9C7B-514E0E591563}" type="doc">
      <dgm:prSet loTypeId="urn:microsoft.com/office/officeart/2008/layout/VerticalCurvedList" loCatId="list" qsTypeId="urn:microsoft.com/office/officeart/2005/8/quickstyle/simple3" qsCatId="simple" csTypeId="urn:microsoft.com/office/officeart/2005/8/colors/accent6_2" csCatId="accent6" phldr="1"/>
      <dgm:spPr/>
      <dgm:t>
        <a:bodyPr/>
        <a:lstStyle/>
        <a:p>
          <a:endParaRPr lang="en-NG"/>
        </a:p>
      </dgm:t>
    </dgm:pt>
    <dgm:pt modelId="{20EB1589-1714-4EA5-9F13-1212C60CA26E}">
      <dgm:prSet phldrT="[Text]"/>
      <dgm:spPr>
        <a:solidFill>
          <a:schemeClr val="accent6">
            <a:lumMod val="75000"/>
          </a:schemeClr>
        </a:solidFill>
      </dgm:spPr>
      <dgm:t>
        <a:bodyPr/>
        <a:lstStyle/>
        <a:p>
          <a:pPr>
            <a:buFont typeface="Wingdings" panose="05000000000000000000" pitchFamily="2" charset="2"/>
            <a:buChar char="ü"/>
          </a:pPr>
          <a:r>
            <a:rPr lang="en-US" dirty="0">
              <a:solidFill>
                <a:schemeClr val="bg1"/>
              </a:solidFill>
              <a:latin typeface="Gill Sans MT" panose="020B0502020104020203" pitchFamily="34" charset="0"/>
            </a:rPr>
            <a:t>Public facility intervention</a:t>
          </a:r>
          <a:endParaRPr lang="en-NG" dirty="0">
            <a:solidFill>
              <a:schemeClr val="bg1"/>
            </a:solidFill>
            <a:latin typeface="Gill Sans MT" panose="020B0502020104020203" pitchFamily="34" charset="0"/>
          </a:endParaRPr>
        </a:p>
      </dgm:t>
    </dgm:pt>
    <dgm:pt modelId="{E1E8BC80-FA7F-4EB2-AB4C-043EF2B7BF23}" type="parTrans" cxnId="{8C0C7071-5C29-45D7-B0D3-410772FD1595}">
      <dgm:prSet/>
      <dgm:spPr/>
      <dgm:t>
        <a:bodyPr/>
        <a:lstStyle/>
        <a:p>
          <a:endParaRPr lang="en-NG"/>
        </a:p>
      </dgm:t>
    </dgm:pt>
    <dgm:pt modelId="{48DAF3DF-FCE4-4CEF-B13F-0F4AA83D1255}" type="sibTrans" cxnId="{8C0C7071-5C29-45D7-B0D3-410772FD1595}">
      <dgm:prSet/>
      <dgm:spPr/>
      <dgm:t>
        <a:bodyPr/>
        <a:lstStyle/>
        <a:p>
          <a:endParaRPr lang="en-NG"/>
        </a:p>
      </dgm:t>
    </dgm:pt>
    <dgm:pt modelId="{F0A98CDC-978F-4D28-ABC4-7ADDFCBF9244}">
      <dgm:prSet/>
      <dgm:spPr>
        <a:solidFill>
          <a:schemeClr val="accent6">
            <a:lumMod val="75000"/>
          </a:schemeClr>
        </a:solidFill>
      </dgm:spPr>
      <dgm:t>
        <a:bodyPr/>
        <a:lstStyle/>
        <a:p>
          <a:pPr>
            <a:buFont typeface="Wingdings" panose="05000000000000000000" pitchFamily="2" charset="2"/>
            <a:buChar char="ü"/>
          </a:pPr>
          <a:r>
            <a:rPr lang="en-US" dirty="0">
              <a:solidFill>
                <a:schemeClr val="bg1"/>
              </a:solidFill>
              <a:latin typeface="Gill Sans MT" panose="020B0502020104020203" pitchFamily="34" charset="0"/>
            </a:rPr>
            <a:t>Contact investigation</a:t>
          </a:r>
        </a:p>
      </dgm:t>
    </dgm:pt>
    <dgm:pt modelId="{13827F42-2FCF-46FA-BC4E-297F16D046E1}" type="parTrans" cxnId="{56E6C94F-7A60-4F61-AE08-98F0C9746460}">
      <dgm:prSet/>
      <dgm:spPr/>
      <dgm:t>
        <a:bodyPr/>
        <a:lstStyle/>
        <a:p>
          <a:endParaRPr lang="en-NG"/>
        </a:p>
      </dgm:t>
    </dgm:pt>
    <dgm:pt modelId="{A0DA3F02-30FC-4DAE-8C8E-6DF874F8D6F9}" type="sibTrans" cxnId="{56E6C94F-7A60-4F61-AE08-98F0C9746460}">
      <dgm:prSet/>
      <dgm:spPr/>
      <dgm:t>
        <a:bodyPr/>
        <a:lstStyle/>
        <a:p>
          <a:endParaRPr lang="en-NG"/>
        </a:p>
      </dgm:t>
    </dgm:pt>
    <dgm:pt modelId="{DD6F7051-8C52-48D1-9853-083325A9CFA5}" type="pres">
      <dgm:prSet presAssocID="{D3A7C2EE-74E9-4FFB-9C7B-514E0E591563}" presName="Name0" presStyleCnt="0">
        <dgm:presLayoutVars>
          <dgm:chMax val="7"/>
          <dgm:chPref val="7"/>
          <dgm:dir/>
        </dgm:presLayoutVars>
      </dgm:prSet>
      <dgm:spPr/>
    </dgm:pt>
    <dgm:pt modelId="{9B370D9C-679E-4E94-9356-E7E487B3C949}" type="pres">
      <dgm:prSet presAssocID="{D3A7C2EE-74E9-4FFB-9C7B-514E0E591563}" presName="Name1" presStyleCnt="0"/>
      <dgm:spPr/>
    </dgm:pt>
    <dgm:pt modelId="{F45E8E5E-49CA-4FBD-AB50-F1190E9B4189}" type="pres">
      <dgm:prSet presAssocID="{D3A7C2EE-74E9-4FFB-9C7B-514E0E591563}" presName="cycle" presStyleCnt="0"/>
      <dgm:spPr/>
    </dgm:pt>
    <dgm:pt modelId="{AFACC895-EA1D-4B1E-9447-AC2C6BBC08D1}" type="pres">
      <dgm:prSet presAssocID="{D3A7C2EE-74E9-4FFB-9C7B-514E0E591563}" presName="srcNode" presStyleLbl="node1" presStyleIdx="0" presStyleCnt="2"/>
      <dgm:spPr/>
    </dgm:pt>
    <dgm:pt modelId="{87517BC4-C9E0-44FB-81D1-A105AB54DCBE}" type="pres">
      <dgm:prSet presAssocID="{D3A7C2EE-74E9-4FFB-9C7B-514E0E591563}" presName="conn" presStyleLbl="parChTrans1D2" presStyleIdx="0" presStyleCnt="1"/>
      <dgm:spPr/>
    </dgm:pt>
    <dgm:pt modelId="{D0DB89F0-46BD-4990-9AEC-D93A9E371227}" type="pres">
      <dgm:prSet presAssocID="{D3A7C2EE-74E9-4FFB-9C7B-514E0E591563}" presName="extraNode" presStyleLbl="node1" presStyleIdx="0" presStyleCnt="2"/>
      <dgm:spPr/>
    </dgm:pt>
    <dgm:pt modelId="{A7A4C933-BBA4-42F3-8109-FEC7F64B38DA}" type="pres">
      <dgm:prSet presAssocID="{D3A7C2EE-74E9-4FFB-9C7B-514E0E591563}" presName="dstNode" presStyleLbl="node1" presStyleIdx="0" presStyleCnt="2"/>
      <dgm:spPr/>
    </dgm:pt>
    <dgm:pt modelId="{B773D3DD-6C61-4BF0-B6CB-E293F5894783}" type="pres">
      <dgm:prSet presAssocID="{20EB1589-1714-4EA5-9F13-1212C60CA26E}" presName="text_1" presStyleLbl="node1" presStyleIdx="0" presStyleCnt="2">
        <dgm:presLayoutVars>
          <dgm:bulletEnabled val="1"/>
        </dgm:presLayoutVars>
      </dgm:prSet>
      <dgm:spPr/>
    </dgm:pt>
    <dgm:pt modelId="{A5C99FC7-5C0E-4C3E-8FFE-8CB95EC2683E}" type="pres">
      <dgm:prSet presAssocID="{20EB1589-1714-4EA5-9F13-1212C60CA26E}" presName="accent_1" presStyleCnt="0"/>
      <dgm:spPr/>
    </dgm:pt>
    <dgm:pt modelId="{B6E5232A-C75A-4005-97A4-A04DDADBF241}" type="pres">
      <dgm:prSet presAssocID="{20EB1589-1714-4EA5-9F13-1212C60CA26E}" presName="accentRepeatNode" presStyleLbl="solidFgAcc1" presStyleIdx="0" presStyleCnt="2"/>
      <dgm:spPr/>
    </dgm:pt>
    <dgm:pt modelId="{98CDC16A-FA0B-494A-AB03-BA3B000908EB}" type="pres">
      <dgm:prSet presAssocID="{F0A98CDC-978F-4D28-ABC4-7ADDFCBF9244}" presName="text_2" presStyleLbl="node1" presStyleIdx="1" presStyleCnt="2">
        <dgm:presLayoutVars>
          <dgm:bulletEnabled val="1"/>
        </dgm:presLayoutVars>
      </dgm:prSet>
      <dgm:spPr/>
    </dgm:pt>
    <dgm:pt modelId="{CB2C2ED1-467A-4379-945F-1D7A17629C06}" type="pres">
      <dgm:prSet presAssocID="{F0A98CDC-978F-4D28-ABC4-7ADDFCBF9244}" presName="accent_2" presStyleCnt="0"/>
      <dgm:spPr/>
    </dgm:pt>
    <dgm:pt modelId="{AE18E4B3-0B2B-4736-BAF0-055B9A4D79C8}" type="pres">
      <dgm:prSet presAssocID="{F0A98CDC-978F-4D28-ABC4-7ADDFCBF9244}" presName="accentRepeatNode" presStyleLbl="solidFgAcc1" presStyleIdx="1" presStyleCnt="2"/>
      <dgm:spPr/>
    </dgm:pt>
  </dgm:ptLst>
  <dgm:cxnLst>
    <dgm:cxn modelId="{C5440A44-F0FF-4F5D-83E6-60515E3B969B}" type="presOf" srcId="{20EB1589-1714-4EA5-9F13-1212C60CA26E}" destId="{B773D3DD-6C61-4BF0-B6CB-E293F5894783}" srcOrd="0" destOrd="0" presId="urn:microsoft.com/office/officeart/2008/layout/VerticalCurvedList"/>
    <dgm:cxn modelId="{1E67074A-4A93-4369-9F0E-C67528F52FB5}" type="presOf" srcId="{F0A98CDC-978F-4D28-ABC4-7ADDFCBF9244}" destId="{98CDC16A-FA0B-494A-AB03-BA3B000908EB}" srcOrd="0" destOrd="0" presId="urn:microsoft.com/office/officeart/2008/layout/VerticalCurvedList"/>
    <dgm:cxn modelId="{56E6C94F-7A60-4F61-AE08-98F0C9746460}" srcId="{D3A7C2EE-74E9-4FFB-9C7B-514E0E591563}" destId="{F0A98CDC-978F-4D28-ABC4-7ADDFCBF9244}" srcOrd="1" destOrd="0" parTransId="{13827F42-2FCF-46FA-BC4E-297F16D046E1}" sibTransId="{A0DA3F02-30FC-4DAE-8C8E-6DF874F8D6F9}"/>
    <dgm:cxn modelId="{0E982E59-5C17-4929-BA55-1CDF6F71694F}" type="presOf" srcId="{48DAF3DF-FCE4-4CEF-B13F-0F4AA83D1255}" destId="{87517BC4-C9E0-44FB-81D1-A105AB54DCBE}" srcOrd="0" destOrd="0" presId="urn:microsoft.com/office/officeart/2008/layout/VerticalCurvedList"/>
    <dgm:cxn modelId="{8C0C7071-5C29-45D7-B0D3-410772FD1595}" srcId="{D3A7C2EE-74E9-4FFB-9C7B-514E0E591563}" destId="{20EB1589-1714-4EA5-9F13-1212C60CA26E}" srcOrd="0" destOrd="0" parTransId="{E1E8BC80-FA7F-4EB2-AB4C-043EF2B7BF23}" sibTransId="{48DAF3DF-FCE4-4CEF-B13F-0F4AA83D1255}"/>
    <dgm:cxn modelId="{13B585BB-165C-4B15-B852-637ED39F7EAC}" type="presOf" srcId="{D3A7C2EE-74E9-4FFB-9C7B-514E0E591563}" destId="{DD6F7051-8C52-48D1-9853-083325A9CFA5}" srcOrd="0" destOrd="0" presId="urn:microsoft.com/office/officeart/2008/layout/VerticalCurvedList"/>
    <dgm:cxn modelId="{E6947659-6C4D-4E79-9A5E-F0D11ADF1800}" type="presParOf" srcId="{DD6F7051-8C52-48D1-9853-083325A9CFA5}" destId="{9B370D9C-679E-4E94-9356-E7E487B3C949}" srcOrd="0" destOrd="0" presId="urn:microsoft.com/office/officeart/2008/layout/VerticalCurvedList"/>
    <dgm:cxn modelId="{54E384EE-A21F-49B4-94AE-494E2463C97F}" type="presParOf" srcId="{9B370D9C-679E-4E94-9356-E7E487B3C949}" destId="{F45E8E5E-49CA-4FBD-AB50-F1190E9B4189}" srcOrd="0" destOrd="0" presId="urn:microsoft.com/office/officeart/2008/layout/VerticalCurvedList"/>
    <dgm:cxn modelId="{1FF496C3-1872-42A8-88B7-AA601787B75E}" type="presParOf" srcId="{F45E8E5E-49CA-4FBD-AB50-F1190E9B4189}" destId="{AFACC895-EA1D-4B1E-9447-AC2C6BBC08D1}" srcOrd="0" destOrd="0" presId="urn:microsoft.com/office/officeart/2008/layout/VerticalCurvedList"/>
    <dgm:cxn modelId="{189594ED-E15D-46F5-8509-51C490A0D625}" type="presParOf" srcId="{F45E8E5E-49CA-4FBD-AB50-F1190E9B4189}" destId="{87517BC4-C9E0-44FB-81D1-A105AB54DCBE}" srcOrd="1" destOrd="0" presId="urn:microsoft.com/office/officeart/2008/layout/VerticalCurvedList"/>
    <dgm:cxn modelId="{8D80A166-2D4D-42E3-82F3-6912BD2A5EF5}" type="presParOf" srcId="{F45E8E5E-49CA-4FBD-AB50-F1190E9B4189}" destId="{D0DB89F0-46BD-4990-9AEC-D93A9E371227}" srcOrd="2" destOrd="0" presId="urn:microsoft.com/office/officeart/2008/layout/VerticalCurvedList"/>
    <dgm:cxn modelId="{A87C2220-F985-4EC3-A768-DDF3853FD265}" type="presParOf" srcId="{F45E8E5E-49CA-4FBD-AB50-F1190E9B4189}" destId="{A7A4C933-BBA4-42F3-8109-FEC7F64B38DA}" srcOrd="3" destOrd="0" presId="urn:microsoft.com/office/officeart/2008/layout/VerticalCurvedList"/>
    <dgm:cxn modelId="{A5A43FED-496B-4B33-8371-195E95940334}" type="presParOf" srcId="{9B370D9C-679E-4E94-9356-E7E487B3C949}" destId="{B773D3DD-6C61-4BF0-B6CB-E293F5894783}" srcOrd="1" destOrd="0" presId="urn:microsoft.com/office/officeart/2008/layout/VerticalCurvedList"/>
    <dgm:cxn modelId="{7989DDF0-FA79-403A-AC67-8999C3E79DCD}" type="presParOf" srcId="{9B370D9C-679E-4E94-9356-E7E487B3C949}" destId="{A5C99FC7-5C0E-4C3E-8FFE-8CB95EC2683E}" srcOrd="2" destOrd="0" presId="urn:microsoft.com/office/officeart/2008/layout/VerticalCurvedList"/>
    <dgm:cxn modelId="{9B223529-35F6-4B1A-B69C-90DD7E185F42}" type="presParOf" srcId="{A5C99FC7-5C0E-4C3E-8FFE-8CB95EC2683E}" destId="{B6E5232A-C75A-4005-97A4-A04DDADBF241}" srcOrd="0" destOrd="0" presId="urn:microsoft.com/office/officeart/2008/layout/VerticalCurvedList"/>
    <dgm:cxn modelId="{668AC02F-4566-4DFA-A45B-31579477301F}" type="presParOf" srcId="{9B370D9C-679E-4E94-9356-E7E487B3C949}" destId="{98CDC16A-FA0B-494A-AB03-BA3B000908EB}" srcOrd="3" destOrd="0" presId="urn:microsoft.com/office/officeart/2008/layout/VerticalCurvedList"/>
    <dgm:cxn modelId="{0697ACCE-1E3F-4CE3-9C55-761AFF23DB53}" type="presParOf" srcId="{9B370D9C-679E-4E94-9356-E7E487B3C949}" destId="{CB2C2ED1-467A-4379-945F-1D7A17629C06}" srcOrd="4" destOrd="0" presId="urn:microsoft.com/office/officeart/2008/layout/VerticalCurvedList"/>
    <dgm:cxn modelId="{4381ABEF-453A-40D7-A590-1CDC14F03BAE}" type="presParOf" srcId="{CB2C2ED1-467A-4379-945F-1D7A17629C06}" destId="{AE18E4B3-0B2B-4736-BAF0-055B9A4D79C8}" srcOrd="0" destOrd="0" presId="urn:microsoft.com/office/officeart/2008/layout/VerticalCurv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9D9DF-AFBB-4B32-A53A-E906256EE4AD}">
      <dsp:nvSpPr>
        <dsp:cNvPr id="0" name=""/>
        <dsp:cNvSpPr/>
      </dsp:nvSpPr>
      <dsp:spPr>
        <a:xfrm rot="16200000">
          <a:off x="-1098656" y="1100734"/>
          <a:ext cx="4241074" cy="2039604"/>
        </a:xfrm>
        <a:prstGeom prst="flowChartManualOperati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5100" tIns="0" rIns="162719" bIns="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ill Sans MT" panose="020B0502020104020203" pitchFamily="34" charset="0"/>
            </a:rPr>
            <a:t>Introduction</a:t>
          </a:r>
          <a:endParaRPr lang="en-GB" sz="2600" kern="1200" dirty="0">
            <a:latin typeface="Gill Sans MT" panose="020B0502020104020203" pitchFamily="34" charset="0"/>
          </a:endParaRPr>
        </a:p>
      </dsp:txBody>
      <dsp:txXfrm rot="5400000">
        <a:off x="2079" y="848214"/>
        <a:ext cx="2039604" cy="2544644"/>
      </dsp:txXfrm>
    </dsp:sp>
    <dsp:sp modelId="{CB8E9F04-DC92-4676-AD8C-4138BFEC7398}">
      <dsp:nvSpPr>
        <dsp:cNvPr id="0" name=""/>
        <dsp:cNvSpPr/>
      </dsp:nvSpPr>
      <dsp:spPr>
        <a:xfrm rot="16200000">
          <a:off x="1093918" y="1100734"/>
          <a:ext cx="4241074" cy="2039604"/>
        </a:xfrm>
        <a:prstGeom prst="flowChartManualOperation">
          <a:avLst/>
        </a:prstGeom>
        <a:solidFill>
          <a:schemeClr val="accent5">
            <a:hueOff val="-328540"/>
            <a:satOff val="0"/>
            <a:lumOff val="5229"/>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5100" tIns="0" rIns="162719" bIns="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Basic Principles </a:t>
          </a:r>
        </a:p>
      </dsp:txBody>
      <dsp:txXfrm rot="5400000">
        <a:off x="2194653" y="848214"/>
        <a:ext cx="2039604" cy="2544644"/>
      </dsp:txXfrm>
    </dsp:sp>
    <dsp:sp modelId="{5E57B72B-239C-4A8E-A3CB-BB2CA158305E}">
      <dsp:nvSpPr>
        <dsp:cNvPr id="0" name=""/>
        <dsp:cNvSpPr/>
      </dsp:nvSpPr>
      <dsp:spPr>
        <a:xfrm rot="16200000">
          <a:off x="3286493" y="1100734"/>
          <a:ext cx="4241074" cy="2039604"/>
        </a:xfrm>
        <a:prstGeom prst="flowChartManualOperation">
          <a:avLst/>
        </a:prstGeom>
        <a:solidFill>
          <a:schemeClr val="accent5">
            <a:hueOff val="-657079"/>
            <a:satOff val="0"/>
            <a:lumOff val="1045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5100" tIns="0" rIns="162719" bIns="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Nigeria Experience </a:t>
          </a:r>
        </a:p>
      </dsp:txBody>
      <dsp:txXfrm rot="5400000">
        <a:off x="4387228" y="848214"/>
        <a:ext cx="2039604" cy="2544644"/>
      </dsp:txXfrm>
    </dsp:sp>
    <dsp:sp modelId="{DB519F54-18BA-43F3-8AC4-B1FD0B7FAFB6}">
      <dsp:nvSpPr>
        <dsp:cNvPr id="0" name=""/>
        <dsp:cNvSpPr/>
      </dsp:nvSpPr>
      <dsp:spPr>
        <a:xfrm rot="16200000">
          <a:off x="5479068" y="1100734"/>
          <a:ext cx="4241074" cy="2039604"/>
        </a:xfrm>
        <a:prstGeom prst="flowChartManualOperation">
          <a:avLst/>
        </a:prstGeom>
        <a:solidFill>
          <a:schemeClr val="accent5">
            <a:hueOff val="-985619"/>
            <a:satOff val="0"/>
            <a:lumOff val="1568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5100" tIns="0" rIns="162719" bIns="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Lessons Learned </a:t>
          </a:r>
        </a:p>
      </dsp:txBody>
      <dsp:txXfrm rot="5400000">
        <a:off x="6579803" y="848214"/>
        <a:ext cx="2039604" cy="2544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D93B8-1C6C-1E44-93F3-4E4A18504FB1}">
      <dsp:nvSpPr>
        <dsp:cNvPr id="0" name=""/>
        <dsp:cNvSpPr/>
      </dsp:nvSpPr>
      <dsp:spPr>
        <a:xfrm>
          <a:off x="236905" y="0"/>
          <a:ext cx="6648987" cy="70753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Gill Sans MT" panose="020B0502020104020203" pitchFamily="34" charset="0"/>
            </a:rPr>
            <a:t>Why Conduct a TB Cascade Analysis? </a:t>
          </a:r>
        </a:p>
      </dsp:txBody>
      <dsp:txXfrm>
        <a:off x="257628" y="20723"/>
        <a:ext cx="6607541" cy="666088"/>
      </dsp:txXfrm>
    </dsp:sp>
    <dsp:sp modelId="{DCF9266C-08A9-E040-A697-C2017678FF99}">
      <dsp:nvSpPr>
        <dsp:cNvPr id="0" name=""/>
        <dsp:cNvSpPr/>
      </dsp:nvSpPr>
      <dsp:spPr>
        <a:xfrm>
          <a:off x="901803" y="707534"/>
          <a:ext cx="660809" cy="404461"/>
        </a:xfrm>
        <a:custGeom>
          <a:avLst/>
          <a:gdLst/>
          <a:ahLst/>
          <a:cxnLst/>
          <a:rect l="0" t="0" r="0" b="0"/>
          <a:pathLst>
            <a:path>
              <a:moveTo>
                <a:pt x="0" y="0"/>
              </a:moveTo>
              <a:lnTo>
                <a:pt x="0" y="404461"/>
              </a:lnTo>
              <a:lnTo>
                <a:pt x="660809" y="4044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1704B-2E13-1340-BD83-3171EEDE416E}">
      <dsp:nvSpPr>
        <dsp:cNvPr id="0" name=""/>
        <dsp:cNvSpPr/>
      </dsp:nvSpPr>
      <dsp:spPr>
        <a:xfrm>
          <a:off x="1562613" y="803500"/>
          <a:ext cx="6726256" cy="61699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Gill Sans MT" panose="020B0502020104020203" pitchFamily="34" charset="0"/>
            </a:rPr>
            <a:t>TB care cascades and cascade analysis concept is a valuable approach for evaluating the quality of TB care within a TB Program or health system</a:t>
          </a:r>
        </a:p>
      </dsp:txBody>
      <dsp:txXfrm>
        <a:off x="1580684" y="821571"/>
        <a:ext cx="6690114" cy="580849"/>
      </dsp:txXfrm>
    </dsp:sp>
    <dsp:sp modelId="{C4AC95A7-DBEC-8340-A790-422F4F880C99}">
      <dsp:nvSpPr>
        <dsp:cNvPr id="0" name=""/>
        <dsp:cNvSpPr/>
      </dsp:nvSpPr>
      <dsp:spPr>
        <a:xfrm>
          <a:off x="901803" y="707534"/>
          <a:ext cx="663650" cy="1048979"/>
        </a:xfrm>
        <a:custGeom>
          <a:avLst/>
          <a:gdLst/>
          <a:ahLst/>
          <a:cxnLst/>
          <a:rect l="0" t="0" r="0" b="0"/>
          <a:pathLst>
            <a:path>
              <a:moveTo>
                <a:pt x="0" y="0"/>
              </a:moveTo>
              <a:lnTo>
                <a:pt x="0" y="1048979"/>
              </a:lnTo>
              <a:lnTo>
                <a:pt x="663650" y="10489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EA44E-35D2-034F-BAEE-FF16A195A3F0}">
      <dsp:nvSpPr>
        <dsp:cNvPr id="0" name=""/>
        <dsp:cNvSpPr/>
      </dsp:nvSpPr>
      <dsp:spPr>
        <a:xfrm>
          <a:off x="1565454" y="1553006"/>
          <a:ext cx="6726256" cy="4070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488950">
            <a:lnSpc>
              <a:spcPct val="90000"/>
            </a:lnSpc>
            <a:spcBef>
              <a:spcPct val="0"/>
            </a:spcBef>
            <a:spcAft>
              <a:spcPct val="35000"/>
            </a:spcAft>
            <a:buNone/>
          </a:pPr>
          <a:r>
            <a:rPr lang="en-US" sz="1400" b="0" kern="1200" dirty="0">
              <a:latin typeface="Gill Sans MT" panose="020B0502020104020203" pitchFamily="34" charset="0"/>
              <a:ea typeface="+mn-ea"/>
              <a:cs typeface="+mn-cs"/>
            </a:rPr>
            <a:t>Enhances patient-</a:t>
          </a:r>
          <a:r>
            <a:rPr lang="en-US" sz="1400" b="0" i="0" kern="1200" dirty="0" err="1">
              <a:latin typeface="Gill Sans MT" panose="020B0502020104020203" pitchFamily="34" charset="0"/>
            </a:rPr>
            <a:t>centredness</a:t>
          </a:r>
          <a:r>
            <a:rPr lang="en-US" sz="1400" b="0" kern="1200" dirty="0">
              <a:latin typeface="Gill Sans MT" panose="020B0502020104020203" pitchFamily="34" charset="0"/>
              <a:ea typeface="+mn-ea"/>
              <a:cs typeface="+mn-cs"/>
            </a:rPr>
            <a:t> </a:t>
          </a:r>
        </a:p>
      </dsp:txBody>
      <dsp:txXfrm>
        <a:off x="1577375" y="1564927"/>
        <a:ext cx="6702414" cy="383174"/>
      </dsp:txXfrm>
    </dsp:sp>
    <dsp:sp modelId="{BFA96E19-C650-104C-BEAF-2180C54E42A3}">
      <dsp:nvSpPr>
        <dsp:cNvPr id="0" name=""/>
        <dsp:cNvSpPr/>
      </dsp:nvSpPr>
      <dsp:spPr>
        <a:xfrm>
          <a:off x="901803" y="707534"/>
          <a:ext cx="677608" cy="1638812"/>
        </a:xfrm>
        <a:custGeom>
          <a:avLst/>
          <a:gdLst/>
          <a:ahLst/>
          <a:cxnLst/>
          <a:rect l="0" t="0" r="0" b="0"/>
          <a:pathLst>
            <a:path>
              <a:moveTo>
                <a:pt x="0" y="0"/>
              </a:moveTo>
              <a:lnTo>
                <a:pt x="0" y="1638812"/>
              </a:lnTo>
              <a:lnTo>
                <a:pt x="677608" y="16388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239E1-0AA2-484B-AE9B-1E28E5D05BD6}">
      <dsp:nvSpPr>
        <dsp:cNvPr id="0" name=""/>
        <dsp:cNvSpPr/>
      </dsp:nvSpPr>
      <dsp:spPr>
        <a:xfrm>
          <a:off x="1579412" y="2115163"/>
          <a:ext cx="6724614" cy="46236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488950">
            <a:lnSpc>
              <a:spcPct val="90000"/>
            </a:lnSpc>
            <a:spcBef>
              <a:spcPct val="0"/>
            </a:spcBef>
            <a:spcAft>
              <a:spcPct val="35000"/>
            </a:spcAft>
            <a:buNone/>
          </a:pPr>
          <a:r>
            <a:rPr lang="en-GB" sz="1400" b="0" kern="1200" dirty="0">
              <a:latin typeface="Gill Sans MT" panose="020B0502020104020203" pitchFamily="34" charset="0"/>
              <a:ea typeface="+mn-ea"/>
              <a:cs typeface="+mn-cs"/>
            </a:rPr>
            <a:t>Improves patient quality of care and overall health outcomes</a:t>
          </a:r>
          <a:endParaRPr lang="en-US" sz="1400" b="0" kern="1200" dirty="0">
            <a:latin typeface="Gill Sans MT" panose="020B0502020104020203" pitchFamily="34" charset="0"/>
            <a:ea typeface="+mn-ea"/>
            <a:cs typeface="+mn-cs"/>
          </a:endParaRPr>
        </a:p>
      </dsp:txBody>
      <dsp:txXfrm>
        <a:off x="1592954" y="2128705"/>
        <a:ext cx="6697530" cy="435282"/>
      </dsp:txXfrm>
    </dsp:sp>
    <dsp:sp modelId="{33AA4C86-70D1-DE4C-9770-494D64B16477}">
      <dsp:nvSpPr>
        <dsp:cNvPr id="0" name=""/>
        <dsp:cNvSpPr/>
      </dsp:nvSpPr>
      <dsp:spPr>
        <a:xfrm>
          <a:off x="901803" y="707534"/>
          <a:ext cx="678118" cy="2285962"/>
        </a:xfrm>
        <a:custGeom>
          <a:avLst/>
          <a:gdLst/>
          <a:ahLst/>
          <a:cxnLst/>
          <a:rect l="0" t="0" r="0" b="0"/>
          <a:pathLst>
            <a:path>
              <a:moveTo>
                <a:pt x="0" y="0"/>
              </a:moveTo>
              <a:lnTo>
                <a:pt x="0" y="2285962"/>
              </a:lnTo>
              <a:lnTo>
                <a:pt x="678118" y="22859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6CB1F-F4BB-0B46-9E4A-D617D45856AC}">
      <dsp:nvSpPr>
        <dsp:cNvPr id="0" name=""/>
        <dsp:cNvSpPr/>
      </dsp:nvSpPr>
      <dsp:spPr>
        <a:xfrm>
          <a:off x="1579922" y="2761419"/>
          <a:ext cx="6733829" cy="46415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488950">
            <a:lnSpc>
              <a:spcPct val="90000"/>
            </a:lnSpc>
            <a:spcBef>
              <a:spcPct val="0"/>
            </a:spcBef>
            <a:spcAft>
              <a:spcPct val="35000"/>
            </a:spcAft>
            <a:buNone/>
          </a:pPr>
          <a:r>
            <a:rPr lang="en-US" sz="1400" b="0" kern="1200" dirty="0">
              <a:latin typeface="Gill Sans MT" panose="020B0502020104020203" pitchFamily="34" charset="0"/>
              <a:ea typeface="+mn-ea"/>
              <a:cs typeface="+mn-cs"/>
            </a:rPr>
            <a:t>Improves program and care optimization</a:t>
          </a:r>
        </a:p>
      </dsp:txBody>
      <dsp:txXfrm>
        <a:off x="1593517" y="2775014"/>
        <a:ext cx="6706639" cy="436966"/>
      </dsp:txXfrm>
    </dsp:sp>
    <dsp:sp modelId="{682A6BD9-1C27-774A-BB5B-47EBA27B2565}">
      <dsp:nvSpPr>
        <dsp:cNvPr id="0" name=""/>
        <dsp:cNvSpPr/>
      </dsp:nvSpPr>
      <dsp:spPr>
        <a:xfrm>
          <a:off x="901803" y="707534"/>
          <a:ext cx="689235" cy="2902848"/>
        </a:xfrm>
        <a:custGeom>
          <a:avLst/>
          <a:gdLst/>
          <a:ahLst/>
          <a:cxnLst/>
          <a:rect l="0" t="0" r="0" b="0"/>
          <a:pathLst>
            <a:path>
              <a:moveTo>
                <a:pt x="0" y="0"/>
              </a:moveTo>
              <a:lnTo>
                <a:pt x="0" y="2902848"/>
              </a:lnTo>
              <a:lnTo>
                <a:pt x="689235" y="290284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26381D-7A4A-024D-8046-5945FE362C38}">
      <dsp:nvSpPr>
        <dsp:cNvPr id="0" name=""/>
        <dsp:cNvSpPr/>
      </dsp:nvSpPr>
      <dsp:spPr>
        <a:xfrm>
          <a:off x="1591038" y="3378368"/>
          <a:ext cx="6759787" cy="46402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488950">
            <a:lnSpc>
              <a:spcPct val="90000"/>
            </a:lnSpc>
            <a:spcBef>
              <a:spcPct val="0"/>
            </a:spcBef>
            <a:spcAft>
              <a:spcPct val="35000"/>
            </a:spcAft>
            <a:buNone/>
          </a:pPr>
          <a:r>
            <a:rPr lang="en-GB" sz="1400" b="0" kern="1200" dirty="0">
              <a:latin typeface="Gill Sans MT" panose="020B0502020104020203" pitchFamily="34" charset="0"/>
              <a:ea typeface="+mn-ea"/>
              <a:cs typeface="+mn-cs"/>
            </a:rPr>
            <a:t>Promotes accountability and demand for TB services</a:t>
          </a:r>
          <a:endParaRPr lang="en-US" sz="1400" b="0" kern="1200" dirty="0">
            <a:latin typeface="Gill Sans MT" panose="020B0502020104020203" pitchFamily="34" charset="0"/>
            <a:ea typeface="+mn-ea"/>
            <a:cs typeface="+mn-cs"/>
          </a:endParaRPr>
        </a:p>
      </dsp:txBody>
      <dsp:txXfrm>
        <a:off x="1604629" y="3391959"/>
        <a:ext cx="6732605" cy="436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22A0-0EB9-4E83-AA4E-2546B43B2701}">
      <dsp:nvSpPr>
        <dsp:cNvPr id="0" name=""/>
        <dsp:cNvSpPr/>
      </dsp:nvSpPr>
      <dsp:spPr>
        <a:xfrm>
          <a:off x="1384602" y="276603"/>
          <a:ext cx="2775518" cy="2850807"/>
        </a:xfrm>
        <a:prstGeom prst="pie">
          <a:avLst>
            <a:gd name="adj1" fmla="val 16200000"/>
            <a:gd name="adj2" fmla="val 1800000"/>
          </a:avLst>
        </a:prstGeom>
        <a:solidFill>
          <a:schemeClr val="bg2"/>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US" sz="2000" b="1" kern="1200" dirty="0">
              <a:ln>
                <a:solidFill>
                  <a:sysClr val="windowText" lastClr="000000"/>
                </a:solidFill>
              </a:ln>
              <a:solidFill>
                <a:schemeClr val="bg1"/>
              </a:solidFill>
              <a:latin typeface="Gill Sans MT" panose="020B0502020104020203" pitchFamily="34" charset="0"/>
            </a:rPr>
            <a:t>Community</a:t>
          </a:r>
          <a:r>
            <a:rPr lang="en-US" sz="2000" b="1" kern="1200" dirty="0">
              <a:ln>
                <a:solidFill>
                  <a:sysClr val="windowText" lastClr="000000"/>
                </a:solidFill>
              </a:ln>
              <a:solidFill>
                <a:sysClr val="windowText" lastClr="000000"/>
              </a:solidFill>
              <a:latin typeface="Gill Sans MT" panose="020B0502020104020203" pitchFamily="34" charset="0"/>
            </a:rPr>
            <a:t> </a:t>
          </a:r>
          <a:endParaRPr lang="en-NG" sz="2000" b="1" kern="1200" dirty="0">
            <a:ln>
              <a:solidFill>
                <a:sysClr val="windowText" lastClr="000000"/>
              </a:solidFill>
            </a:ln>
            <a:solidFill>
              <a:sysClr val="windowText" lastClr="000000"/>
            </a:solidFill>
            <a:latin typeface="Gill Sans MT" panose="020B0502020104020203" pitchFamily="34" charset="0"/>
          </a:endParaRPr>
        </a:p>
      </dsp:txBody>
      <dsp:txXfrm>
        <a:off x="2893624" y="802644"/>
        <a:ext cx="941693" cy="950269"/>
      </dsp:txXfrm>
    </dsp:sp>
    <dsp:sp modelId="{B966E13F-0E29-432B-8C77-580D30384960}">
      <dsp:nvSpPr>
        <dsp:cNvPr id="0" name=""/>
        <dsp:cNvSpPr/>
      </dsp:nvSpPr>
      <dsp:spPr>
        <a:xfrm>
          <a:off x="1273470" y="267357"/>
          <a:ext cx="2850807" cy="3053243"/>
        </a:xfrm>
        <a:prstGeom prst="pie">
          <a:avLst>
            <a:gd name="adj1" fmla="val 1800000"/>
            <a:gd name="adj2" fmla="val 900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0"/>
            </a:rPr>
            <a:t>Public Sector </a:t>
          </a:r>
          <a:endParaRPr lang="en-NG" sz="2000" kern="1200" dirty="0">
            <a:latin typeface="Gill Sans MT" panose="020B0502020104020203" pitchFamily="34" charset="0"/>
          </a:endParaRPr>
        </a:p>
      </dsp:txBody>
      <dsp:txXfrm>
        <a:off x="2054048" y="2193809"/>
        <a:ext cx="1289651" cy="945051"/>
      </dsp:txXfrm>
    </dsp:sp>
    <dsp:sp modelId="{5FD00FBE-9F5E-4B55-BC56-0E4376D8645F}">
      <dsp:nvSpPr>
        <dsp:cNvPr id="0" name=""/>
        <dsp:cNvSpPr/>
      </dsp:nvSpPr>
      <dsp:spPr>
        <a:xfrm>
          <a:off x="1200004" y="271505"/>
          <a:ext cx="2850807" cy="2850807"/>
        </a:xfrm>
        <a:prstGeom prst="pie">
          <a:avLst>
            <a:gd name="adj1" fmla="val 9000000"/>
            <a:gd name="adj2" fmla="val 162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ill Sans MT" panose="020B0502020104020203" pitchFamily="34" charset="0"/>
            </a:rPr>
            <a:t>Private Sector</a:t>
          </a:r>
          <a:endParaRPr lang="en-NG" sz="2000" kern="1200" dirty="0">
            <a:solidFill>
              <a:schemeClr val="bg1"/>
            </a:solidFill>
            <a:latin typeface="Gill Sans MT" panose="020B0502020104020203" pitchFamily="34" charset="0"/>
          </a:endParaRPr>
        </a:p>
      </dsp:txBody>
      <dsp:txXfrm>
        <a:off x="1505448" y="831485"/>
        <a:ext cx="967238" cy="950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7BC4-C9E0-44FB-81D1-A105AB54DCBE}">
      <dsp:nvSpPr>
        <dsp:cNvPr id="0" name=""/>
        <dsp:cNvSpPr/>
      </dsp:nvSpPr>
      <dsp:spPr>
        <a:xfrm>
          <a:off x="-1911671" y="-296571"/>
          <a:ext cx="2286003" cy="2286003"/>
        </a:xfrm>
        <a:prstGeom prst="blockArc">
          <a:avLst>
            <a:gd name="adj1" fmla="val 18900000"/>
            <a:gd name="adj2" fmla="val 2700000"/>
            <a:gd name="adj3" fmla="val 94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3D3DD-6C61-4BF0-B6CB-E293F5894783}">
      <dsp:nvSpPr>
        <dsp:cNvPr id="0" name=""/>
        <dsp:cNvSpPr/>
      </dsp:nvSpPr>
      <dsp:spPr>
        <a:xfrm>
          <a:off x="196917" y="130147"/>
          <a:ext cx="2322374" cy="260429"/>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716" tIns="35560" rIns="35560" bIns="3556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dirty="0">
              <a:solidFill>
                <a:schemeClr val="bg1"/>
              </a:solidFill>
              <a:latin typeface="Gill Sans MT" panose="020B0502020104020203" pitchFamily="34" charset="0"/>
            </a:rPr>
            <a:t>Private facility intervention</a:t>
          </a:r>
          <a:endParaRPr lang="en-NG" sz="1400" kern="1200" dirty="0">
            <a:solidFill>
              <a:schemeClr val="bg1"/>
            </a:solidFill>
            <a:latin typeface="Gill Sans MT" panose="020B0502020104020203" pitchFamily="34" charset="0"/>
          </a:endParaRPr>
        </a:p>
      </dsp:txBody>
      <dsp:txXfrm>
        <a:off x="196917" y="130147"/>
        <a:ext cx="2322374" cy="260429"/>
      </dsp:txXfrm>
    </dsp:sp>
    <dsp:sp modelId="{B6E5232A-C75A-4005-97A4-A04DDADBF241}">
      <dsp:nvSpPr>
        <dsp:cNvPr id="0" name=""/>
        <dsp:cNvSpPr/>
      </dsp:nvSpPr>
      <dsp:spPr>
        <a:xfrm>
          <a:off x="34149" y="97593"/>
          <a:ext cx="325536" cy="32553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3C127BE-C0FC-425C-B8D2-C1D94846FD79}">
      <dsp:nvSpPr>
        <dsp:cNvPr id="0" name=""/>
        <dsp:cNvSpPr/>
      </dsp:nvSpPr>
      <dsp:spPr>
        <a:xfrm>
          <a:off x="346227" y="520859"/>
          <a:ext cx="2173064" cy="260429"/>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7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Gill Sans MT" panose="020B0502020104020203" pitchFamily="34" charset="0"/>
            </a:rPr>
            <a:t>PPMV/CP</a:t>
          </a:r>
          <a:endParaRPr lang="en-US" sz="1400" kern="1200" dirty="0">
            <a:solidFill>
              <a:schemeClr val="bg1"/>
            </a:solidFill>
            <a:latin typeface="Gill Sans MT" panose="020B0502020104020203" pitchFamily="34" charset="0"/>
          </a:endParaRPr>
        </a:p>
      </dsp:txBody>
      <dsp:txXfrm>
        <a:off x="346227" y="520859"/>
        <a:ext cx="2173064" cy="260429"/>
      </dsp:txXfrm>
    </dsp:sp>
    <dsp:sp modelId="{11FC2626-3C3D-43B4-BE6E-7D41BF67F747}">
      <dsp:nvSpPr>
        <dsp:cNvPr id="0" name=""/>
        <dsp:cNvSpPr/>
      </dsp:nvSpPr>
      <dsp:spPr>
        <a:xfrm>
          <a:off x="183459" y="488305"/>
          <a:ext cx="325536" cy="32553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9D43E86-B4CD-4CF0-931D-9AA5F5460EFA}">
      <dsp:nvSpPr>
        <dsp:cNvPr id="0" name=""/>
        <dsp:cNvSpPr/>
      </dsp:nvSpPr>
      <dsp:spPr>
        <a:xfrm>
          <a:off x="346227" y="911571"/>
          <a:ext cx="2173064" cy="260429"/>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7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Gill Sans MT" panose="020B0502020104020203" pitchFamily="34" charset="0"/>
            </a:rPr>
            <a:t>Contact investigation</a:t>
          </a:r>
        </a:p>
      </dsp:txBody>
      <dsp:txXfrm>
        <a:off x="346227" y="911571"/>
        <a:ext cx="2173064" cy="260429"/>
      </dsp:txXfrm>
    </dsp:sp>
    <dsp:sp modelId="{7E240D47-F1D7-4B5A-A754-5D5D70821E1A}">
      <dsp:nvSpPr>
        <dsp:cNvPr id="0" name=""/>
        <dsp:cNvSpPr/>
      </dsp:nvSpPr>
      <dsp:spPr>
        <a:xfrm>
          <a:off x="183459" y="879017"/>
          <a:ext cx="325536" cy="32553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F468718-42BD-4A45-A948-5B98786F0D64}">
      <dsp:nvSpPr>
        <dsp:cNvPr id="0" name=""/>
        <dsp:cNvSpPr/>
      </dsp:nvSpPr>
      <dsp:spPr>
        <a:xfrm>
          <a:off x="196917" y="1302283"/>
          <a:ext cx="2322374" cy="260429"/>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716"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Gill Sans MT" panose="020B0502020104020203" pitchFamily="34" charset="0"/>
            </a:rPr>
            <a:t>Standalone laboratory</a:t>
          </a:r>
        </a:p>
      </dsp:txBody>
      <dsp:txXfrm>
        <a:off x="196917" y="1302283"/>
        <a:ext cx="2322374" cy="260429"/>
      </dsp:txXfrm>
    </dsp:sp>
    <dsp:sp modelId="{E6170A2F-6E11-4510-9416-DE478E8E0687}">
      <dsp:nvSpPr>
        <dsp:cNvPr id="0" name=""/>
        <dsp:cNvSpPr/>
      </dsp:nvSpPr>
      <dsp:spPr>
        <a:xfrm>
          <a:off x="34149" y="1269729"/>
          <a:ext cx="325536" cy="32553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7BC4-C9E0-44FB-81D1-A105AB54DCBE}">
      <dsp:nvSpPr>
        <dsp:cNvPr id="0" name=""/>
        <dsp:cNvSpPr/>
      </dsp:nvSpPr>
      <dsp:spPr>
        <a:xfrm>
          <a:off x="-2095028" y="-324447"/>
          <a:ext cx="2503819" cy="2503819"/>
        </a:xfrm>
        <a:prstGeom prst="blockArc">
          <a:avLst>
            <a:gd name="adj1" fmla="val 18900000"/>
            <a:gd name="adj2" fmla="val 2700000"/>
            <a:gd name="adj3" fmla="val 863"/>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3D3DD-6C61-4BF0-B6CB-E293F5894783}">
      <dsp:nvSpPr>
        <dsp:cNvPr id="0" name=""/>
        <dsp:cNvSpPr/>
      </dsp:nvSpPr>
      <dsp:spPr>
        <a:xfrm>
          <a:off x="262764" y="185492"/>
          <a:ext cx="2253964" cy="370985"/>
        </a:xfrm>
        <a:prstGeom prst="rect">
          <a:avLst/>
        </a:prstGeom>
        <a:solidFill>
          <a:schemeClr val="bg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469" tIns="27940" rIns="27940" bIns="2794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kern="1200" dirty="0">
              <a:solidFill>
                <a:schemeClr val="bg1"/>
              </a:solidFill>
              <a:latin typeface="Gill Sans MT" panose="020B0502020104020203" pitchFamily="34" charset="0"/>
            </a:rPr>
            <a:t>Community ACF</a:t>
          </a:r>
          <a:endParaRPr lang="en-NG" sz="1100" kern="1200" dirty="0">
            <a:solidFill>
              <a:schemeClr val="bg1"/>
            </a:solidFill>
            <a:latin typeface="Gill Sans MT" panose="020B0502020104020203" pitchFamily="34" charset="0"/>
          </a:endParaRPr>
        </a:p>
      </dsp:txBody>
      <dsp:txXfrm>
        <a:off x="262764" y="185492"/>
        <a:ext cx="2253964" cy="370985"/>
      </dsp:txXfrm>
    </dsp:sp>
    <dsp:sp modelId="{B6E5232A-C75A-4005-97A4-A04DDADBF241}">
      <dsp:nvSpPr>
        <dsp:cNvPr id="0" name=""/>
        <dsp:cNvSpPr/>
      </dsp:nvSpPr>
      <dsp:spPr>
        <a:xfrm>
          <a:off x="30899" y="139119"/>
          <a:ext cx="463731" cy="463731"/>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75CFECB-2435-4F53-A1CC-9169BE43520F}">
      <dsp:nvSpPr>
        <dsp:cNvPr id="0" name=""/>
        <dsp:cNvSpPr/>
      </dsp:nvSpPr>
      <dsp:spPr>
        <a:xfrm>
          <a:off x="397618" y="741970"/>
          <a:ext cx="2119111" cy="370985"/>
        </a:xfrm>
        <a:prstGeom prst="rect">
          <a:avLst/>
        </a:prstGeom>
        <a:solidFill>
          <a:schemeClr val="bg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469" tIns="27940" rIns="27940" bIns="2794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kern="1200" dirty="0">
              <a:solidFill>
                <a:schemeClr val="bg1"/>
              </a:solidFill>
              <a:latin typeface="Gill Sans MT" panose="020B0502020104020203" pitchFamily="34" charset="0"/>
            </a:rPr>
            <a:t>WOW and PDX</a:t>
          </a:r>
        </a:p>
      </dsp:txBody>
      <dsp:txXfrm>
        <a:off x="397618" y="741970"/>
        <a:ext cx="2119111" cy="370985"/>
      </dsp:txXfrm>
    </dsp:sp>
    <dsp:sp modelId="{D473AFFF-93BE-44B7-9309-7C3D5510EDAD}">
      <dsp:nvSpPr>
        <dsp:cNvPr id="0" name=""/>
        <dsp:cNvSpPr/>
      </dsp:nvSpPr>
      <dsp:spPr>
        <a:xfrm>
          <a:off x="165752" y="695596"/>
          <a:ext cx="463731" cy="463731"/>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1A6DFE2-8383-4EBF-9E0A-922FDB2A9F4E}">
      <dsp:nvSpPr>
        <dsp:cNvPr id="0" name=""/>
        <dsp:cNvSpPr/>
      </dsp:nvSpPr>
      <dsp:spPr>
        <a:xfrm>
          <a:off x="262764" y="1298447"/>
          <a:ext cx="2253964" cy="370985"/>
        </a:xfrm>
        <a:prstGeom prst="rect">
          <a:avLst/>
        </a:prstGeom>
        <a:solidFill>
          <a:schemeClr val="bg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469" tIns="27940" rIns="27940" bIns="2794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kern="1200" dirty="0">
              <a:solidFill>
                <a:schemeClr val="bg1"/>
              </a:solidFill>
              <a:latin typeface="Gill Sans MT" panose="020B0502020104020203" pitchFamily="34" charset="0"/>
            </a:rPr>
            <a:t>ACF – Special population (prisons, schools, nomads, etc.)</a:t>
          </a:r>
        </a:p>
      </dsp:txBody>
      <dsp:txXfrm>
        <a:off x="262764" y="1298447"/>
        <a:ext cx="2253964" cy="370985"/>
      </dsp:txXfrm>
    </dsp:sp>
    <dsp:sp modelId="{E9610514-6ECD-451A-98C7-759CE5FB0A60}">
      <dsp:nvSpPr>
        <dsp:cNvPr id="0" name=""/>
        <dsp:cNvSpPr/>
      </dsp:nvSpPr>
      <dsp:spPr>
        <a:xfrm>
          <a:off x="30899" y="1252074"/>
          <a:ext cx="463731" cy="463731"/>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7BC4-C9E0-44FB-81D1-A105AB54DCBE}">
      <dsp:nvSpPr>
        <dsp:cNvPr id="0" name=""/>
        <dsp:cNvSpPr/>
      </dsp:nvSpPr>
      <dsp:spPr>
        <a:xfrm>
          <a:off x="-1468881" y="-229975"/>
          <a:ext cx="1765625" cy="1765625"/>
        </a:xfrm>
        <a:prstGeom prst="blockArc">
          <a:avLst>
            <a:gd name="adj1" fmla="val 18900000"/>
            <a:gd name="adj2" fmla="val 2700000"/>
            <a:gd name="adj3" fmla="val 122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3D3DD-6C61-4BF0-B6CB-E293F5894783}">
      <dsp:nvSpPr>
        <dsp:cNvPr id="0" name=""/>
        <dsp:cNvSpPr/>
      </dsp:nvSpPr>
      <dsp:spPr>
        <a:xfrm>
          <a:off x="240015" y="186528"/>
          <a:ext cx="2060868" cy="373004"/>
        </a:xfrm>
        <a:prstGeom prst="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073" tIns="33020" rIns="33020" bIns="3302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chemeClr val="bg1"/>
              </a:solidFill>
              <a:latin typeface="Gill Sans MT" panose="020B0502020104020203" pitchFamily="34" charset="0"/>
            </a:rPr>
            <a:t>Public facility intervention</a:t>
          </a:r>
          <a:endParaRPr lang="en-NG" sz="1300" kern="1200" dirty="0">
            <a:solidFill>
              <a:schemeClr val="bg1"/>
            </a:solidFill>
            <a:latin typeface="Gill Sans MT" panose="020B0502020104020203" pitchFamily="34" charset="0"/>
          </a:endParaRPr>
        </a:p>
      </dsp:txBody>
      <dsp:txXfrm>
        <a:off x="240015" y="186528"/>
        <a:ext cx="2060868" cy="373004"/>
      </dsp:txXfrm>
    </dsp:sp>
    <dsp:sp modelId="{B6E5232A-C75A-4005-97A4-A04DDADBF241}">
      <dsp:nvSpPr>
        <dsp:cNvPr id="0" name=""/>
        <dsp:cNvSpPr/>
      </dsp:nvSpPr>
      <dsp:spPr>
        <a:xfrm>
          <a:off x="6887" y="139902"/>
          <a:ext cx="466256" cy="4662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8CDC16A-FA0B-494A-AB03-BA3B000908EB}">
      <dsp:nvSpPr>
        <dsp:cNvPr id="0" name=""/>
        <dsp:cNvSpPr/>
      </dsp:nvSpPr>
      <dsp:spPr>
        <a:xfrm>
          <a:off x="240015" y="746140"/>
          <a:ext cx="2060868" cy="373004"/>
        </a:xfrm>
        <a:prstGeom prst="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073" tIns="33020" rIns="33020" bIns="3302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chemeClr val="bg1"/>
              </a:solidFill>
              <a:latin typeface="Gill Sans MT" panose="020B0502020104020203" pitchFamily="34" charset="0"/>
            </a:rPr>
            <a:t>Contact investigation</a:t>
          </a:r>
        </a:p>
      </dsp:txBody>
      <dsp:txXfrm>
        <a:off x="240015" y="746140"/>
        <a:ext cx="2060868" cy="373004"/>
      </dsp:txXfrm>
    </dsp:sp>
    <dsp:sp modelId="{AE18E4B3-0B2B-4736-BAF0-055B9A4D79C8}">
      <dsp:nvSpPr>
        <dsp:cNvPr id="0" name=""/>
        <dsp:cNvSpPr/>
      </dsp:nvSpPr>
      <dsp:spPr>
        <a:xfrm>
          <a:off x="6887" y="699514"/>
          <a:ext cx="466256" cy="4662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L="914400" marR="0" lvl="1"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2pPr>
            <a:lvl3pPr marL="1371600" marR="0" lvl="2"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3pPr>
            <a:lvl4pPr marL="1828800" marR="0" lvl="3"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4pPr>
            <a:lvl5pPr marL="2286000" marR="0" lvl="4"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1" dirty="0">
                <a:solidFill>
                  <a:schemeClr val="dk1"/>
                </a:solidFill>
                <a:latin typeface="Century Gothic"/>
                <a:ea typeface="Century Gothic"/>
                <a:cs typeface="Century Gothic"/>
                <a:sym typeface="Century Gothic"/>
              </a:rPr>
              <a:t>TB Accelerator –</a:t>
            </a:r>
            <a:r>
              <a:rPr lang="en-US" sz="1200" b="0" dirty="0">
                <a:solidFill>
                  <a:schemeClr val="dk1"/>
                </a:solidFill>
                <a:latin typeface="Century Gothic"/>
                <a:ea typeface="Century Gothic"/>
                <a:cs typeface="Century Gothic"/>
                <a:sym typeface="Century Gothic"/>
              </a:rPr>
              <a:t> other activities include (TIFA, STAR, LON) – {define}</a:t>
            </a:r>
          </a:p>
          <a:p>
            <a:pPr marL="0" marR="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Goal: 40 million people on treatment from 2018-2022 </a:t>
            </a:r>
          </a:p>
          <a:p>
            <a:pPr marL="0" marR="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1" dirty="0">
                <a:solidFill>
                  <a:schemeClr val="dk1"/>
                </a:solidFill>
                <a:latin typeface="Century Gothic"/>
                <a:ea typeface="Century Gothic"/>
                <a:cs typeface="Century Gothic"/>
                <a:sym typeface="Century Gothic"/>
              </a:rPr>
              <a:t>Strategic objective</a:t>
            </a:r>
            <a:br>
              <a:rPr lang="en-US" sz="1200" dirty="0">
                <a:solidFill>
                  <a:schemeClr val="dk1"/>
                </a:solidFill>
                <a:latin typeface="Century Gothic"/>
                <a:ea typeface="Century Gothic"/>
                <a:cs typeface="Century Gothic"/>
                <a:sym typeface="Century Gothic"/>
              </a:rPr>
            </a:br>
            <a:r>
              <a:rPr lang="en-US" sz="1200" dirty="0">
                <a:solidFill>
                  <a:schemeClr val="dk1"/>
                </a:solidFill>
                <a:latin typeface="Century Gothic"/>
                <a:ea typeface="Century Gothic"/>
                <a:cs typeface="Century Gothic"/>
                <a:sym typeface="Century Gothic"/>
              </a:rPr>
              <a:t>Ensure demand, analysis, and use of tuberculosis (TB) data for performance management and to inform interventions and policies</a:t>
            </a:r>
            <a:endParaRPr lang="en-US" dirty="0"/>
          </a:p>
          <a:p>
            <a:pPr marL="0" marR="0" lvl="0" indent="0" algn="l" rtl="0">
              <a:spcBef>
                <a:spcPts val="0"/>
              </a:spcBef>
              <a:spcAft>
                <a:spcPts val="0"/>
              </a:spcAft>
              <a:buNone/>
            </a:pPr>
            <a:endParaRPr lang="en-US" sz="1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lang="en-US" sz="1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dirty="0">
                <a:solidFill>
                  <a:schemeClr val="dk1"/>
                </a:solidFill>
                <a:latin typeface="Century Gothic"/>
                <a:ea typeface="Century Gothic"/>
                <a:cs typeface="Century Gothic"/>
                <a:sym typeface="Century Gothic"/>
              </a:rPr>
              <a:t>The mechanism assists with developing and implementing </a:t>
            </a:r>
            <a:r>
              <a:rPr lang="en-US" sz="1200" b="1" dirty="0">
                <a:solidFill>
                  <a:schemeClr val="dk1"/>
                </a:solidFill>
                <a:latin typeface="Century Gothic"/>
                <a:ea typeface="Century Gothic"/>
                <a:cs typeface="Century Gothic"/>
                <a:sym typeface="Century Gothic"/>
              </a:rPr>
              <a:t>performance-based measurement systems </a:t>
            </a:r>
            <a:r>
              <a:rPr lang="en-US" sz="1200" dirty="0">
                <a:solidFill>
                  <a:schemeClr val="dk1"/>
                </a:solidFill>
                <a:latin typeface="Century Gothic"/>
                <a:ea typeface="Century Gothic"/>
                <a:cs typeface="Century Gothic"/>
                <a:sym typeface="Century Gothic"/>
              </a:rPr>
              <a:t>to maximize resources.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36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57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308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8: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1" name="Google Shape;62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Pts val="1400"/>
                <a:buFontTx/>
                <a:buNone/>
                <a:tabLst/>
                <a:defRPr/>
              </a:pPr>
              <a:t>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5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812800"/>
            <a:ext cx="7070725" cy="400843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7708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8.jpg"/><Relationship Id="rId12" Type="http://schemas.openxmlformats.org/officeDocument/2006/relationships/image" Target="../media/image25.png"/><Relationship Id="rId2" Type="http://schemas.openxmlformats.org/officeDocument/2006/relationships/slideMaster" Target="../slideMasters/slideMaster2.xml"/><Relationship Id="rId16" Type="http://schemas.openxmlformats.org/officeDocument/2006/relationships/image" Target="../media/image14.jpg"/><Relationship Id="rId1" Type="http://schemas.openxmlformats.org/officeDocument/2006/relationships/tags" Target="../tags/tag12.xml"/><Relationship Id="rId6" Type="http://schemas.openxmlformats.org/officeDocument/2006/relationships/image" Target="../media/image20.svg"/><Relationship Id="rId11" Type="http://schemas.openxmlformats.org/officeDocument/2006/relationships/image" Target="../media/image24.svg"/><Relationship Id="rId5" Type="http://schemas.openxmlformats.org/officeDocument/2006/relationships/image" Target="../media/image19.png"/><Relationship Id="rId15" Type="http://schemas.openxmlformats.org/officeDocument/2006/relationships/image" Target="../media/image13.jpg"/><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22.svg"/><Relationship Id="rId14" Type="http://schemas.openxmlformats.org/officeDocument/2006/relationships/image" Target="../media/image1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4.xml"/><Relationship Id="rId5" Type="http://schemas.openxmlformats.org/officeDocument/2006/relationships/image" Target="../media/image31.jpeg"/><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B DIAH header">
  <p:cSld name="TB DIAH header">
    <p:bg>
      <p:bgPr>
        <a:solidFill>
          <a:schemeClr val="lt1"/>
        </a:solidFill>
        <a:effectLst/>
      </p:bgPr>
    </p:bg>
    <p:spTree>
      <p:nvGrpSpPr>
        <p:cNvPr id="1" name="Shape 45"/>
        <p:cNvGrpSpPr/>
        <p:nvPr/>
      </p:nvGrpSpPr>
      <p:grpSpPr>
        <a:xfrm>
          <a:off x="0" y="0"/>
          <a:ext cx="0" cy="0"/>
          <a:chOff x="0" y="0"/>
          <a:chExt cx="0" cy="0"/>
        </a:xfrm>
      </p:grpSpPr>
      <p:sp>
        <p:nvSpPr>
          <p:cNvPr id="46" name="Google Shape;46;p117"/>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17"/>
          <p:cNvSpPr/>
          <p:nvPr/>
        </p:nvSpPr>
        <p:spPr>
          <a:xfrm>
            <a:off x="0" y="0"/>
            <a:ext cx="9144000" cy="117753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8" name="Google Shape;48;p117"/>
          <p:cNvSpPr txBox="1">
            <a:spLocks noGrp="1"/>
          </p:cNvSpPr>
          <p:nvPr>
            <p:ph type="body" idx="1"/>
          </p:nvPr>
        </p:nvSpPr>
        <p:spPr>
          <a:xfrm>
            <a:off x="594783" y="1377950"/>
            <a:ext cx="7454900" cy="2963863"/>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sz="2000"/>
            </a:lvl1pPr>
            <a:lvl2pPr marL="914400" lvl="1" indent="-342900" algn="l">
              <a:spcBef>
                <a:spcPts val="800"/>
              </a:spcBef>
              <a:spcAft>
                <a:spcPts val="0"/>
              </a:spcAft>
              <a:buSzPts val="1800"/>
              <a:buChar char="✔"/>
              <a:defRPr sz="2000"/>
            </a:lvl2pPr>
            <a:lvl3pPr marL="1371600" lvl="2" indent="-342900" algn="l">
              <a:spcBef>
                <a:spcPts val="800"/>
              </a:spcBef>
              <a:spcAft>
                <a:spcPts val="0"/>
              </a:spcAft>
              <a:buClr>
                <a:srgbClr val="6C6463"/>
              </a:buClr>
              <a:buSzPts val="1800"/>
              <a:buChar char="•"/>
              <a:defRPr/>
            </a:lvl3pPr>
            <a:lvl4pPr marL="1828800" lvl="3" indent="-228600" algn="l">
              <a:spcBef>
                <a:spcPts val="320"/>
              </a:spcBef>
              <a:spcAft>
                <a:spcPts val="0"/>
              </a:spcAft>
              <a:buClr>
                <a:srgbClr val="6C6463"/>
              </a:buClr>
              <a:buSzPts val="1600"/>
              <a:buNone/>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76310"/>
            <a:ext cx="6858000" cy="147728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2723207"/>
            <a:ext cx="6858000" cy="125178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4/16/24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4055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21252311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18808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01042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27361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571264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32657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067426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035500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91150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 Cover">
  <p:cSld name="Overview Cover">
    <p:bg>
      <p:bgPr>
        <a:solidFill>
          <a:schemeClr val="lt1"/>
        </a:solidFill>
        <a:effectLst/>
      </p:bgPr>
    </p:bg>
    <p:spTree>
      <p:nvGrpSpPr>
        <p:cNvPr id="1" name="Shape 49"/>
        <p:cNvGrpSpPr/>
        <p:nvPr/>
      </p:nvGrpSpPr>
      <p:grpSpPr>
        <a:xfrm>
          <a:off x="0" y="0"/>
          <a:ext cx="0" cy="0"/>
          <a:chOff x="0" y="0"/>
          <a:chExt cx="0" cy="0"/>
        </a:xfrm>
      </p:grpSpPr>
      <p:sp>
        <p:nvSpPr>
          <p:cNvPr id="50" name="Google Shape;50;p118"/>
          <p:cNvSpPr/>
          <p:nvPr/>
        </p:nvSpPr>
        <p:spPr>
          <a:xfrm>
            <a:off x="0" y="-1"/>
            <a:ext cx="9144000" cy="51847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51" name="Google Shape;51;p118"/>
          <p:cNvSpPr txBox="1">
            <a:spLocks noGrp="1"/>
          </p:cNvSpPr>
          <p:nvPr>
            <p:ph type="title"/>
          </p:nvPr>
        </p:nvSpPr>
        <p:spPr>
          <a:xfrm>
            <a:off x="1776219" y="1624747"/>
            <a:ext cx="5591561" cy="107721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3200"/>
              <a:buFont typeface="Gill Sans"/>
              <a:buNone/>
              <a:defRPr sz="32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118" descr="Logo&#10;&#10;Description automatically generated"/>
          <p:cNvPicPr preferRelativeResize="0"/>
          <p:nvPr/>
        </p:nvPicPr>
        <p:blipFill rotWithShape="1">
          <a:blip r:embed="rId2">
            <a:alphaModFix/>
          </a:blip>
          <a:srcRect/>
          <a:stretch/>
        </p:blipFill>
        <p:spPr>
          <a:xfrm>
            <a:off x="492450" y="4388262"/>
            <a:ext cx="1636854" cy="489963"/>
          </a:xfrm>
          <a:prstGeom prst="rect">
            <a:avLst/>
          </a:prstGeom>
          <a:noFill/>
          <a:ln>
            <a:noFill/>
          </a:ln>
        </p:spPr>
      </p:pic>
      <p:pic>
        <p:nvPicPr>
          <p:cNvPr id="53" name="Google Shape;53;p118" descr="Schematic&#10;&#10;Description automatically generated with low confidence"/>
          <p:cNvPicPr preferRelativeResize="0"/>
          <p:nvPr/>
        </p:nvPicPr>
        <p:blipFill rotWithShape="1">
          <a:blip r:embed="rId3">
            <a:alphaModFix/>
          </a:blip>
          <a:srcRect l="4525" t="2734" r="8317" b="21898"/>
          <a:stretch/>
        </p:blipFill>
        <p:spPr>
          <a:xfrm>
            <a:off x="7830775" y="4388262"/>
            <a:ext cx="820775" cy="5486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213707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404865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275762672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54586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512120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1168197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468443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760322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05464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68532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BG">
  <p:cSld name="White BG">
    <p:bg>
      <p:bgPr>
        <a:solidFill>
          <a:schemeClr val="lt1"/>
        </a:solidFill>
        <a:effectLst/>
      </p:bgPr>
    </p:bg>
    <p:spTree>
      <p:nvGrpSpPr>
        <p:cNvPr id="1" name="Shape 54"/>
        <p:cNvGrpSpPr/>
        <p:nvPr/>
      </p:nvGrpSpPr>
      <p:grpSpPr>
        <a:xfrm>
          <a:off x="0" y="0"/>
          <a:ext cx="0" cy="0"/>
          <a:chOff x="0" y="0"/>
          <a:chExt cx="0" cy="0"/>
        </a:xfrm>
      </p:grpSpPr>
      <p:sp>
        <p:nvSpPr>
          <p:cNvPr id="55" name="Google Shape;55;p119"/>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 name="Rectangle 1">
            <a:extLst>
              <a:ext uri="{FF2B5EF4-FFF2-40B4-BE49-F238E27FC236}">
                <a16:creationId xmlns:a16="http://schemas.microsoft.com/office/drawing/2014/main" id="{1989FF1B-5780-EBA5-7FB8-F6E43DBF16DD}"/>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C09D83-8627-5B3E-9ECF-A393E027E645}"/>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4" name="Picture 3" descr="A picture containing diagram&#10;&#10;Description automatically generated">
            <a:extLst>
              <a:ext uri="{FF2B5EF4-FFF2-40B4-BE49-F238E27FC236}">
                <a16:creationId xmlns:a16="http://schemas.microsoft.com/office/drawing/2014/main" id="{0AF378C4-D136-E85F-9CA6-6AC7AD735780}"/>
              </a:ext>
            </a:extLst>
          </p:cNvPr>
          <p:cNvPicPr>
            <a:picLocks noChangeAspect="1"/>
          </p:cNvPicPr>
          <p:nvPr userDrawn="1"/>
        </p:nvPicPr>
        <p:blipFill>
          <a:blip r:embed="rId2"/>
          <a:stretch>
            <a:fillRect/>
          </a:stretch>
        </p:blipFill>
        <p:spPr>
          <a:xfrm>
            <a:off x="392813" y="4999164"/>
            <a:ext cx="176656" cy="147401"/>
          </a:xfrm>
          <a:prstGeom prst="rect">
            <a:avLst/>
          </a:prstGeom>
        </p:spPr>
      </p:pic>
      <p:pic>
        <p:nvPicPr>
          <p:cNvPr id="5" name="Picture 4" descr="Logo&#10;&#10;Description automatically generated">
            <a:extLst>
              <a:ext uri="{FF2B5EF4-FFF2-40B4-BE49-F238E27FC236}">
                <a16:creationId xmlns:a16="http://schemas.microsoft.com/office/drawing/2014/main" id="{FE6C9E7B-6176-6D5A-A306-70B192EAB4C6}"/>
              </a:ext>
            </a:extLst>
          </p:cNvPr>
          <p:cNvPicPr>
            <a:picLocks noChangeAspect="1"/>
          </p:cNvPicPr>
          <p:nvPr userDrawn="1"/>
        </p:nvPicPr>
        <p:blipFill>
          <a:blip r:embed="rId3"/>
          <a:stretch>
            <a:fillRect/>
          </a:stretch>
        </p:blipFill>
        <p:spPr>
          <a:xfrm>
            <a:off x="18459" y="4909132"/>
            <a:ext cx="330028" cy="282174"/>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26269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25616" y="560068"/>
            <a:ext cx="4061631" cy="3108543"/>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a:p>
            <a:pPr marL="0" indent="0">
              <a:buNone/>
            </a:pPr>
            <a:endParaRPr lang="en-US" sz="1400" dirty="0">
              <a:solidFill>
                <a:schemeClr val="tx1"/>
              </a:solidFill>
            </a:endParaRPr>
          </a:p>
          <a:p>
            <a:pPr marL="0" indent="0">
              <a:buNone/>
            </a:pPr>
            <a:r>
              <a:rPr lang="en-US" sz="1400" dirty="0">
                <a:solidFill>
                  <a:schemeClr val="tx1"/>
                </a:solidFill>
              </a:rPr>
              <a:t>PR-24-102a</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256168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BDIAH.ORG showcase">
  <p:cSld name="1_TBDIAH.ORG showcase">
    <p:bg>
      <p:bgPr>
        <a:solidFill>
          <a:schemeClr val="lt1"/>
        </a:solidFill>
        <a:effectLst/>
      </p:bgPr>
    </p:bg>
    <p:spTree>
      <p:nvGrpSpPr>
        <p:cNvPr id="1" name="Shape 56"/>
        <p:cNvGrpSpPr/>
        <p:nvPr/>
      </p:nvGrpSpPr>
      <p:grpSpPr>
        <a:xfrm>
          <a:off x="0" y="0"/>
          <a:ext cx="0" cy="0"/>
          <a:chOff x="0" y="0"/>
          <a:chExt cx="0" cy="0"/>
        </a:xfrm>
      </p:grpSpPr>
      <p:sp>
        <p:nvSpPr>
          <p:cNvPr id="57" name="Google Shape;57;p120"/>
          <p:cNvSpPr/>
          <p:nvPr/>
        </p:nvSpPr>
        <p:spPr>
          <a:xfrm>
            <a:off x="0" y="-17855"/>
            <a:ext cx="4572000" cy="520263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8" name="Google Shape;58;p120"/>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20"/>
          <p:cNvSpPr txBox="1">
            <a:spLocks noGrp="1"/>
          </p:cNvSpPr>
          <p:nvPr>
            <p:ph type="title"/>
          </p:nvPr>
        </p:nvSpPr>
        <p:spPr>
          <a:xfrm>
            <a:off x="0" y="4332243"/>
            <a:ext cx="3487509" cy="461665"/>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Clr>
                <a:schemeClr val="lt1"/>
              </a:buClr>
              <a:buSzPts val="2400"/>
              <a:buFont typeface="Gill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BDIAH.ORG showcase">
  <p:cSld name="TBDIAH.ORG showcase">
    <p:bg>
      <p:bgPr>
        <a:solidFill>
          <a:schemeClr val="lt1"/>
        </a:solidFill>
        <a:effectLst/>
      </p:bgPr>
    </p:bg>
    <p:spTree>
      <p:nvGrpSpPr>
        <p:cNvPr id="1" name="Shape 60"/>
        <p:cNvGrpSpPr/>
        <p:nvPr/>
      </p:nvGrpSpPr>
      <p:grpSpPr>
        <a:xfrm>
          <a:off x="0" y="0"/>
          <a:ext cx="0" cy="0"/>
          <a:chOff x="0" y="0"/>
          <a:chExt cx="0" cy="0"/>
        </a:xfrm>
      </p:grpSpPr>
      <p:sp>
        <p:nvSpPr>
          <p:cNvPr id="61" name="Google Shape;61;p121"/>
          <p:cNvSpPr/>
          <p:nvPr/>
        </p:nvSpPr>
        <p:spPr>
          <a:xfrm>
            <a:off x="0" y="-17855"/>
            <a:ext cx="4572000" cy="5202630"/>
          </a:xfrm>
          <a:prstGeom prst="rect">
            <a:avLst/>
          </a:prstGeom>
          <a:solidFill>
            <a:srgbClr val="8D8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 name="Google Shape;62;p121"/>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121"/>
          <p:cNvSpPr txBox="1">
            <a:spLocks noGrp="1"/>
          </p:cNvSpPr>
          <p:nvPr>
            <p:ph type="title"/>
          </p:nvPr>
        </p:nvSpPr>
        <p:spPr>
          <a:xfrm>
            <a:off x="0" y="4332243"/>
            <a:ext cx="3487509" cy="461665"/>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Clr>
                <a:schemeClr val="lt1"/>
              </a:buClr>
              <a:buSzPts val="2400"/>
              <a:buFont typeface="Gill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cxnSp>
        <p:nvCxnSpPr>
          <p:cNvPr id="65" name="Google Shape;65;p122"/>
          <p:cNvCxnSpPr/>
          <p:nvPr/>
        </p:nvCxnSpPr>
        <p:spPr>
          <a:xfrm>
            <a:off x="8705671" y="217648"/>
            <a:ext cx="0" cy="1464646"/>
          </a:xfrm>
          <a:prstGeom prst="straightConnector1">
            <a:avLst/>
          </a:prstGeom>
          <a:noFill/>
          <a:ln w="28575" cap="flat" cmpd="sng">
            <a:solidFill>
              <a:schemeClr val="dk2"/>
            </a:solidFill>
            <a:prstDash val="solid"/>
            <a:round/>
            <a:headEnd type="triangle" w="med" len="med"/>
            <a:tailEnd type="none" w="sm" len="sm"/>
          </a:ln>
        </p:spPr>
      </p:cxnSp>
      <p:cxnSp>
        <p:nvCxnSpPr>
          <p:cNvPr id="66" name="Google Shape;66;p122"/>
          <p:cNvCxnSpPr/>
          <p:nvPr/>
        </p:nvCxnSpPr>
        <p:spPr>
          <a:xfrm>
            <a:off x="6574367" y="217648"/>
            <a:ext cx="0" cy="1464646"/>
          </a:xfrm>
          <a:prstGeom prst="straightConnector1">
            <a:avLst/>
          </a:prstGeom>
          <a:noFill/>
          <a:ln w="28575" cap="flat" cmpd="sng">
            <a:solidFill>
              <a:schemeClr val="dk2"/>
            </a:solidFill>
            <a:prstDash val="solid"/>
            <a:round/>
            <a:headEnd type="triangle" w="med" len="med"/>
            <a:tailEnd type="none" w="sm" len="sm"/>
          </a:ln>
        </p:spPr>
      </p:cxnSp>
      <p:cxnSp>
        <p:nvCxnSpPr>
          <p:cNvPr id="67" name="Google Shape;67;p122"/>
          <p:cNvCxnSpPr/>
          <p:nvPr/>
        </p:nvCxnSpPr>
        <p:spPr>
          <a:xfrm>
            <a:off x="4375817" y="217648"/>
            <a:ext cx="0" cy="1464646"/>
          </a:xfrm>
          <a:prstGeom prst="straightConnector1">
            <a:avLst/>
          </a:prstGeom>
          <a:noFill/>
          <a:ln w="28575" cap="flat" cmpd="sng">
            <a:solidFill>
              <a:schemeClr val="dk2"/>
            </a:solidFill>
            <a:prstDash val="solid"/>
            <a:round/>
            <a:headEnd type="triangle" w="med" len="med"/>
            <a:tailEnd type="none" w="sm" len="sm"/>
          </a:ln>
        </p:spPr>
      </p:cxnSp>
      <p:sp>
        <p:nvSpPr>
          <p:cNvPr id="68" name="Google Shape;68;p122"/>
          <p:cNvSpPr/>
          <p:nvPr/>
        </p:nvSpPr>
        <p:spPr>
          <a:xfrm>
            <a:off x="-5912" y="1504352"/>
            <a:ext cx="9149912" cy="3672434"/>
          </a:xfrm>
          <a:prstGeom prst="rect">
            <a:avLst/>
          </a:prstGeom>
          <a:solidFill>
            <a:srgbClr val="D2F5FF">
              <a:alpha val="4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69" name="Google Shape;69;p122"/>
          <p:cNvCxnSpPr/>
          <p:nvPr/>
        </p:nvCxnSpPr>
        <p:spPr>
          <a:xfrm>
            <a:off x="2218642" y="217648"/>
            <a:ext cx="0" cy="1680919"/>
          </a:xfrm>
          <a:prstGeom prst="straightConnector1">
            <a:avLst/>
          </a:prstGeom>
          <a:noFill/>
          <a:ln w="28575" cap="flat" cmpd="sng">
            <a:solidFill>
              <a:schemeClr val="dk2"/>
            </a:solidFill>
            <a:prstDash val="solid"/>
            <a:round/>
            <a:headEnd type="triangle" w="med" len="med"/>
            <a:tailEnd type="none" w="sm" len="sm"/>
          </a:ln>
        </p:spPr>
      </p:cxnSp>
      <p:pic>
        <p:nvPicPr>
          <p:cNvPr id="70" name="Google Shape;70;p122" descr="Target with solid fill"/>
          <p:cNvPicPr preferRelativeResize="0"/>
          <p:nvPr/>
        </p:nvPicPr>
        <p:blipFill rotWithShape="1">
          <a:blip r:embed="rId2">
            <a:alphaModFix/>
          </a:blip>
          <a:srcRect/>
          <a:stretch/>
        </p:blipFill>
        <p:spPr>
          <a:xfrm>
            <a:off x="4236742" y="1573411"/>
            <a:ext cx="205740" cy="207391"/>
          </a:xfrm>
          <a:prstGeom prst="rect">
            <a:avLst/>
          </a:prstGeom>
          <a:noFill/>
          <a:ln>
            <a:noFill/>
          </a:ln>
        </p:spPr>
      </p:pic>
      <p:grpSp>
        <p:nvGrpSpPr>
          <p:cNvPr id="71" name="Google Shape;71;p122"/>
          <p:cNvGrpSpPr/>
          <p:nvPr/>
        </p:nvGrpSpPr>
        <p:grpSpPr>
          <a:xfrm>
            <a:off x="299460" y="1800381"/>
            <a:ext cx="2137282" cy="1230710"/>
            <a:chOff x="421079" y="2368102"/>
            <a:chExt cx="2849708" cy="1627884"/>
          </a:xfrm>
        </p:grpSpPr>
        <p:sp>
          <p:nvSpPr>
            <p:cNvPr id="72" name="Google Shape;72;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73" name="Google Shape;73;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74" name="Google Shape;74;p122"/>
            <p:cNvGrpSpPr/>
            <p:nvPr/>
          </p:nvGrpSpPr>
          <p:grpSpPr>
            <a:xfrm>
              <a:off x="2603006" y="2368102"/>
              <a:ext cx="667781" cy="697501"/>
              <a:chOff x="2603006" y="2368102"/>
              <a:chExt cx="667781" cy="697501"/>
            </a:xfrm>
          </p:grpSpPr>
          <p:sp>
            <p:nvSpPr>
              <p:cNvPr id="75" name="Google Shape;75;p122"/>
              <p:cNvSpPr/>
              <p:nvPr/>
            </p:nvSpPr>
            <p:spPr>
              <a:xfrm rot="-6168052">
                <a:off x="2641821"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76" name="Google Shape;76;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77" name="Google Shape;77;p122"/>
          <p:cNvGrpSpPr/>
          <p:nvPr/>
        </p:nvGrpSpPr>
        <p:grpSpPr>
          <a:xfrm>
            <a:off x="299461" y="3051107"/>
            <a:ext cx="2074550" cy="976906"/>
            <a:chOff x="338317" y="4016920"/>
            <a:chExt cx="2766068" cy="1292172"/>
          </a:xfrm>
        </p:grpSpPr>
        <p:sp>
          <p:nvSpPr>
            <p:cNvPr id="78" name="Google Shape;78;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79" name="Google Shape;79;p122"/>
            <p:cNvSpPr txBox="1"/>
            <p:nvPr/>
          </p:nvSpPr>
          <p:spPr>
            <a:xfrm rot="-5400000">
              <a:off x="2298604" y="4503310"/>
              <a:ext cx="1273008"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sp>
        <p:nvSpPr>
          <p:cNvPr id="80" name="Google Shape;80;p122"/>
          <p:cNvSpPr txBox="1"/>
          <p:nvPr/>
        </p:nvSpPr>
        <p:spPr>
          <a:xfrm>
            <a:off x="779965" y="324870"/>
            <a:ext cx="95703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REACH</a:t>
            </a:r>
            <a:endParaRPr sz="900" b="1">
              <a:solidFill>
                <a:schemeClr val="dk1"/>
              </a:solidFill>
              <a:latin typeface="Libre Franklin Black"/>
              <a:ea typeface="Libre Franklin Black"/>
              <a:cs typeface="Libre Franklin Black"/>
              <a:sym typeface="Libre Franklin Black"/>
            </a:endParaRPr>
          </a:p>
        </p:txBody>
      </p:sp>
      <p:pic>
        <p:nvPicPr>
          <p:cNvPr id="81" name="Google Shape;81;p122" descr="Icon&#10;&#10;Description automatically generated"/>
          <p:cNvPicPr preferRelativeResize="0"/>
          <p:nvPr/>
        </p:nvPicPr>
        <p:blipFill rotWithShape="1">
          <a:blip r:embed="rId4">
            <a:alphaModFix/>
          </a:blip>
          <a:srcRect/>
          <a:stretch/>
        </p:blipFill>
        <p:spPr>
          <a:xfrm>
            <a:off x="8545159" y="522851"/>
            <a:ext cx="342900" cy="345652"/>
          </a:xfrm>
          <a:prstGeom prst="rect">
            <a:avLst/>
          </a:prstGeom>
          <a:noFill/>
          <a:ln>
            <a:noFill/>
          </a:ln>
        </p:spPr>
      </p:pic>
      <p:sp>
        <p:nvSpPr>
          <p:cNvPr id="82" name="Google Shape;82;p122"/>
          <p:cNvSpPr txBox="1"/>
          <p:nvPr/>
        </p:nvSpPr>
        <p:spPr>
          <a:xfrm>
            <a:off x="5043311" y="331016"/>
            <a:ext cx="95703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PREVENT</a:t>
            </a:r>
            <a:endParaRPr sz="900" b="1">
              <a:solidFill>
                <a:schemeClr val="dk1"/>
              </a:solidFill>
              <a:latin typeface="Libre Franklin Black"/>
              <a:ea typeface="Libre Franklin Black"/>
              <a:cs typeface="Libre Franklin Black"/>
              <a:sym typeface="Libre Franklin Black"/>
            </a:endParaRPr>
          </a:p>
        </p:txBody>
      </p:sp>
      <p:sp>
        <p:nvSpPr>
          <p:cNvPr id="83" name="Google Shape;83;p122"/>
          <p:cNvSpPr txBox="1"/>
          <p:nvPr/>
        </p:nvSpPr>
        <p:spPr>
          <a:xfrm>
            <a:off x="7246671" y="331016"/>
            <a:ext cx="105328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SUSTAIN</a:t>
            </a:r>
            <a:endParaRPr sz="900" b="1">
              <a:solidFill>
                <a:schemeClr val="dk1"/>
              </a:solidFill>
              <a:latin typeface="Libre Franklin Black"/>
              <a:ea typeface="Libre Franklin Black"/>
              <a:cs typeface="Libre Franklin Black"/>
              <a:sym typeface="Libre Franklin Black"/>
            </a:endParaRPr>
          </a:p>
        </p:txBody>
      </p:sp>
      <p:sp>
        <p:nvSpPr>
          <p:cNvPr id="84" name="Google Shape;84;p122"/>
          <p:cNvSpPr/>
          <p:nvPr/>
        </p:nvSpPr>
        <p:spPr>
          <a:xfrm>
            <a:off x="318744" y="967849"/>
            <a:ext cx="2057400" cy="553043"/>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5"/>
              </a:solidFill>
              <a:latin typeface="Gill Sans"/>
              <a:ea typeface="Gill Sans"/>
              <a:cs typeface="Gill Sans"/>
              <a:sym typeface="Gill Sans"/>
            </a:endParaRPr>
          </a:p>
        </p:txBody>
      </p:sp>
      <p:sp>
        <p:nvSpPr>
          <p:cNvPr id="85" name="Google Shape;85;p122"/>
          <p:cNvSpPr/>
          <p:nvPr/>
        </p:nvSpPr>
        <p:spPr>
          <a:xfrm rot="10800000" flipH="1">
            <a:off x="388917" y="1077108"/>
            <a:ext cx="137160" cy="138261"/>
          </a:xfrm>
          <a:prstGeom prst="down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86" name="Google Shape;86;p122"/>
          <p:cNvSpPr/>
          <p:nvPr/>
        </p:nvSpPr>
        <p:spPr>
          <a:xfrm rot="10800000" flipH="1">
            <a:off x="305090" y="1373258"/>
            <a:ext cx="2084529" cy="414782"/>
          </a:xfrm>
          <a:prstGeom prst="flowChartOffpageConnector">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87" name="Google Shape;87;p122"/>
          <p:cNvSpPr txBox="1"/>
          <p:nvPr/>
        </p:nvSpPr>
        <p:spPr>
          <a:xfrm>
            <a:off x="474634" y="1465936"/>
            <a:ext cx="1724306"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Treat 40 million people </a:t>
            </a:r>
            <a:br>
              <a:rPr lang="en-US" sz="825">
                <a:solidFill>
                  <a:schemeClr val="lt1"/>
                </a:solidFill>
                <a:latin typeface="Libre Franklin"/>
                <a:ea typeface="Libre Franklin"/>
                <a:cs typeface="Libre Franklin"/>
                <a:sym typeface="Libre Franklin"/>
              </a:rPr>
            </a:br>
            <a:r>
              <a:rPr lang="en-US" sz="825">
                <a:solidFill>
                  <a:schemeClr val="lt1"/>
                </a:solidFill>
                <a:latin typeface="Libre Franklin"/>
                <a:ea typeface="Libre Franklin"/>
                <a:cs typeface="Libre Franklin"/>
                <a:sym typeface="Libre Franklin"/>
              </a:rPr>
              <a:t>by 2022</a:t>
            </a:r>
            <a:endParaRPr/>
          </a:p>
        </p:txBody>
      </p:sp>
      <p:pic>
        <p:nvPicPr>
          <p:cNvPr id="88" name="Google Shape;88;p122"/>
          <p:cNvPicPr preferRelativeResize="0"/>
          <p:nvPr/>
        </p:nvPicPr>
        <p:blipFill rotWithShape="1">
          <a:blip r:embed="rId5">
            <a:alphaModFix/>
          </a:blip>
          <a:srcRect/>
          <a:stretch/>
        </p:blipFill>
        <p:spPr>
          <a:xfrm>
            <a:off x="359693" y="1526592"/>
            <a:ext cx="232361" cy="199042"/>
          </a:xfrm>
          <a:prstGeom prst="rect">
            <a:avLst/>
          </a:prstGeom>
          <a:noFill/>
          <a:ln>
            <a:noFill/>
          </a:ln>
        </p:spPr>
      </p:pic>
      <p:sp>
        <p:nvSpPr>
          <p:cNvPr id="89" name="Google Shape;89;p122"/>
          <p:cNvSpPr/>
          <p:nvPr/>
        </p:nvSpPr>
        <p:spPr>
          <a:xfrm>
            <a:off x="2462190" y="967849"/>
            <a:ext cx="2057400" cy="553043"/>
          </a:xfrm>
          <a:prstGeom prst="rect">
            <a:avLst/>
          </a:prstGeom>
          <a:solidFill>
            <a:schemeClr val="lt1"/>
          </a:solid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90" name="Google Shape;90;p122"/>
          <p:cNvSpPr/>
          <p:nvPr/>
        </p:nvSpPr>
        <p:spPr>
          <a:xfrm rot="10800000" flipH="1">
            <a:off x="2557986" y="1077108"/>
            <a:ext cx="137160" cy="138261"/>
          </a:xfrm>
          <a:prstGeom prst="down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91" name="Google Shape;91;p122"/>
          <p:cNvSpPr/>
          <p:nvPr/>
        </p:nvSpPr>
        <p:spPr>
          <a:xfrm rot="10800000" flipH="1">
            <a:off x="2449437" y="1395794"/>
            <a:ext cx="2084529" cy="414782"/>
          </a:xfrm>
          <a:prstGeom prst="flowChartOffpageConnector">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5">
              <a:solidFill>
                <a:schemeClr val="lt1"/>
              </a:solidFill>
              <a:latin typeface="Libre Franklin Black"/>
              <a:ea typeface="Libre Franklin Black"/>
              <a:cs typeface="Libre Franklin Black"/>
              <a:sym typeface="Libre Franklin Black"/>
            </a:endParaRPr>
          </a:p>
        </p:txBody>
      </p:sp>
      <p:sp>
        <p:nvSpPr>
          <p:cNvPr id="92" name="Google Shape;92;p122"/>
          <p:cNvSpPr txBox="1"/>
          <p:nvPr/>
        </p:nvSpPr>
        <p:spPr>
          <a:xfrm>
            <a:off x="2909932" y="1535207"/>
            <a:ext cx="1349624" cy="21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Treat success 90%</a:t>
            </a:r>
            <a:endParaRPr/>
          </a:p>
        </p:txBody>
      </p:sp>
      <p:pic>
        <p:nvPicPr>
          <p:cNvPr id="93" name="Google Shape;93;p122"/>
          <p:cNvPicPr preferRelativeResize="0"/>
          <p:nvPr/>
        </p:nvPicPr>
        <p:blipFill rotWithShape="1">
          <a:blip r:embed="rId5">
            <a:alphaModFix/>
          </a:blip>
          <a:srcRect/>
          <a:stretch/>
        </p:blipFill>
        <p:spPr>
          <a:xfrm>
            <a:off x="2543202" y="1533947"/>
            <a:ext cx="232361" cy="199042"/>
          </a:xfrm>
          <a:prstGeom prst="rect">
            <a:avLst/>
          </a:prstGeom>
          <a:noFill/>
          <a:ln>
            <a:noFill/>
          </a:ln>
        </p:spPr>
      </p:pic>
      <p:sp>
        <p:nvSpPr>
          <p:cNvPr id="94" name="Google Shape;94;p122"/>
          <p:cNvSpPr/>
          <p:nvPr/>
        </p:nvSpPr>
        <p:spPr>
          <a:xfrm>
            <a:off x="4632027" y="967849"/>
            <a:ext cx="2052285" cy="553043"/>
          </a:xfrm>
          <a:prstGeom prst="rect">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Gill Sans"/>
              <a:ea typeface="Gill Sans"/>
              <a:cs typeface="Gill Sans"/>
              <a:sym typeface="Gill Sans"/>
            </a:endParaRPr>
          </a:p>
        </p:txBody>
      </p:sp>
      <p:sp>
        <p:nvSpPr>
          <p:cNvPr id="95" name="Google Shape;95;p122"/>
          <p:cNvSpPr/>
          <p:nvPr/>
        </p:nvSpPr>
        <p:spPr>
          <a:xfrm rot="10800000" flipH="1">
            <a:off x="4736267" y="1077108"/>
            <a:ext cx="137160" cy="138261"/>
          </a:xfrm>
          <a:prstGeom prst="down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96" name="Google Shape;96;p122"/>
          <p:cNvSpPr/>
          <p:nvPr/>
        </p:nvSpPr>
        <p:spPr>
          <a:xfrm rot="10800000" flipH="1">
            <a:off x="4616383" y="1395794"/>
            <a:ext cx="2084832" cy="414782"/>
          </a:xfrm>
          <a:prstGeom prst="flowChartOffpage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5">
              <a:solidFill>
                <a:schemeClr val="lt1"/>
              </a:solidFill>
              <a:latin typeface="Libre Franklin Black"/>
              <a:ea typeface="Libre Franklin Black"/>
              <a:cs typeface="Libre Franklin Black"/>
              <a:sym typeface="Libre Franklin Black"/>
            </a:endParaRPr>
          </a:p>
        </p:txBody>
      </p:sp>
      <p:sp>
        <p:nvSpPr>
          <p:cNvPr id="97" name="Google Shape;97;p122"/>
          <p:cNvSpPr txBox="1"/>
          <p:nvPr/>
        </p:nvSpPr>
        <p:spPr>
          <a:xfrm>
            <a:off x="4893001" y="1471511"/>
            <a:ext cx="1665083"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dirty="0">
                <a:solidFill>
                  <a:schemeClr val="lt1"/>
                </a:solidFill>
                <a:latin typeface="Libre Franklin"/>
                <a:ea typeface="Libre Franklin"/>
                <a:cs typeface="Libre Franklin"/>
                <a:sym typeface="Libre Franklin"/>
              </a:rPr>
              <a:t>30 million on TB </a:t>
            </a:r>
            <a:br>
              <a:rPr lang="en-US" sz="825" dirty="0">
                <a:solidFill>
                  <a:schemeClr val="lt1"/>
                </a:solidFill>
                <a:latin typeface="Libre Franklin"/>
                <a:ea typeface="Libre Franklin"/>
                <a:cs typeface="Libre Franklin"/>
                <a:sym typeface="Libre Franklin"/>
              </a:rPr>
            </a:br>
            <a:r>
              <a:rPr lang="en-US" sz="825" dirty="0">
                <a:solidFill>
                  <a:schemeClr val="lt1"/>
                </a:solidFill>
                <a:latin typeface="Libre Franklin"/>
                <a:ea typeface="Libre Franklin"/>
                <a:cs typeface="Libre Franklin"/>
                <a:sym typeface="Libre Franklin"/>
              </a:rPr>
              <a:t>preventative treatment (TPT)</a:t>
            </a:r>
            <a:endParaRPr dirty="0"/>
          </a:p>
        </p:txBody>
      </p:sp>
      <p:pic>
        <p:nvPicPr>
          <p:cNvPr id="98" name="Google Shape;98;p122"/>
          <p:cNvPicPr preferRelativeResize="0"/>
          <p:nvPr/>
        </p:nvPicPr>
        <p:blipFill rotWithShape="1">
          <a:blip r:embed="rId5">
            <a:alphaModFix/>
          </a:blip>
          <a:srcRect/>
          <a:stretch/>
        </p:blipFill>
        <p:spPr>
          <a:xfrm>
            <a:off x="4669514" y="1533947"/>
            <a:ext cx="232361" cy="199042"/>
          </a:xfrm>
          <a:prstGeom prst="rect">
            <a:avLst/>
          </a:prstGeom>
          <a:noFill/>
          <a:ln>
            <a:noFill/>
          </a:ln>
        </p:spPr>
      </p:pic>
      <p:sp>
        <p:nvSpPr>
          <p:cNvPr id="99" name="Google Shape;99;p122"/>
          <p:cNvSpPr/>
          <p:nvPr/>
        </p:nvSpPr>
        <p:spPr>
          <a:xfrm>
            <a:off x="6777752" y="967849"/>
            <a:ext cx="2057400" cy="553043"/>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Gill Sans"/>
              <a:ea typeface="Gill Sans"/>
              <a:cs typeface="Gill Sans"/>
              <a:sym typeface="Gill Sans"/>
            </a:endParaRPr>
          </a:p>
        </p:txBody>
      </p:sp>
      <p:sp>
        <p:nvSpPr>
          <p:cNvPr id="100" name="Google Shape;100;p122"/>
          <p:cNvSpPr/>
          <p:nvPr/>
        </p:nvSpPr>
        <p:spPr>
          <a:xfrm rot="10800000" flipH="1">
            <a:off x="6852686" y="1077108"/>
            <a:ext cx="137160" cy="138261"/>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01" name="Google Shape;101;p122"/>
          <p:cNvSpPr/>
          <p:nvPr/>
        </p:nvSpPr>
        <p:spPr>
          <a:xfrm rot="10800000" flipH="1">
            <a:off x="6764036" y="1395794"/>
            <a:ext cx="2084832" cy="414782"/>
          </a:xfrm>
          <a:prstGeom prst="flowChartOffpageConnector">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5">
              <a:solidFill>
                <a:schemeClr val="lt1"/>
              </a:solidFill>
              <a:latin typeface="Libre Franklin Black"/>
              <a:ea typeface="Libre Franklin Black"/>
              <a:cs typeface="Libre Franklin Black"/>
              <a:sym typeface="Libre Franklin Black"/>
            </a:endParaRPr>
          </a:p>
        </p:txBody>
      </p:sp>
      <p:sp>
        <p:nvSpPr>
          <p:cNvPr id="102" name="Google Shape;102;p122"/>
          <p:cNvSpPr txBox="1"/>
          <p:nvPr/>
        </p:nvSpPr>
        <p:spPr>
          <a:xfrm>
            <a:off x="7147257" y="1471511"/>
            <a:ext cx="1467087"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Global investments reach</a:t>
            </a:r>
            <a:br>
              <a:rPr lang="en-US" sz="825">
                <a:solidFill>
                  <a:schemeClr val="lt1"/>
                </a:solidFill>
                <a:latin typeface="Libre Franklin"/>
                <a:ea typeface="Libre Franklin"/>
                <a:cs typeface="Libre Franklin"/>
                <a:sym typeface="Libre Franklin"/>
              </a:rPr>
            </a:br>
            <a:r>
              <a:rPr lang="en-US" sz="825">
                <a:solidFill>
                  <a:schemeClr val="lt1"/>
                </a:solidFill>
                <a:latin typeface="Libre Franklin"/>
                <a:ea typeface="Libre Franklin"/>
                <a:cs typeface="Libre Franklin"/>
                <a:sym typeface="Libre Franklin"/>
              </a:rPr>
              <a:t> $13 billion by 2022</a:t>
            </a:r>
            <a:endParaRPr/>
          </a:p>
        </p:txBody>
      </p:sp>
      <p:pic>
        <p:nvPicPr>
          <p:cNvPr id="103" name="Google Shape;103;p122"/>
          <p:cNvPicPr preferRelativeResize="0"/>
          <p:nvPr/>
        </p:nvPicPr>
        <p:blipFill rotWithShape="1">
          <a:blip r:embed="rId5">
            <a:alphaModFix/>
          </a:blip>
          <a:srcRect/>
          <a:stretch/>
        </p:blipFill>
        <p:spPr>
          <a:xfrm>
            <a:off x="6833414" y="1537624"/>
            <a:ext cx="232361" cy="199042"/>
          </a:xfrm>
          <a:prstGeom prst="rect">
            <a:avLst/>
          </a:prstGeom>
          <a:noFill/>
          <a:ln>
            <a:noFill/>
          </a:ln>
        </p:spPr>
      </p:pic>
      <p:grpSp>
        <p:nvGrpSpPr>
          <p:cNvPr id="104" name="Google Shape;104;p122"/>
          <p:cNvGrpSpPr/>
          <p:nvPr/>
        </p:nvGrpSpPr>
        <p:grpSpPr>
          <a:xfrm>
            <a:off x="163908" y="124474"/>
            <a:ext cx="8810875" cy="1409473"/>
            <a:chOff x="218544" y="164645"/>
            <a:chExt cx="11747833" cy="1864336"/>
          </a:xfrm>
        </p:grpSpPr>
        <p:cxnSp>
          <p:nvCxnSpPr>
            <p:cNvPr id="105" name="Google Shape;105;p122"/>
            <p:cNvCxnSpPr/>
            <p:nvPr/>
          </p:nvCxnSpPr>
          <p:spPr>
            <a:xfrm>
              <a:off x="11966377" y="180669"/>
              <a:ext cx="0" cy="1809166"/>
            </a:xfrm>
            <a:prstGeom prst="straightConnector1">
              <a:avLst/>
            </a:prstGeom>
            <a:noFill/>
            <a:ln w="28575" cap="flat" cmpd="sng">
              <a:solidFill>
                <a:schemeClr val="dk2"/>
              </a:solidFill>
              <a:prstDash val="dot"/>
              <a:round/>
              <a:headEnd type="none" w="sm" len="sm"/>
              <a:tailEnd type="none" w="sm" len="sm"/>
            </a:ln>
          </p:spPr>
        </p:cxnSp>
        <p:cxnSp>
          <p:nvCxnSpPr>
            <p:cNvPr id="106" name="Google Shape;106;p122"/>
            <p:cNvCxnSpPr/>
            <p:nvPr/>
          </p:nvCxnSpPr>
          <p:spPr>
            <a:xfrm>
              <a:off x="218544" y="164645"/>
              <a:ext cx="0" cy="1864336"/>
            </a:xfrm>
            <a:prstGeom prst="straightConnector1">
              <a:avLst/>
            </a:prstGeom>
            <a:noFill/>
            <a:ln w="28575" cap="flat" cmpd="sng">
              <a:solidFill>
                <a:schemeClr val="dk2"/>
              </a:solidFill>
              <a:prstDash val="dot"/>
              <a:round/>
              <a:headEnd type="none" w="sm" len="sm"/>
              <a:tailEnd type="none" w="sm" len="sm"/>
            </a:ln>
          </p:spPr>
        </p:cxnSp>
        <p:cxnSp>
          <p:nvCxnSpPr>
            <p:cNvPr id="107" name="Google Shape;107;p122"/>
            <p:cNvCxnSpPr/>
            <p:nvPr/>
          </p:nvCxnSpPr>
          <p:spPr>
            <a:xfrm>
              <a:off x="218544" y="164645"/>
              <a:ext cx="3701392" cy="16024"/>
            </a:xfrm>
            <a:prstGeom prst="straightConnector1">
              <a:avLst/>
            </a:prstGeom>
            <a:noFill/>
            <a:ln w="28575" cap="flat" cmpd="sng">
              <a:solidFill>
                <a:srgbClr val="0E256A"/>
              </a:solidFill>
              <a:prstDash val="dot"/>
              <a:round/>
              <a:headEnd type="none" w="sm" len="sm"/>
              <a:tailEnd type="triangle" w="med" len="med"/>
            </a:ln>
          </p:spPr>
        </p:cxnSp>
        <p:cxnSp>
          <p:nvCxnSpPr>
            <p:cNvPr id="108" name="Google Shape;108;p122"/>
            <p:cNvCxnSpPr/>
            <p:nvPr/>
          </p:nvCxnSpPr>
          <p:spPr>
            <a:xfrm rot="10800000">
              <a:off x="8293511" y="164645"/>
              <a:ext cx="3672866" cy="0"/>
            </a:xfrm>
            <a:prstGeom prst="straightConnector1">
              <a:avLst/>
            </a:prstGeom>
            <a:noFill/>
            <a:ln w="28575" cap="flat" cmpd="sng">
              <a:solidFill>
                <a:srgbClr val="0E256A"/>
              </a:solidFill>
              <a:prstDash val="dot"/>
              <a:round/>
              <a:headEnd type="none" w="sm" len="sm"/>
              <a:tailEnd type="triangle" w="med" len="med"/>
            </a:ln>
          </p:spPr>
        </p:cxnSp>
      </p:grpSp>
      <p:sp>
        <p:nvSpPr>
          <p:cNvPr id="109" name="Google Shape;109;p122"/>
          <p:cNvSpPr txBox="1"/>
          <p:nvPr/>
        </p:nvSpPr>
        <p:spPr>
          <a:xfrm>
            <a:off x="3013440" y="324870"/>
            <a:ext cx="95703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CURE</a:t>
            </a:r>
            <a:endParaRPr sz="900" b="1">
              <a:solidFill>
                <a:schemeClr val="dk1"/>
              </a:solidFill>
              <a:latin typeface="Libre Franklin Black"/>
              <a:ea typeface="Libre Franklin Black"/>
              <a:cs typeface="Libre Franklin Black"/>
              <a:sym typeface="Libre Franklin Black"/>
            </a:endParaRPr>
          </a:p>
        </p:txBody>
      </p:sp>
      <p:grpSp>
        <p:nvGrpSpPr>
          <p:cNvPr id="110" name="Google Shape;110;p122"/>
          <p:cNvGrpSpPr/>
          <p:nvPr/>
        </p:nvGrpSpPr>
        <p:grpSpPr>
          <a:xfrm>
            <a:off x="2468272" y="3883836"/>
            <a:ext cx="2203516" cy="1209430"/>
            <a:chOff x="3234839" y="5105709"/>
            <a:chExt cx="2938021" cy="1599737"/>
          </a:xfrm>
        </p:grpSpPr>
        <p:sp>
          <p:nvSpPr>
            <p:cNvPr id="111" name="Google Shape;111;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12" name="Google Shape;112;p122"/>
            <p:cNvSpPr txBox="1"/>
            <p:nvPr/>
          </p:nvSpPr>
          <p:spPr>
            <a:xfrm rot="-5400000">
              <a:off x="5312003"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13" name="Google Shape;113;p122"/>
            <p:cNvSpPr/>
            <p:nvPr/>
          </p:nvSpPr>
          <p:spPr>
            <a:xfrm rot="3504354">
              <a:off x="5438383"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14" name="Google Shape;114;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15" name="Google Shape;115;p122"/>
          <p:cNvGrpSpPr/>
          <p:nvPr/>
        </p:nvGrpSpPr>
        <p:grpSpPr>
          <a:xfrm>
            <a:off x="299460" y="3883836"/>
            <a:ext cx="2208999" cy="1209430"/>
            <a:chOff x="3234839" y="5105709"/>
            <a:chExt cx="2945332" cy="1599737"/>
          </a:xfrm>
        </p:grpSpPr>
        <p:sp>
          <p:nvSpPr>
            <p:cNvPr id="116" name="Google Shape;116;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17" name="Google Shape;117;p122"/>
            <p:cNvSpPr txBox="1"/>
            <p:nvPr/>
          </p:nvSpPr>
          <p:spPr>
            <a:xfrm rot="-5400000">
              <a:off x="5312004"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18" name="Google Shape;118;p122"/>
            <p:cNvSpPr/>
            <p:nvPr/>
          </p:nvSpPr>
          <p:spPr>
            <a:xfrm rot="3504354">
              <a:off x="5445694"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19" name="Google Shape;119;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20" name="Google Shape;120;p122"/>
          <p:cNvGrpSpPr/>
          <p:nvPr/>
        </p:nvGrpSpPr>
        <p:grpSpPr>
          <a:xfrm>
            <a:off x="4618418" y="3883836"/>
            <a:ext cx="2202467" cy="1209430"/>
            <a:chOff x="3234839" y="5105709"/>
            <a:chExt cx="2936623" cy="1599737"/>
          </a:xfrm>
        </p:grpSpPr>
        <p:sp>
          <p:nvSpPr>
            <p:cNvPr id="121" name="Google Shape;121;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22" name="Google Shape;122;p122"/>
            <p:cNvSpPr txBox="1"/>
            <p:nvPr/>
          </p:nvSpPr>
          <p:spPr>
            <a:xfrm rot="-5400000">
              <a:off x="5312004"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23" name="Google Shape;123;p122"/>
            <p:cNvSpPr/>
            <p:nvPr/>
          </p:nvSpPr>
          <p:spPr>
            <a:xfrm rot="3504354">
              <a:off x="5436985"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24" name="Google Shape;124;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25" name="Google Shape;125;p122"/>
          <p:cNvGrpSpPr/>
          <p:nvPr/>
        </p:nvGrpSpPr>
        <p:grpSpPr>
          <a:xfrm>
            <a:off x="6772316" y="3883836"/>
            <a:ext cx="2202467" cy="1209430"/>
            <a:chOff x="3234839" y="5105709"/>
            <a:chExt cx="2936623" cy="1599737"/>
          </a:xfrm>
        </p:grpSpPr>
        <p:sp>
          <p:nvSpPr>
            <p:cNvPr id="126" name="Google Shape;126;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27" name="Google Shape;127;p122"/>
            <p:cNvSpPr txBox="1"/>
            <p:nvPr/>
          </p:nvSpPr>
          <p:spPr>
            <a:xfrm rot="-5400000">
              <a:off x="5312004"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28" name="Google Shape;128;p122"/>
            <p:cNvSpPr/>
            <p:nvPr/>
          </p:nvSpPr>
          <p:spPr>
            <a:xfrm rot="3504354">
              <a:off x="5436985"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29" name="Google Shape;129;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30" name="Google Shape;130;p122"/>
          <p:cNvGrpSpPr/>
          <p:nvPr/>
        </p:nvGrpSpPr>
        <p:grpSpPr>
          <a:xfrm>
            <a:off x="2468273" y="3042393"/>
            <a:ext cx="2074835" cy="1002936"/>
            <a:chOff x="338317" y="4005393"/>
            <a:chExt cx="2766448" cy="1326602"/>
          </a:xfrm>
        </p:grpSpPr>
        <p:sp>
          <p:nvSpPr>
            <p:cNvPr id="131" name="Google Shape;131;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32" name="Google Shape;132;p122"/>
            <p:cNvSpPr txBox="1"/>
            <p:nvPr/>
          </p:nvSpPr>
          <p:spPr>
            <a:xfrm rot="-5400000">
              <a:off x="2272186" y="4499416"/>
              <a:ext cx="1326602"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grpSp>
        <p:nvGrpSpPr>
          <p:cNvPr id="133" name="Google Shape;133;p122"/>
          <p:cNvGrpSpPr/>
          <p:nvPr/>
        </p:nvGrpSpPr>
        <p:grpSpPr>
          <a:xfrm>
            <a:off x="4618418" y="3042392"/>
            <a:ext cx="2074550" cy="971133"/>
            <a:chOff x="338317" y="4005393"/>
            <a:chExt cx="2766067" cy="1284536"/>
          </a:xfrm>
        </p:grpSpPr>
        <p:sp>
          <p:nvSpPr>
            <p:cNvPr id="134" name="Google Shape;134;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35" name="Google Shape;135;p122"/>
            <p:cNvSpPr txBox="1"/>
            <p:nvPr/>
          </p:nvSpPr>
          <p:spPr>
            <a:xfrm rot="-5400000">
              <a:off x="2298602" y="4472620"/>
              <a:ext cx="1273009"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grpSp>
        <p:nvGrpSpPr>
          <p:cNvPr id="136" name="Google Shape;136;p122"/>
          <p:cNvGrpSpPr/>
          <p:nvPr/>
        </p:nvGrpSpPr>
        <p:grpSpPr>
          <a:xfrm>
            <a:off x="6772316" y="3042392"/>
            <a:ext cx="2074551" cy="971134"/>
            <a:chOff x="338317" y="4005392"/>
            <a:chExt cx="2766070" cy="1284537"/>
          </a:xfrm>
        </p:grpSpPr>
        <p:sp>
          <p:nvSpPr>
            <p:cNvPr id="137" name="Google Shape;137;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38" name="Google Shape;138;p122"/>
            <p:cNvSpPr txBox="1"/>
            <p:nvPr/>
          </p:nvSpPr>
          <p:spPr>
            <a:xfrm rot="-5400000">
              <a:off x="2298604" y="4472619"/>
              <a:ext cx="1273010"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grpSp>
        <p:nvGrpSpPr>
          <p:cNvPr id="139" name="Google Shape;139;p122"/>
          <p:cNvGrpSpPr/>
          <p:nvPr/>
        </p:nvGrpSpPr>
        <p:grpSpPr>
          <a:xfrm>
            <a:off x="6772316" y="1800381"/>
            <a:ext cx="2129307" cy="1230710"/>
            <a:chOff x="421079" y="2368102"/>
            <a:chExt cx="2839075" cy="1627884"/>
          </a:xfrm>
        </p:grpSpPr>
        <p:sp>
          <p:nvSpPr>
            <p:cNvPr id="140" name="Google Shape;140;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141" name="Google Shape;141;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142" name="Google Shape;142;p122"/>
            <p:cNvGrpSpPr/>
            <p:nvPr/>
          </p:nvGrpSpPr>
          <p:grpSpPr>
            <a:xfrm>
              <a:off x="2592373" y="2368102"/>
              <a:ext cx="667781" cy="697501"/>
              <a:chOff x="2592373" y="2368102"/>
              <a:chExt cx="667781" cy="697501"/>
            </a:xfrm>
          </p:grpSpPr>
          <p:sp>
            <p:nvSpPr>
              <p:cNvPr id="143" name="Google Shape;143;p122"/>
              <p:cNvSpPr/>
              <p:nvPr/>
            </p:nvSpPr>
            <p:spPr>
              <a:xfrm rot="-6168052">
                <a:off x="2631188"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44" name="Google Shape;144;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145" name="Google Shape;145;p122"/>
          <p:cNvGrpSpPr/>
          <p:nvPr/>
        </p:nvGrpSpPr>
        <p:grpSpPr>
          <a:xfrm>
            <a:off x="4618418" y="1800381"/>
            <a:ext cx="2129307" cy="1230710"/>
            <a:chOff x="421079" y="2368102"/>
            <a:chExt cx="2839075" cy="1627884"/>
          </a:xfrm>
        </p:grpSpPr>
        <p:sp>
          <p:nvSpPr>
            <p:cNvPr id="146" name="Google Shape;146;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147" name="Google Shape;147;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148" name="Google Shape;148;p122"/>
            <p:cNvGrpSpPr/>
            <p:nvPr/>
          </p:nvGrpSpPr>
          <p:grpSpPr>
            <a:xfrm>
              <a:off x="2592373" y="2368102"/>
              <a:ext cx="667781" cy="697501"/>
              <a:chOff x="2592373" y="2368102"/>
              <a:chExt cx="667781" cy="697501"/>
            </a:xfrm>
          </p:grpSpPr>
          <p:sp>
            <p:nvSpPr>
              <p:cNvPr id="149" name="Google Shape;149;p122"/>
              <p:cNvSpPr/>
              <p:nvPr/>
            </p:nvSpPr>
            <p:spPr>
              <a:xfrm rot="-6168052">
                <a:off x="2631188"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50" name="Google Shape;150;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151" name="Google Shape;151;p122"/>
          <p:cNvGrpSpPr/>
          <p:nvPr/>
        </p:nvGrpSpPr>
        <p:grpSpPr>
          <a:xfrm>
            <a:off x="2468272" y="1800381"/>
            <a:ext cx="2137282" cy="1230710"/>
            <a:chOff x="421079" y="2368102"/>
            <a:chExt cx="2849708" cy="1627884"/>
          </a:xfrm>
        </p:grpSpPr>
        <p:sp>
          <p:nvSpPr>
            <p:cNvPr id="152" name="Google Shape;152;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153" name="Google Shape;153;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154" name="Google Shape;154;p122"/>
            <p:cNvGrpSpPr/>
            <p:nvPr/>
          </p:nvGrpSpPr>
          <p:grpSpPr>
            <a:xfrm>
              <a:off x="2603006" y="2368102"/>
              <a:ext cx="667781" cy="697501"/>
              <a:chOff x="2603006" y="2368102"/>
              <a:chExt cx="667781" cy="697501"/>
            </a:xfrm>
          </p:grpSpPr>
          <p:sp>
            <p:nvSpPr>
              <p:cNvPr id="155" name="Google Shape;155;p122"/>
              <p:cNvSpPr/>
              <p:nvPr/>
            </p:nvSpPr>
            <p:spPr>
              <a:xfrm rot="-6168052">
                <a:off x="2641821"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56" name="Google Shape;156;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157" name="Google Shape;157;p122"/>
          <p:cNvGrpSpPr/>
          <p:nvPr/>
        </p:nvGrpSpPr>
        <p:grpSpPr>
          <a:xfrm>
            <a:off x="2211133" y="1771178"/>
            <a:ext cx="6495713" cy="138261"/>
            <a:chOff x="616257" y="2360232"/>
            <a:chExt cx="8660951" cy="182880"/>
          </a:xfrm>
        </p:grpSpPr>
        <p:cxnSp>
          <p:nvCxnSpPr>
            <p:cNvPr id="158" name="Google Shape;158;p122"/>
            <p:cNvCxnSpPr/>
            <p:nvPr/>
          </p:nvCxnSpPr>
          <p:spPr>
            <a:xfrm rot="10800000">
              <a:off x="616257"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59" name="Google Shape;159;p122"/>
            <p:cNvCxnSpPr/>
            <p:nvPr/>
          </p:nvCxnSpPr>
          <p:spPr>
            <a:xfrm rot="10800000">
              <a:off x="3503241"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0" name="Google Shape;160;p122"/>
            <p:cNvCxnSpPr/>
            <p:nvPr/>
          </p:nvCxnSpPr>
          <p:spPr>
            <a:xfrm rot="10800000">
              <a:off x="6390225"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1" name="Google Shape;161;p122"/>
            <p:cNvCxnSpPr/>
            <p:nvPr/>
          </p:nvCxnSpPr>
          <p:spPr>
            <a:xfrm rot="10800000">
              <a:off x="9277208" y="2360232"/>
              <a:ext cx="0" cy="182880"/>
            </a:xfrm>
            <a:prstGeom prst="straightConnector1">
              <a:avLst/>
            </a:prstGeom>
            <a:noFill/>
            <a:ln w="28575" cap="flat" cmpd="sng">
              <a:solidFill>
                <a:schemeClr val="dk2"/>
              </a:solidFill>
              <a:prstDash val="solid"/>
              <a:round/>
              <a:headEnd type="none" w="sm" len="sm"/>
              <a:tailEnd type="stealth" w="med" len="med"/>
            </a:ln>
          </p:spPr>
        </p:cxnSp>
      </p:grpSp>
      <p:grpSp>
        <p:nvGrpSpPr>
          <p:cNvPr id="162" name="Google Shape;162;p122"/>
          <p:cNvGrpSpPr/>
          <p:nvPr/>
        </p:nvGrpSpPr>
        <p:grpSpPr>
          <a:xfrm>
            <a:off x="2232218" y="2917943"/>
            <a:ext cx="6495713" cy="138261"/>
            <a:chOff x="616257" y="2360232"/>
            <a:chExt cx="8660951" cy="182880"/>
          </a:xfrm>
        </p:grpSpPr>
        <p:cxnSp>
          <p:nvCxnSpPr>
            <p:cNvPr id="163" name="Google Shape;163;p122"/>
            <p:cNvCxnSpPr/>
            <p:nvPr/>
          </p:nvCxnSpPr>
          <p:spPr>
            <a:xfrm rot="10800000">
              <a:off x="616257"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4" name="Google Shape;164;p122"/>
            <p:cNvCxnSpPr/>
            <p:nvPr/>
          </p:nvCxnSpPr>
          <p:spPr>
            <a:xfrm rot="10800000">
              <a:off x="3503241"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5" name="Google Shape;165;p122"/>
            <p:cNvCxnSpPr/>
            <p:nvPr/>
          </p:nvCxnSpPr>
          <p:spPr>
            <a:xfrm rot="10800000">
              <a:off x="6390225"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6" name="Google Shape;166;p122"/>
            <p:cNvCxnSpPr/>
            <p:nvPr/>
          </p:nvCxnSpPr>
          <p:spPr>
            <a:xfrm rot="10800000">
              <a:off x="9277208" y="2360232"/>
              <a:ext cx="0" cy="182880"/>
            </a:xfrm>
            <a:prstGeom prst="straightConnector1">
              <a:avLst/>
            </a:prstGeom>
            <a:noFill/>
            <a:ln w="28575" cap="flat" cmpd="sng">
              <a:solidFill>
                <a:schemeClr val="dk2"/>
              </a:solidFill>
              <a:prstDash val="solid"/>
              <a:round/>
              <a:headEnd type="none" w="sm" len="sm"/>
              <a:tailEnd type="stealth" w="med" len="med"/>
            </a:ln>
          </p:spPr>
        </p:cxnSp>
      </p:grpSp>
      <p:grpSp>
        <p:nvGrpSpPr>
          <p:cNvPr id="167" name="Google Shape;167;p122"/>
          <p:cNvGrpSpPr/>
          <p:nvPr/>
        </p:nvGrpSpPr>
        <p:grpSpPr>
          <a:xfrm>
            <a:off x="2232218" y="3961291"/>
            <a:ext cx="6495713" cy="138261"/>
            <a:chOff x="616257" y="2360232"/>
            <a:chExt cx="8660951" cy="182880"/>
          </a:xfrm>
        </p:grpSpPr>
        <p:cxnSp>
          <p:nvCxnSpPr>
            <p:cNvPr id="168" name="Google Shape;168;p122"/>
            <p:cNvCxnSpPr/>
            <p:nvPr/>
          </p:nvCxnSpPr>
          <p:spPr>
            <a:xfrm rot="10800000">
              <a:off x="616257"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9" name="Google Shape;169;p122"/>
            <p:cNvCxnSpPr/>
            <p:nvPr/>
          </p:nvCxnSpPr>
          <p:spPr>
            <a:xfrm rot="10800000">
              <a:off x="3503241"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70" name="Google Shape;170;p122"/>
            <p:cNvCxnSpPr/>
            <p:nvPr/>
          </p:nvCxnSpPr>
          <p:spPr>
            <a:xfrm rot="10800000">
              <a:off x="6390225"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71" name="Google Shape;171;p122"/>
            <p:cNvCxnSpPr/>
            <p:nvPr/>
          </p:nvCxnSpPr>
          <p:spPr>
            <a:xfrm rot="10800000">
              <a:off x="9277208" y="2360232"/>
              <a:ext cx="0" cy="182880"/>
            </a:xfrm>
            <a:prstGeom prst="straightConnector1">
              <a:avLst/>
            </a:prstGeom>
            <a:noFill/>
            <a:ln w="28575" cap="flat" cmpd="sng">
              <a:solidFill>
                <a:schemeClr val="dk2"/>
              </a:solidFill>
              <a:prstDash val="solid"/>
              <a:round/>
              <a:headEnd type="none" w="sm" len="sm"/>
              <a:tailEnd type="stealth" w="med" len="med"/>
            </a:ln>
          </p:spPr>
        </p:cxnSp>
      </p:grpSp>
      <p:sp>
        <p:nvSpPr>
          <p:cNvPr id="172" name="Google Shape;172;p122"/>
          <p:cNvSpPr txBox="1">
            <a:spLocks noGrp="1"/>
          </p:cNvSpPr>
          <p:nvPr>
            <p:ph type="body" idx="1"/>
          </p:nvPr>
        </p:nvSpPr>
        <p:spPr>
          <a:xfrm>
            <a:off x="421482"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122"/>
          <p:cNvSpPr txBox="1">
            <a:spLocks noGrp="1"/>
          </p:cNvSpPr>
          <p:nvPr>
            <p:ph type="body" idx="2"/>
          </p:nvPr>
        </p:nvSpPr>
        <p:spPr>
          <a:xfrm>
            <a:off x="421482"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122"/>
          <p:cNvSpPr txBox="1">
            <a:spLocks noGrp="1"/>
          </p:cNvSpPr>
          <p:nvPr>
            <p:ph type="body" idx="3"/>
          </p:nvPr>
        </p:nvSpPr>
        <p:spPr>
          <a:xfrm>
            <a:off x="421482"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122"/>
          <p:cNvSpPr txBox="1">
            <a:spLocks noGrp="1"/>
          </p:cNvSpPr>
          <p:nvPr>
            <p:ph type="body" idx="4"/>
          </p:nvPr>
        </p:nvSpPr>
        <p:spPr>
          <a:xfrm>
            <a:off x="2628250"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122"/>
          <p:cNvSpPr txBox="1">
            <a:spLocks noGrp="1"/>
          </p:cNvSpPr>
          <p:nvPr>
            <p:ph type="body" idx="5"/>
          </p:nvPr>
        </p:nvSpPr>
        <p:spPr>
          <a:xfrm>
            <a:off x="2628250"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122"/>
          <p:cNvSpPr txBox="1">
            <a:spLocks noGrp="1"/>
          </p:cNvSpPr>
          <p:nvPr>
            <p:ph type="body" idx="6"/>
          </p:nvPr>
        </p:nvSpPr>
        <p:spPr>
          <a:xfrm>
            <a:off x="2628250"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122"/>
          <p:cNvSpPr txBox="1">
            <a:spLocks noGrp="1"/>
          </p:cNvSpPr>
          <p:nvPr>
            <p:ph type="body" idx="7"/>
          </p:nvPr>
        </p:nvSpPr>
        <p:spPr>
          <a:xfrm>
            <a:off x="4720528"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122"/>
          <p:cNvSpPr txBox="1">
            <a:spLocks noGrp="1"/>
          </p:cNvSpPr>
          <p:nvPr>
            <p:ph type="body" idx="8"/>
          </p:nvPr>
        </p:nvSpPr>
        <p:spPr>
          <a:xfrm>
            <a:off x="4720528"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122"/>
          <p:cNvSpPr txBox="1">
            <a:spLocks noGrp="1"/>
          </p:cNvSpPr>
          <p:nvPr>
            <p:ph type="body" idx="9"/>
          </p:nvPr>
        </p:nvSpPr>
        <p:spPr>
          <a:xfrm>
            <a:off x="4720528"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122"/>
          <p:cNvSpPr txBox="1">
            <a:spLocks noGrp="1"/>
          </p:cNvSpPr>
          <p:nvPr>
            <p:ph type="body" idx="13"/>
          </p:nvPr>
        </p:nvSpPr>
        <p:spPr>
          <a:xfrm>
            <a:off x="6870700"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122"/>
          <p:cNvSpPr txBox="1">
            <a:spLocks noGrp="1"/>
          </p:cNvSpPr>
          <p:nvPr>
            <p:ph type="body" idx="14"/>
          </p:nvPr>
        </p:nvSpPr>
        <p:spPr>
          <a:xfrm>
            <a:off x="6870700"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122"/>
          <p:cNvSpPr txBox="1">
            <a:spLocks noGrp="1"/>
          </p:cNvSpPr>
          <p:nvPr>
            <p:ph type="body" idx="15"/>
          </p:nvPr>
        </p:nvSpPr>
        <p:spPr>
          <a:xfrm>
            <a:off x="6870700"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122"/>
          <p:cNvSpPr txBox="1">
            <a:spLocks noGrp="1"/>
          </p:cNvSpPr>
          <p:nvPr>
            <p:ph type="body" idx="16"/>
          </p:nvPr>
        </p:nvSpPr>
        <p:spPr>
          <a:xfrm>
            <a:off x="571133" y="1064267"/>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122"/>
          <p:cNvSpPr txBox="1">
            <a:spLocks noGrp="1"/>
          </p:cNvSpPr>
          <p:nvPr>
            <p:ph type="body" idx="17"/>
          </p:nvPr>
        </p:nvSpPr>
        <p:spPr>
          <a:xfrm>
            <a:off x="2746672" y="1064267"/>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122"/>
          <p:cNvSpPr txBox="1">
            <a:spLocks noGrp="1"/>
          </p:cNvSpPr>
          <p:nvPr>
            <p:ph type="body" idx="18"/>
          </p:nvPr>
        </p:nvSpPr>
        <p:spPr>
          <a:xfrm>
            <a:off x="4966868" y="1063458"/>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122"/>
          <p:cNvSpPr txBox="1">
            <a:spLocks noGrp="1"/>
          </p:cNvSpPr>
          <p:nvPr>
            <p:ph type="body" idx="19"/>
          </p:nvPr>
        </p:nvSpPr>
        <p:spPr>
          <a:xfrm>
            <a:off x="7037839" y="1064267"/>
            <a:ext cx="1719117"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122"/>
          <p:cNvSpPr txBox="1">
            <a:spLocks noGrp="1"/>
          </p:cNvSpPr>
          <p:nvPr>
            <p:ph type="body" idx="20"/>
          </p:nvPr>
        </p:nvSpPr>
        <p:spPr>
          <a:xfrm>
            <a:off x="360589" y="554066"/>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122"/>
          <p:cNvSpPr txBox="1">
            <a:spLocks noGrp="1"/>
          </p:cNvSpPr>
          <p:nvPr>
            <p:ph type="body" idx="21"/>
          </p:nvPr>
        </p:nvSpPr>
        <p:spPr>
          <a:xfrm>
            <a:off x="2529288" y="554066"/>
            <a:ext cx="1663441"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122"/>
          <p:cNvSpPr txBox="1">
            <a:spLocks noGrp="1"/>
          </p:cNvSpPr>
          <p:nvPr>
            <p:ph type="body" idx="22"/>
          </p:nvPr>
        </p:nvSpPr>
        <p:spPr>
          <a:xfrm>
            <a:off x="4692109" y="554066"/>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91" name="Google Shape;191;p122"/>
          <p:cNvGrpSpPr/>
          <p:nvPr/>
        </p:nvGrpSpPr>
        <p:grpSpPr>
          <a:xfrm>
            <a:off x="2991353" y="6384"/>
            <a:ext cx="3161294" cy="260411"/>
            <a:chOff x="3888396" y="8444"/>
            <a:chExt cx="4215058" cy="344450"/>
          </a:xfrm>
        </p:grpSpPr>
        <p:pic>
          <p:nvPicPr>
            <p:cNvPr id="192" name="Google Shape;192;p122" descr="Bar graph with downward trend with solid fill"/>
            <p:cNvPicPr preferRelativeResize="0"/>
            <p:nvPr/>
          </p:nvPicPr>
          <p:blipFill rotWithShape="1">
            <a:blip r:embed="rId7">
              <a:alphaModFix/>
            </a:blip>
            <a:srcRect/>
            <a:stretch/>
          </p:blipFill>
          <p:spPr>
            <a:xfrm>
              <a:off x="3888396" y="8444"/>
              <a:ext cx="344450" cy="344450"/>
            </a:xfrm>
            <a:prstGeom prst="rect">
              <a:avLst/>
            </a:prstGeom>
            <a:noFill/>
            <a:ln>
              <a:noFill/>
            </a:ln>
          </p:spPr>
        </p:pic>
        <p:pic>
          <p:nvPicPr>
            <p:cNvPr id="193" name="Google Shape;193;p122" descr="Bar graph with downward trend with solid fill"/>
            <p:cNvPicPr preferRelativeResize="0"/>
            <p:nvPr/>
          </p:nvPicPr>
          <p:blipFill rotWithShape="1">
            <a:blip r:embed="rId7">
              <a:alphaModFix/>
            </a:blip>
            <a:srcRect/>
            <a:stretch/>
          </p:blipFill>
          <p:spPr>
            <a:xfrm>
              <a:off x="6075530" y="8444"/>
              <a:ext cx="344450" cy="344450"/>
            </a:xfrm>
            <a:prstGeom prst="rect">
              <a:avLst/>
            </a:prstGeom>
            <a:noFill/>
            <a:ln>
              <a:noFill/>
            </a:ln>
          </p:spPr>
        </p:pic>
        <p:sp>
          <p:nvSpPr>
            <p:cNvPr id="194" name="Google Shape;194;p122"/>
            <p:cNvSpPr txBox="1"/>
            <p:nvPr/>
          </p:nvSpPr>
          <p:spPr>
            <a:xfrm>
              <a:off x="4253213" y="50133"/>
              <a:ext cx="1756778" cy="290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25">
                  <a:solidFill>
                    <a:schemeClr val="dk2"/>
                  </a:solidFill>
                  <a:latin typeface="Libre Franklin Black"/>
                  <a:ea typeface="Libre Franklin Black"/>
                  <a:cs typeface="Libre Franklin Black"/>
                  <a:sym typeface="Libre Franklin Black"/>
                </a:rPr>
                <a:t>Decrease TB Incidence</a:t>
              </a:r>
              <a:endParaRPr sz="825">
                <a:solidFill>
                  <a:schemeClr val="dk1"/>
                </a:solidFill>
                <a:latin typeface="Libre Franklin Black"/>
                <a:ea typeface="Libre Franklin Black"/>
                <a:cs typeface="Libre Franklin Black"/>
                <a:sym typeface="Libre Franklin Black"/>
              </a:endParaRPr>
            </a:p>
          </p:txBody>
        </p:sp>
        <p:sp>
          <p:nvSpPr>
            <p:cNvPr id="195" name="Google Shape;195;p122"/>
            <p:cNvSpPr txBox="1"/>
            <p:nvPr/>
          </p:nvSpPr>
          <p:spPr>
            <a:xfrm>
              <a:off x="6391029" y="50133"/>
              <a:ext cx="1712425" cy="290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25">
                  <a:solidFill>
                    <a:schemeClr val="dk2"/>
                  </a:solidFill>
                  <a:latin typeface="Libre Franklin Black"/>
                  <a:ea typeface="Libre Franklin Black"/>
                  <a:cs typeface="Libre Franklin Black"/>
                  <a:sym typeface="Libre Franklin Black"/>
                </a:rPr>
                <a:t>Decrease TB Mortality</a:t>
              </a:r>
              <a:endParaRPr sz="825">
                <a:solidFill>
                  <a:schemeClr val="dk1"/>
                </a:solidFill>
                <a:latin typeface="Libre Franklin Black"/>
                <a:ea typeface="Libre Franklin Black"/>
                <a:cs typeface="Libre Franklin Black"/>
                <a:sym typeface="Libre Franklin Black"/>
              </a:endParaRPr>
            </a:p>
          </p:txBody>
        </p:sp>
      </p:grpSp>
      <p:sp>
        <p:nvSpPr>
          <p:cNvPr id="196" name="Google Shape;196;p122"/>
          <p:cNvSpPr txBox="1">
            <a:spLocks noGrp="1"/>
          </p:cNvSpPr>
          <p:nvPr>
            <p:ph type="body" idx="23"/>
          </p:nvPr>
        </p:nvSpPr>
        <p:spPr>
          <a:xfrm>
            <a:off x="6855620" y="554066"/>
            <a:ext cx="1650054"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7" name="Google Shape;197;p122" descr="Icon&#10;&#10;Description automatically generated"/>
          <p:cNvPicPr preferRelativeResize="0"/>
          <p:nvPr/>
        </p:nvPicPr>
        <p:blipFill rotWithShape="1">
          <a:blip r:embed="rId8">
            <a:alphaModFix/>
          </a:blip>
          <a:srcRect/>
          <a:stretch/>
        </p:blipFill>
        <p:spPr>
          <a:xfrm>
            <a:off x="6402917" y="522851"/>
            <a:ext cx="342900" cy="345652"/>
          </a:xfrm>
          <a:prstGeom prst="rect">
            <a:avLst/>
          </a:prstGeom>
          <a:noFill/>
          <a:ln>
            <a:noFill/>
          </a:ln>
        </p:spPr>
      </p:pic>
      <p:pic>
        <p:nvPicPr>
          <p:cNvPr id="198" name="Google Shape;198;p122" descr="Icon&#10;&#10;Description automatically generated"/>
          <p:cNvPicPr preferRelativeResize="0"/>
          <p:nvPr/>
        </p:nvPicPr>
        <p:blipFill rotWithShape="1">
          <a:blip r:embed="rId9">
            <a:alphaModFix/>
          </a:blip>
          <a:srcRect/>
          <a:stretch/>
        </p:blipFill>
        <p:spPr>
          <a:xfrm>
            <a:off x="2047192" y="522851"/>
            <a:ext cx="342900" cy="345652"/>
          </a:xfrm>
          <a:prstGeom prst="rect">
            <a:avLst/>
          </a:prstGeom>
          <a:noFill/>
          <a:ln>
            <a:noFill/>
          </a:ln>
        </p:spPr>
      </p:pic>
      <p:pic>
        <p:nvPicPr>
          <p:cNvPr id="199" name="Google Shape;199;p122" descr="Icon&#10;&#10;Description automatically generated"/>
          <p:cNvPicPr preferRelativeResize="0"/>
          <p:nvPr/>
        </p:nvPicPr>
        <p:blipFill rotWithShape="1">
          <a:blip r:embed="rId10">
            <a:alphaModFix/>
          </a:blip>
          <a:srcRect/>
          <a:stretch/>
        </p:blipFill>
        <p:spPr>
          <a:xfrm>
            <a:off x="4204367" y="522851"/>
            <a:ext cx="342900" cy="3456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0"/>
        <p:cNvGrpSpPr/>
        <p:nvPr/>
      </p:nvGrpSpPr>
      <p:grpSpPr>
        <a:xfrm>
          <a:off x="0" y="0"/>
          <a:ext cx="0" cy="0"/>
          <a:chOff x="0" y="0"/>
          <a:chExt cx="0" cy="0"/>
        </a:xfrm>
      </p:grpSpPr>
      <p:sp>
        <p:nvSpPr>
          <p:cNvPr id="201" name="Google Shape;201;p123"/>
          <p:cNvSpPr txBox="1">
            <a:spLocks noGrp="1"/>
          </p:cNvSpPr>
          <p:nvPr>
            <p:ph type="title"/>
          </p:nvPr>
        </p:nvSpPr>
        <p:spPr>
          <a:xfrm>
            <a:off x="629841" y="345652"/>
            <a:ext cx="2949178" cy="12097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123"/>
          <p:cNvSpPr txBox="1">
            <a:spLocks noGrp="1"/>
          </p:cNvSpPr>
          <p:nvPr>
            <p:ph type="body" idx="1"/>
          </p:nvPr>
        </p:nvSpPr>
        <p:spPr>
          <a:xfrm>
            <a:off x="3887391" y="746512"/>
            <a:ext cx="4629150" cy="368455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750"/>
              </a:spcBef>
              <a:spcAft>
                <a:spcPts val="0"/>
              </a:spcAft>
              <a:buClr>
                <a:schemeClr val="dk1"/>
              </a:buClr>
              <a:buSzPts val="3200"/>
              <a:buChar char="•"/>
              <a:defRPr sz="2400"/>
            </a:lvl1pPr>
            <a:lvl2pPr marL="914400" lvl="1" indent="-406400" algn="l">
              <a:lnSpc>
                <a:spcPct val="90000"/>
              </a:lnSpc>
              <a:spcBef>
                <a:spcPts val="375"/>
              </a:spcBef>
              <a:spcAft>
                <a:spcPts val="0"/>
              </a:spcAft>
              <a:buClr>
                <a:schemeClr val="dk1"/>
              </a:buClr>
              <a:buSzPts val="2800"/>
              <a:buChar char="•"/>
              <a:defRPr sz="2100"/>
            </a:lvl2pPr>
            <a:lvl3pPr marL="1371600" lvl="2" indent="-381000" algn="l">
              <a:lnSpc>
                <a:spcPct val="90000"/>
              </a:lnSpc>
              <a:spcBef>
                <a:spcPts val="375"/>
              </a:spcBef>
              <a:spcAft>
                <a:spcPts val="0"/>
              </a:spcAft>
              <a:buClr>
                <a:schemeClr val="dk1"/>
              </a:buClr>
              <a:buSzPts val="2400"/>
              <a:buChar char="•"/>
              <a:defRPr sz="1800"/>
            </a:lvl3pPr>
            <a:lvl4pPr marL="1828800" lvl="3" indent="-355600" algn="l">
              <a:lnSpc>
                <a:spcPct val="90000"/>
              </a:lnSpc>
              <a:spcBef>
                <a:spcPts val="375"/>
              </a:spcBef>
              <a:spcAft>
                <a:spcPts val="0"/>
              </a:spcAft>
              <a:buClr>
                <a:schemeClr val="dk1"/>
              </a:buClr>
              <a:buSzPts val="2000"/>
              <a:buChar char="•"/>
              <a:defRPr sz="1500"/>
            </a:lvl4pPr>
            <a:lvl5pPr marL="2286000" lvl="4" indent="-355600" algn="l">
              <a:lnSpc>
                <a:spcPct val="90000"/>
              </a:lnSpc>
              <a:spcBef>
                <a:spcPts val="375"/>
              </a:spcBef>
              <a:spcAft>
                <a:spcPts val="0"/>
              </a:spcAft>
              <a:buClr>
                <a:schemeClr val="dk1"/>
              </a:buClr>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203" name="Google Shape;203;p123"/>
          <p:cNvSpPr txBox="1">
            <a:spLocks noGrp="1"/>
          </p:cNvSpPr>
          <p:nvPr>
            <p:ph type="body" idx="2"/>
          </p:nvPr>
        </p:nvSpPr>
        <p:spPr>
          <a:xfrm>
            <a:off x="629841" y="1555433"/>
            <a:ext cx="2949178" cy="2881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204" name="Google Shape;204;p123"/>
          <p:cNvSpPr txBox="1">
            <a:spLocks noGrp="1"/>
          </p:cNvSpPr>
          <p:nvPr>
            <p:ph type="dt" idx="10"/>
          </p:nvPr>
        </p:nvSpPr>
        <p:spPr>
          <a:xfrm>
            <a:off x="628650" y="4805519"/>
            <a:ext cx="2057400" cy="2760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05" name="Google Shape;205;p123"/>
          <p:cNvSpPr txBox="1">
            <a:spLocks noGrp="1"/>
          </p:cNvSpPr>
          <p:nvPr>
            <p:ph type="ftr" idx="11"/>
          </p:nvPr>
        </p:nvSpPr>
        <p:spPr>
          <a:xfrm>
            <a:off x="3028950" y="4805519"/>
            <a:ext cx="3086100" cy="27604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06" name="Google Shape;206;p123"/>
          <p:cNvSpPr txBox="1">
            <a:spLocks noGrp="1"/>
          </p:cNvSpPr>
          <p:nvPr>
            <p:ph type="sldNum" idx="12"/>
          </p:nvPr>
        </p:nvSpPr>
        <p:spPr>
          <a:xfrm>
            <a:off x="6457950" y="4805519"/>
            <a:ext cx="2057400" cy="276041"/>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1pPr>
            <a:lvl2pPr marL="0" lvl="1"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2pPr>
            <a:lvl3pPr marL="0" lvl="2"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3pPr>
            <a:lvl4pPr marL="0" lvl="3"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4pPr>
            <a:lvl5pPr marL="0" lvl="4"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5pPr>
            <a:lvl6pPr marL="0" lvl="5"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6pPr>
            <a:lvl7pPr marL="0" lvl="6"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7pPr>
            <a:lvl8pPr marL="0" lvl="7"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8pPr>
            <a:lvl9pPr marL="0" lvl="8"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Google Shape;208;p124"/>
          <p:cNvSpPr txBox="1">
            <a:spLocks noGrp="1"/>
          </p:cNvSpPr>
          <p:nvPr>
            <p:ph type="title"/>
          </p:nvPr>
        </p:nvSpPr>
        <p:spPr>
          <a:xfrm>
            <a:off x="628650" y="276042"/>
            <a:ext cx="7886700" cy="10021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124"/>
          <p:cNvSpPr txBox="1">
            <a:spLocks noGrp="1"/>
          </p:cNvSpPr>
          <p:nvPr>
            <p:ph type="body" idx="1"/>
          </p:nvPr>
        </p:nvSpPr>
        <p:spPr>
          <a:xfrm>
            <a:off x="628650" y="1380206"/>
            <a:ext cx="3886200" cy="32896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0" name="Google Shape;210;p124"/>
          <p:cNvSpPr txBox="1">
            <a:spLocks noGrp="1"/>
          </p:cNvSpPr>
          <p:nvPr>
            <p:ph type="body" idx="2"/>
          </p:nvPr>
        </p:nvSpPr>
        <p:spPr>
          <a:xfrm>
            <a:off x="4629150" y="1380206"/>
            <a:ext cx="3886200" cy="32896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1" name="Google Shape;211;p124"/>
          <p:cNvSpPr txBox="1">
            <a:spLocks noGrp="1"/>
          </p:cNvSpPr>
          <p:nvPr>
            <p:ph type="dt" idx="10"/>
          </p:nvPr>
        </p:nvSpPr>
        <p:spPr>
          <a:xfrm>
            <a:off x="628650" y="4805519"/>
            <a:ext cx="2057400" cy="2760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12" name="Google Shape;212;p124"/>
          <p:cNvSpPr txBox="1">
            <a:spLocks noGrp="1"/>
          </p:cNvSpPr>
          <p:nvPr>
            <p:ph type="ftr" idx="11"/>
          </p:nvPr>
        </p:nvSpPr>
        <p:spPr>
          <a:xfrm>
            <a:off x="3028950" y="4805519"/>
            <a:ext cx="3086100" cy="27604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13" name="Google Shape;213;p124"/>
          <p:cNvSpPr txBox="1">
            <a:spLocks noGrp="1"/>
          </p:cNvSpPr>
          <p:nvPr>
            <p:ph type="sldNum" idx="12"/>
          </p:nvPr>
        </p:nvSpPr>
        <p:spPr>
          <a:xfrm>
            <a:off x="6457950" y="4805519"/>
            <a:ext cx="2057400" cy="276041"/>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1pPr>
            <a:lvl2pPr marL="0" lvl="1"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2pPr>
            <a:lvl3pPr marL="0" lvl="2"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3pPr>
            <a:lvl4pPr marL="0" lvl="3"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4pPr>
            <a:lvl5pPr marL="0" lvl="4"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5pPr>
            <a:lvl6pPr marL="0" lvl="5"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6pPr>
            <a:lvl7pPr marL="0" lvl="6"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7pPr>
            <a:lvl8pPr marL="0" lvl="7"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8pPr>
            <a:lvl9pPr marL="0" lvl="8"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 name="Rectangle 1">
            <a:extLst>
              <a:ext uri="{FF2B5EF4-FFF2-40B4-BE49-F238E27FC236}">
                <a16:creationId xmlns:a16="http://schemas.microsoft.com/office/drawing/2014/main" id="{B3837E76-E8B2-7C7D-5A86-61FCF32622F0}"/>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218440-DF05-67F6-12F0-6371718141D3}"/>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4" name="Picture 3" descr="A picture containing diagram&#10;&#10;Description automatically generated">
            <a:extLst>
              <a:ext uri="{FF2B5EF4-FFF2-40B4-BE49-F238E27FC236}">
                <a16:creationId xmlns:a16="http://schemas.microsoft.com/office/drawing/2014/main" id="{C02BE965-E872-5ABE-E8B0-D681F40F97E2}"/>
              </a:ext>
            </a:extLst>
          </p:cNvPr>
          <p:cNvPicPr>
            <a:picLocks noChangeAspect="1"/>
          </p:cNvPicPr>
          <p:nvPr userDrawn="1"/>
        </p:nvPicPr>
        <p:blipFill>
          <a:blip r:embed="rId2"/>
          <a:stretch>
            <a:fillRect/>
          </a:stretch>
        </p:blipFill>
        <p:spPr>
          <a:xfrm>
            <a:off x="392813" y="4999164"/>
            <a:ext cx="176656" cy="147401"/>
          </a:xfrm>
          <a:prstGeom prst="rect">
            <a:avLst/>
          </a:prstGeom>
        </p:spPr>
      </p:pic>
      <p:pic>
        <p:nvPicPr>
          <p:cNvPr id="5" name="Picture 4" descr="Logo&#10;&#10;Description automatically generated">
            <a:extLst>
              <a:ext uri="{FF2B5EF4-FFF2-40B4-BE49-F238E27FC236}">
                <a16:creationId xmlns:a16="http://schemas.microsoft.com/office/drawing/2014/main" id="{E2616357-C76A-CC2F-D047-BC7A8CBBD6C4}"/>
              </a:ext>
            </a:extLst>
          </p:cNvPr>
          <p:cNvPicPr>
            <a:picLocks noChangeAspect="1"/>
          </p:cNvPicPr>
          <p:nvPr userDrawn="1"/>
        </p:nvPicPr>
        <p:blipFill>
          <a:blip r:embed="rId3"/>
          <a:stretch>
            <a:fillRect/>
          </a:stretch>
        </p:blipFill>
        <p:spPr>
          <a:xfrm>
            <a:off x="18459" y="4909132"/>
            <a:ext cx="330028" cy="2821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83" dirty="0">
              <a:solidFill>
                <a:schemeClr val="accent6"/>
              </a:solidFill>
            </a:endParaRPr>
          </a:p>
        </p:txBody>
      </p:sp>
      <p:sp>
        <p:nvSpPr>
          <p:cNvPr id="3" name="Content Placeholder 2"/>
          <p:cNvSpPr>
            <a:spLocks noGrp="1"/>
          </p:cNvSpPr>
          <p:nvPr>
            <p:ph idx="1"/>
          </p:nvPr>
        </p:nvSpPr>
        <p:spPr>
          <a:xfrm>
            <a:off x="345507" y="773936"/>
            <a:ext cx="7772400" cy="3789356"/>
          </a:xfrm>
        </p:spPr>
        <p:txBody>
          <a:bodyPr>
            <a:normAutofit/>
          </a:bodyPr>
          <a:lstStyle>
            <a:lvl1pPr marL="172489" indent="-172489" algn="l">
              <a:lnSpc>
                <a:spcPct val="110000"/>
              </a:lnSpc>
              <a:buSzPct val="90000"/>
              <a:buFont typeface="Wingdings" panose="05000000000000000000" pitchFamily="2" charset="2"/>
              <a:buChar char="§"/>
              <a:tabLst/>
              <a:defRPr sz="1975">
                <a:solidFill>
                  <a:srgbClr val="4F4A49"/>
                </a:solidFill>
              </a:defRPr>
            </a:lvl1pPr>
            <a:lvl2pPr marL="675844" indent="-227372" algn="l">
              <a:lnSpc>
                <a:spcPct val="110000"/>
              </a:lnSpc>
              <a:buSzPct val="90000"/>
              <a:buFont typeface="Wingdings" panose="05000000000000000000" pitchFamily="2" charset="2"/>
              <a:buChar char="ü"/>
              <a:defRPr sz="1975">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8" y="4948962"/>
            <a:ext cx="637903" cy="183576"/>
          </a:xfrm>
          <a:prstGeom prst="rect">
            <a:avLst/>
          </a:prstGeom>
        </p:spPr>
        <p:txBody>
          <a:bodyPr vert="horz" wrap="square" lIns="91440" tIns="45720" rIns="91440" bIns="45720" rtlCol="0" anchor="ctr">
            <a:spAutoFit/>
          </a:bodyPr>
          <a:lstStyle>
            <a:lvl1pPr algn="r">
              <a:defRPr sz="593"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345507" y="28234"/>
            <a:ext cx="7772400" cy="457048"/>
          </a:xfrm>
          <a:prstGeom prst="rect">
            <a:avLst/>
          </a:prstGeom>
        </p:spPr>
        <p:txBody>
          <a:bodyPr vert="horz" lIns="91440" tIns="45720" rIns="91440" bIns="45720" rtlCol="0" anchor="b" anchorCtr="0">
            <a:spAutoFit/>
          </a:bodyPr>
          <a:lstStyle>
            <a:lvl1pPr>
              <a:defRPr b="1">
                <a:solidFill>
                  <a:schemeClr val="tx2"/>
                </a:solidFill>
              </a:defRPr>
            </a:lvl1pPr>
          </a:lstStyle>
          <a:p>
            <a:r>
              <a:rPr lang="en-US" dirty="0"/>
              <a:t>Click to edit master title style</a:t>
            </a:r>
          </a:p>
        </p:txBody>
      </p:sp>
      <p:sp>
        <p:nvSpPr>
          <p:cNvPr id="2" name="Rectangle 1">
            <a:extLst>
              <a:ext uri="{FF2B5EF4-FFF2-40B4-BE49-F238E27FC236}">
                <a16:creationId xmlns:a16="http://schemas.microsoft.com/office/drawing/2014/main" id="{E4BF473B-157B-1D21-B31D-1FC8EE4F47C1}"/>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23644D-79A8-DEC9-84BE-3E12DAEB90DC}"/>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5" name="Picture 4" descr="A picture containing diagram&#10;&#10;Description automatically generated">
            <a:extLst>
              <a:ext uri="{FF2B5EF4-FFF2-40B4-BE49-F238E27FC236}">
                <a16:creationId xmlns:a16="http://schemas.microsoft.com/office/drawing/2014/main" id="{65843858-540C-A6A4-7E4B-13B6D4F3A6B2}"/>
              </a:ext>
            </a:extLst>
          </p:cNvPr>
          <p:cNvPicPr>
            <a:picLocks noChangeAspect="1"/>
          </p:cNvPicPr>
          <p:nvPr userDrawn="1"/>
        </p:nvPicPr>
        <p:blipFill>
          <a:blip r:embed="rId3"/>
          <a:stretch>
            <a:fillRect/>
          </a:stretch>
        </p:blipFill>
        <p:spPr>
          <a:xfrm>
            <a:off x="392813" y="4999164"/>
            <a:ext cx="176656" cy="147401"/>
          </a:xfrm>
          <a:prstGeom prst="rect">
            <a:avLst/>
          </a:prstGeom>
        </p:spPr>
      </p:pic>
      <p:pic>
        <p:nvPicPr>
          <p:cNvPr id="6" name="Picture 5" descr="Logo&#10;&#10;Description automatically generated">
            <a:extLst>
              <a:ext uri="{FF2B5EF4-FFF2-40B4-BE49-F238E27FC236}">
                <a16:creationId xmlns:a16="http://schemas.microsoft.com/office/drawing/2014/main" id="{BDB7608F-DFD7-9089-D196-00F0865FC8CD}"/>
              </a:ext>
            </a:extLst>
          </p:cNvPr>
          <p:cNvPicPr>
            <a:picLocks noChangeAspect="1"/>
          </p:cNvPicPr>
          <p:nvPr userDrawn="1"/>
        </p:nvPicPr>
        <p:blipFill>
          <a:blip r:embed="rId4"/>
          <a:stretch>
            <a:fillRect/>
          </a:stretch>
        </p:blipFill>
        <p:spPr>
          <a:xfrm>
            <a:off x="18459" y="4909132"/>
            <a:ext cx="330028" cy="282174"/>
          </a:xfrm>
          <a:prstGeom prst="rect">
            <a:avLst/>
          </a:prstGeom>
        </p:spPr>
      </p:pic>
    </p:spTree>
    <p:custDataLst>
      <p:tags r:id="rId1"/>
    </p:custDataLst>
    <p:extLst>
      <p:ext uri="{BB962C8B-B14F-4D97-AF65-F5344CB8AC3E}">
        <p14:creationId xmlns:p14="http://schemas.microsoft.com/office/powerpoint/2010/main" val="172390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ags" Target="../tags/tag1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p:nvPr/>
        </p:nvSpPr>
        <p:spPr>
          <a:xfrm>
            <a:off x="0" y="4920616"/>
            <a:ext cx="9144000" cy="26639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11"/>
          <p:cNvSpPr txBox="1">
            <a:spLocks noGrp="1"/>
          </p:cNvSpPr>
          <p:nvPr>
            <p:ph type="body" idx="1"/>
          </p:nvPr>
        </p:nvSpPr>
        <p:spPr>
          <a:xfrm>
            <a:off x="345507" y="708008"/>
            <a:ext cx="7772400" cy="32004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0"/>
              </a:spcBef>
              <a:spcAft>
                <a:spcPts val="0"/>
              </a:spcAft>
              <a:buClr>
                <a:schemeClr val="dk2"/>
              </a:buClr>
              <a:buSzPts val="1440"/>
              <a:buFont typeface="Noto Sans Symbols"/>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chemeClr val="dk2"/>
              </a:buClr>
              <a:buSzPts val="1600"/>
              <a:buFont typeface="Noto Sans Symbols"/>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11"/>
          <p:cNvSpPr txBox="1">
            <a:spLocks noGrp="1"/>
          </p:cNvSpPr>
          <p:nvPr>
            <p:ph type="sldNum" idx="12"/>
          </p:nvPr>
        </p:nvSpPr>
        <p:spPr>
          <a:xfrm>
            <a:off x="6858000" y="4933030"/>
            <a:ext cx="2133600" cy="215444"/>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8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8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8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8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8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8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8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8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8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11"/>
          <p:cNvSpPr txBox="1">
            <a:spLocks noGrp="1"/>
          </p:cNvSpPr>
          <p:nvPr>
            <p:ph type="title"/>
          </p:nvPr>
        </p:nvSpPr>
        <p:spPr>
          <a:xfrm>
            <a:off x="345507" y="31535"/>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909090"/>
              </a:buClr>
              <a:buSzPts val="2400"/>
              <a:buFont typeface="Gill Sans"/>
              <a:buNone/>
              <a:defRPr sz="2400" b="0" i="0" u="none" strike="noStrike" cap="none">
                <a:solidFill>
                  <a:srgbClr val="909090"/>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11"/>
          <p:cNvSpPr txBox="1"/>
          <p:nvPr/>
        </p:nvSpPr>
        <p:spPr>
          <a:xfrm>
            <a:off x="348581" y="4952672"/>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dirty="0">
                <a:solidFill>
                  <a:schemeClr val="accent3"/>
                </a:solidFill>
                <a:latin typeface="Gill Sans"/>
                <a:ea typeface="Gill Sans"/>
                <a:cs typeface="Gill Sans"/>
                <a:sym typeface="Gill Sans"/>
              </a:rPr>
              <a:t>Tuberculosis Data, Impact Assessment and Communications Hub (TB DIAH)</a:t>
            </a:r>
            <a:endParaRPr dirty="0"/>
          </a:p>
        </p:txBody>
      </p:sp>
      <p:pic>
        <p:nvPicPr>
          <p:cNvPr id="15" name="Google Shape;15;p111" descr="A picture containing diagram&#10;&#10;Description automatically generated"/>
          <p:cNvPicPr preferRelativeResize="0"/>
          <p:nvPr/>
        </p:nvPicPr>
        <p:blipFill rotWithShape="1">
          <a:blip r:embed="rId12">
            <a:alphaModFix/>
          </a:blip>
          <a:srcRect/>
          <a:stretch/>
        </p:blipFill>
        <p:spPr>
          <a:xfrm>
            <a:off x="125137" y="4967548"/>
            <a:ext cx="222547" cy="185692"/>
          </a:xfrm>
          <a:prstGeom prst="rect">
            <a:avLst/>
          </a:prstGeom>
          <a:noFill/>
          <a:ln>
            <a:noFill/>
          </a:ln>
        </p:spPr>
      </p:pic>
      <p:sp>
        <p:nvSpPr>
          <p:cNvPr id="2" name="Rectangle 1">
            <a:extLst>
              <a:ext uri="{FF2B5EF4-FFF2-40B4-BE49-F238E27FC236}">
                <a16:creationId xmlns:a16="http://schemas.microsoft.com/office/drawing/2014/main" id="{73C1FDD9-E98F-FC69-C6F8-9BC26A876932}"/>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D754BE-4B10-F4C0-22AE-F00E18C7DD6C}"/>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4" name="Picture 3" descr="A picture containing diagram&#10;&#10;Description automatically generated">
            <a:extLst>
              <a:ext uri="{FF2B5EF4-FFF2-40B4-BE49-F238E27FC236}">
                <a16:creationId xmlns:a16="http://schemas.microsoft.com/office/drawing/2014/main" id="{60CB1D6A-963C-D9ED-0FB7-5C777785F452}"/>
              </a:ext>
            </a:extLst>
          </p:cNvPr>
          <p:cNvPicPr>
            <a:picLocks noChangeAspect="1"/>
          </p:cNvPicPr>
          <p:nvPr userDrawn="1"/>
        </p:nvPicPr>
        <p:blipFill>
          <a:blip r:embed="rId13"/>
          <a:stretch>
            <a:fillRect/>
          </a:stretch>
        </p:blipFill>
        <p:spPr>
          <a:xfrm>
            <a:off x="392813" y="4999164"/>
            <a:ext cx="176656" cy="147401"/>
          </a:xfrm>
          <a:prstGeom prst="rect">
            <a:avLst/>
          </a:prstGeom>
        </p:spPr>
      </p:pic>
      <p:pic>
        <p:nvPicPr>
          <p:cNvPr id="5" name="Picture 4" descr="Logo&#10;&#10;Description automatically generated">
            <a:extLst>
              <a:ext uri="{FF2B5EF4-FFF2-40B4-BE49-F238E27FC236}">
                <a16:creationId xmlns:a16="http://schemas.microsoft.com/office/drawing/2014/main" id="{122907F2-A28C-6051-5B9A-2DE859977A5F}"/>
              </a:ext>
            </a:extLst>
          </p:cNvPr>
          <p:cNvPicPr>
            <a:picLocks noChangeAspect="1"/>
          </p:cNvPicPr>
          <p:nvPr userDrawn="1"/>
        </p:nvPicPr>
        <p:blipFill>
          <a:blip r:embed="rId14"/>
          <a:stretch>
            <a:fillRect/>
          </a:stretch>
        </p:blipFill>
        <p:spPr>
          <a:xfrm>
            <a:off x="18459" y="4909132"/>
            <a:ext cx="330028" cy="282174"/>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3"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38772691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12271801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2.xml"/><Relationship Id="rId1" Type="http://schemas.openxmlformats.org/officeDocument/2006/relationships/tags" Target="../tags/tag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doi.org/10.1016/j.jctube.2020.100193" TargetMode="Externa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bdiah.org/wp-content/uploads/2024/02/Compendium-PBMEF-Indicators_MS-21-197-TB_508_FINAL.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sv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png"/><Relationship Id="rId16" Type="http://schemas.openxmlformats.org/officeDocument/2006/relationships/image" Target="../media/image54.svg"/><Relationship Id="rId1" Type="http://schemas.openxmlformats.org/officeDocument/2006/relationships/slideLayout" Target="../slideLayouts/slideLayout9.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sv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2" Type="http://schemas.openxmlformats.org/officeDocument/2006/relationships/hyperlink" Target="https://pubmed.ncbi.nlm.nih.gov/12614188/#:~:text=2003%20Mar%3B4,doi%3A%2010.1517/14656566.4.3.359"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6.png"/><Relationship Id="rId2" Type="http://schemas.openxmlformats.org/officeDocument/2006/relationships/slideLayout" Target="../slideLayouts/slideLayout23.xml"/><Relationship Id="rId1" Type="http://schemas.openxmlformats.org/officeDocument/2006/relationships/tags" Target="../tags/tag26.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hyperlink" Target="http://www.tbdiah.org/" TargetMode="External"/><Relationship Id="rId7" Type="http://schemas.openxmlformats.org/officeDocument/2006/relationships/image" Target="../media/image63.png"/><Relationship Id="rId2" Type="http://schemas.openxmlformats.org/officeDocument/2006/relationships/slideLayout" Target="../slideLayouts/slideLayout24.xml"/><Relationship Id="rId1" Type="http://schemas.openxmlformats.org/officeDocument/2006/relationships/tags" Target="../tags/tag35.xml"/><Relationship Id="rId6" Type="http://schemas.openxmlformats.org/officeDocument/2006/relationships/hyperlink" Target="http://hub.tbdiah.org/" TargetMode="External"/><Relationship Id="rId5" Type="http://schemas.openxmlformats.org/officeDocument/2006/relationships/hyperlink" Target="https://www.tbdiah.org/assessments/quality-of-tuberculosis-services-assessments/" TargetMode="External"/><Relationship Id="rId10" Type="http://schemas.openxmlformats.org/officeDocument/2006/relationships/hyperlink" Target="https://www.tbdiah.org/assessments/d2ac/" TargetMode="External"/><Relationship Id="rId4" Type="http://schemas.openxmlformats.org/officeDocument/2006/relationships/hyperlink" Target="https://www.tbdiah.org/resources/publications/navigating-tuberculosis-indicators-a-guide-for-tb-programs/" TargetMode="External"/><Relationship Id="rId9" Type="http://schemas.openxmlformats.org/officeDocument/2006/relationships/image" Target="../media/image65.sv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4.xml"/><Relationship Id="rId1" Type="http://schemas.openxmlformats.org/officeDocument/2006/relationships/tags" Target="../tags/tag36.xml"/><Relationship Id="rId5" Type="http://schemas.openxmlformats.org/officeDocument/2006/relationships/hyperlink" Target="mailto:sahmedov@usaid.gov" TargetMode="External"/><Relationship Id="rId4" Type="http://schemas.openxmlformats.org/officeDocument/2006/relationships/image" Target="../media/image67.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4.xml"/><Relationship Id="rId1" Type="http://schemas.openxmlformats.org/officeDocument/2006/relationships/tags" Target="../tags/tag29.xml"/><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30.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16/S1473-3099(23)00375-4"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B80444-4FF1-FAA0-237F-7C91D0F4123B}"/>
              </a:ext>
            </a:extLst>
          </p:cNvPr>
          <p:cNvSpPr>
            <a:spLocks noGrp="1"/>
          </p:cNvSpPr>
          <p:nvPr>
            <p:ph type="title" idx="4294967295"/>
          </p:nvPr>
        </p:nvSpPr>
        <p:spPr>
          <a:xfrm>
            <a:off x="577850" y="3119438"/>
            <a:ext cx="7389813" cy="996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20000"/>
              </a:lnSpc>
              <a:spcBef>
                <a:spcPts val="0"/>
              </a:spcBef>
              <a:spcAft>
                <a:spcPts val="0"/>
              </a:spcAft>
              <a:buClr>
                <a:schemeClr val="tx2"/>
              </a:buClr>
              <a:buSzPts val="2520"/>
              <a:buFont typeface="Wingdings" panose="05000000000000000000" pitchFamily="2" charset="2"/>
              <a:buNone/>
              <a:tabLst/>
              <a:defRPr/>
            </a:pPr>
            <a:r>
              <a:rPr kumimoji="0" lang="en-US" sz="1500" b="0" i="0" u="none" strike="noStrike" kern="1200" cap="none" spc="0" normalizeH="0" baseline="0" noProof="0" dirty="0">
                <a:ln>
                  <a:noFill/>
                </a:ln>
                <a:solidFill>
                  <a:schemeClr val="tx2"/>
                </a:solidFill>
                <a:effectLst/>
                <a:uLnTx/>
                <a:uFillTx/>
                <a:latin typeface="Gill Sans"/>
                <a:ea typeface="Gill Sans"/>
                <a:cs typeface="Gill Sans"/>
                <a:sym typeface="Gill Sans"/>
              </a:rPr>
              <a:t>Overview of the Performance Based Monitoring and Evaluation Framework (PBMEF) Guide: Basic Principles of Cascade Analyses Using PBMEF Indicators and Experience from Nigeria</a:t>
            </a:r>
          </a:p>
          <a:p>
            <a:pPr marL="0" marR="0" lvl="0" indent="0" algn="l" defTabSz="457200" rtl="0" eaLnBrk="1" fontAlgn="auto" latinLnBrk="0" hangingPunct="1">
              <a:lnSpc>
                <a:spcPct val="120000"/>
              </a:lnSpc>
              <a:spcBef>
                <a:spcPts val="0"/>
              </a:spcBef>
              <a:spcAft>
                <a:spcPts val="0"/>
              </a:spcAft>
              <a:buClr>
                <a:schemeClr val="tx2"/>
              </a:buClr>
              <a:buSzPts val="2520"/>
              <a:buFont typeface="Wingdings" panose="05000000000000000000" pitchFamily="2" charset="2"/>
              <a:buNone/>
              <a:tabLst/>
              <a:defRPr/>
            </a:pPr>
            <a:endParaRPr kumimoji="0" lang="en-US" sz="1000" b="0" i="0" u="none" strike="noStrike" kern="1200" cap="none" spc="0" normalizeH="0" baseline="0" noProof="0" dirty="0">
              <a:ln>
                <a:noFill/>
              </a:ln>
              <a:solidFill>
                <a:schemeClr val="tx2"/>
              </a:solidFill>
              <a:effectLst/>
              <a:uLnTx/>
              <a:uFillTx/>
              <a:latin typeface="+mn-lt"/>
              <a:ea typeface="+mn-ea"/>
              <a:cs typeface="Gill Sans MT"/>
            </a:endParaRPr>
          </a:p>
          <a:p>
            <a:pPr marL="0" marR="0" lvl="0" indent="0" algn="l" defTabSz="457200" rtl="0" eaLnBrk="1" fontAlgn="auto" latinLnBrk="0" hangingPunct="1">
              <a:lnSpc>
                <a:spcPct val="100000"/>
              </a:lnSpc>
              <a:spcBef>
                <a:spcPts val="0"/>
              </a:spcBef>
              <a:spcAft>
                <a:spcPts val="0"/>
              </a:spcAft>
              <a:buClr>
                <a:schemeClr val="tx2"/>
              </a:buClr>
              <a:buSzPts val="2520"/>
              <a:buFont typeface="Wingdings" panose="05000000000000000000" pitchFamily="2" charset="2"/>
              <a:buNone/>
              <a:tabLst/>
              <a:defRPr/>
            </a:pPr>
            <a:r>
              <a:rPr kumimoji="0" lang="en-US" sz="1300" b="0" i="0" u="none" strike="noStrike" kern="1200" cap="none" spc="0" normalizeH="0" baseline="0" noProof="0" dirty="0">
                <a:ln>
                  <a:noFill/>
                </a:ln>
                <a:solidFill>
                  <a:schemeClr val="tx2"/>
                </a:solidFill>
                <a:effectLst/>
                <a:uLnTx/>
                <a:uFillTx/>
                <a:latin typeface="+mn-lt"/>
                <a:ea typeface="+mn-ea"/>
                <a:cs typeface="Gill Sans MT"/>
              </a:rPr>
              <a:t>Africa Regional Workshop</a:t>
            </a:r>
          </a:p>
        </p:txBody>
      </p:sp>
      <p:pic>
        <p:nvPicPr>
          <p:cNvPr id="8" name="Picture 7" descr="TB DIAH">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25A868-E293-4515-92B5-33445F1BDD82}" type="slidenum">
              <a:rPr kumimoji="0" lang="en-US" sz="600" b="0" i="0" u="none" strike="noStrike" kern="1200" cap="none" spc="-1" normalizeH="0" baseline="0" noProof="0">
                <a:ln>
                  <a:noFill/>
                </a:ln>
                <a:solidFill>
                  <a:srgbClr val="6C6463"/>
                </a:solidFill>
                <a:effectLst/>
                <a:uLnTx/>
                <a:uFillTx/>
                <a:latin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1" normalizeH="0" baseline="0" noProof="0" dirty="0">
              <a:ln>
                <a:noFill/>
              </a:ln>
              <a:solidFill>
                <a:srgbClr val="6C6463"/>
              </a:solidFill>
              <a:effectLst/>
              <a:uLnTx/>
              <a:uFillTx/>
              <a:latin typeface="Gill Sans MT"/>
            </a:endParaRPr>
          </a:p>
        </p:txBody>
      </p:sp>
      <p:sp>
        <p:nvSpPr>
          <p:cNvPr id="203" name="PlaceHolder 2"/>
          <p:cNvSpPr>
            <a:spLocks noGrp="1"/>
          </p:cNvSpPr>
          <p:nvPr>
            <p:ph type="title"/>
          </p:nvPr>
        </p:nvSpPr>
        <p:spPr>
          <a:xfrm>
            <a:off x="206714" y="48266"/>
            <a:ext cx="7772400" cy="457048"/>
          </a:xfrm>
          <a:prstGeom prst="rect">
            <a:avLst/>
          </a:prstGeom>
          <a:noFill/>
          <a:ln w="0">
            <a:noFill/>
          </a:ln>
        </p:spPr>
        <p:txBody>
          <a:bodyPr anchor="b">
            <a:noAutofit/>
          </a:bodyPr>
          <a:lstStyle/>
          <a:p>
            <a:pPr>
              <a:lnSpc>
                <a:spcPct val="100000"/>
              </a:lnSpc>
              <a:buNone/>
            </a:pPr>
            <a:r>
              <a:rPr lang="en-US" sz="2400" b="1" strike="noStrike" spc="-1" dirty="0">
                <a:solidFill>
                  <a:srgbClr val="002060"/>
                </a:solidFill>
                <a:latin typeface="Gill Sans MT" panose="020B0502020104020203" pitchFamily="34" charset="0"/>
              </a:rPr>
              <a:t>Rationale</a:t>
            </a:r>
          </a:p>
        </p:txBody>
      </p:sp>
      <p:sp>
        <p:nvSpPr>
          <p:cNvPr id="9" name="TextBox 8">
            <a:extLst>
              <a:ext uri="{FF2B5EF4-FFF2-40B4-BE49-F238E27FC236}">
                <a16:creationId xmlns:a16="http://schemas.microsoft.com/office/drawing/2014/main" id="{1C4F00AE-24AD-A1A4-9309-BC6AFBB94126}"/>
              </a:ext>
            </a:extLst>
          </p:cNvPr>
          <p:cNvSpPr txBox="1"/>
          <p:nvPr/>
        </p:nvSpPr>
        <p:spPr>
          <a:xfrm>
            <a:off x="345507" y="4677153"/>
            <a:ext cx="2719137" cy="230832"/>
          </a:xfrm>
          <a:prstGeom prst="rect">
            <a:avLst/>
          </a:prstGeom>
          <a:noFill/>
        </p:spPr>
        <p:txBody>
          <a:bodyPr wrap="square" rtlCol="0">
            <a:spAutoFit/>
          </a:bodyPr>
          <a:lstStyle/>
          <a:p>
            <a:r>
              <a:rPr lang="en-GB" sz="900" dirty="0">
                <a:solidFill>
                  <a:srgbClr val="4E4A49"/>
                </a:solidFill>
                <a:hlinkClick r:id="rId2">
                  <a:extLst>
                    <a:ext uri="{A12FA001-AC4F-418D-AE19-62706E023703}">
                      <ahyp:hlinkClr xmlns:ahyp="http://schemas.microsoft.com/office/drawing/2018/hyperlinkcolor" val="tx"/>
                    </a:ext>
                  </a:extLst>
                </a:hlinkClick>
              </a:rPr>
              <a:t>https://doi.org/10.1016/j.jctube.2020.100193</a:t>
            </a:r>
            <a:endParaRPr lang="en-GB" sz="900" dirty="0">
              <a:solidFill>
                <a:srgbClr val="4E4A49"/>
              </a:solidFill>
            </a:endParaRPr>
          </a:p>
        </p:txBody>
      </p:sp>
      <p:graphicFrame>
        <p:nvGraphicFramePr>
          <p:cNvPr id="11" name="Diagram 10" descr="Why conduct a TB cascade analysis?">
            <a:extLst>
              <a:ext uri="{FF2B5EF4-FFF2-40B4-BE49-F238E27FC236}">
                <a16:creationId xmlns:a16="http://schemas.microsoft.com/office/drawing/2014/main" id="{730CF76E-69D9-B063-D9E9-632B6B2A407D}"/>
              </a:ext>
            </a:extLst>
          </p:cNvPr>
          <p:cNvGraphicFramePr/>
          <p:nvPr>
            <p:extLst>
              <p:ext uri="{D42A27DB-BD31-4B8C-83A1-F6EECF244321}">
                <p14:modId xmlns:p14="http://schemas.microsoft.com/office/powerpoint/2010/main" val="2600826207"/>
              </p:ext>
            </p:extLst>
          </p:nvPr>
        </p:nvGraphicFramePr>
        <p:xfrm>
          <a:off x="385010" y="633663"/>
          <a:ext cx="8486274" cy="401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4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440942"/>
            <a:ext cx="7772400" cy="646331"/>
          </a:xfrm>
        </p:spPr>
        <p:txBody>
          <a:bodyPr/>
          <a:lstStyle/>
          <a:p>
            <a:r>
              <a:rPr lang="en-US" dirty="0"/>
              <a:t>Basic Principles</a:t>
            </a:r>
            <a:endParaRPr lang="en-US" b="0" dirty="0"/>
          </a:p>
        </p:txBody>
      </p:sp>
    </p:spTree>
    <p:custDataLst>
      <p:tags r:id="rId1"/>
    </p:custDataLst>
    <p:extLst>
      <p:ext uri="{BB962C8B-B14F-4D97-AF65-F5344CB8AC3E}">
        <p14:creationId xmlns:p14="http://schemas.microsoft.com/office/powerpoint/2010/main" val="18419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36192-8A30-5F24-B299-0DB166213C4E}"/>
              </a:ext>
            </a:extLst>
          </p:cNvPr>
          <p:cNvSpPr>
            <a:spLocks noGrp="1"/>
          </p:cNvSpPr>
          <p:nvPr>
            <p:ph idx="1"/>
          </p:nvPr>
        </p:nvSpPr>
        <p:spPr>
          <a:xfrm>
            <a:off x="127678" y="1062380"/>
            <a:ext cx="2969205" cy="3448341"/>
          </a:xfrm>
        </p:spPr>
        <p:txBody>
          <a:bodyPr>
            <a:noAutofit/>
          </a:bodyPr>
          <a:lstStyle/>
          <a:p>
            <a:r>
              <a:rPr lang="en-US" sz="1300" b="1" dirty="0">
                <a:latin typeface="Gill Sans MT" panose="020B0502020104020203" pitchFamily="34" charset="0"/>
              </a:rPr>
              <a:t>Maintain </a:t>
            </a:r>
            <a:r>
              <a:rPr lang="en-US" sz="1300" dirty="0">
                <a:latin typeface="Gill Sans MT" panose="020B0502020104020203" pitchFamily="34" charset="0"/>
              </a:rPr>
              <a:t>a g</a:t>
            </a:r>
            <a:r>
              <a:rPr lang="en-US" sz="1300" dirty="0">
                <a:solidFill>
                  <a:srgbClr val="4E4A49"/>
                </a:solidFill>
                <a:latin typeface="Gill Sans MT" panose="020B0502020104020203" pitchFamily="34" charset="0"/>
              </a:rPr>
              <a:t>ood grasp of the essential list of the PBMEF/WHO indicators (Core, Core Plus, National and Project Level)</a:t>
            </a:r>
          </a:p>
          <a:p>
            <a:pPr lvl="1"/>
            <a:r>
              <a:rPr lang="en-US" sz="1300" dirty="0">
                <a:solidFill>
                  <a:srgbClr val="4E4A49"/>
                </a:solidFill>
                <a:latin typeface="Gill Sans MT" panose="020B0502020104020203" pitchFamily="34" charset="0"/>
              </a:rPr>
              <a:t>Core Plus and National Level indicators provide more details to build a comprehensive cascade</a:t>
            </a:r>
          </a:p>
          <a:p>
            <a:r>
              <a:rPr lang="en-US" sz="1300" b="1" dirty="0">
                <a:solidFill>
                  <a:srgbClr val="4E4A49"/>
                </a:solidFill>
                <a:latin typeface="Gill Sans MT" panose="020B0502020104020203" pitchFamily="34" charset="0"/>
              </a:rPr>
              <a:t>Ensure</a:t>
            </a:r>
            <a:r>
              <a:rPr lang="en-US" sz="1300" dirty="0">
                <a:solidFill>
                  <a:srgbClr val="4E4A49"/>
                </a:solidFill>
                <a:latin typeface="Gill Sans MT" panose="020B0502020104020203" pitchFamily="34" charset="0"/>
              </a:rPr>
              <a:t> that collected data aligns with the intended meaning of the data elements</a:t>
            </a:r>
          </a:p>
          <a:p>
            <a:r>
              <a:rPr lang="en-US" sz="1300" b="1" dirty="0">
                <a:solidFill>
                  <a:srgbClr val="4E4A49"/>
                </a:solidFill>
                <a:latin typeface="Gill Sans MT" panose="020B0502020104020203" pitchFamily="34" charset="0"/>
              </a:rPr>
              <a:t>Continually build capacity </a:t>
            </a:r>
            <a:r>
              <a:rPr lang="en-US" sz="1300" dirty="0">
                <a:solidFill>
                  <a:srgbClr val="4E4A49"/>
                </a:solidFill>
                <a:latin typeface="Gill Sans MT" panose="020B0502020104020203" pitchFamily="34" charset="0"/>
              </a:rPr>
              <a:t>to understand indicators required to facilitate the necessary steps required for constructing the care cascade</a:t>
            </a:r>
          </a:p>
          <a:p>
            <a:pPr marL="0" indent="0">
              <a:buNone/>
            </a:pPr>
            <a:endParaRPr lang="en-US" sz="1300" dirty="0">
              <a:solidFill>
                <a:srgbClr val="4E4A49"/>
              </a:solidFill>
              <a:latin typeface="Gill Sans MT" panose="020B0502020104020203" pitchFamily="34" charset="0"/>
            </a:endParaRPr>
          </a:p>
        </p:txBody>
      </p:sp>
      <p:sp>
        <p:nvSpPr>
          <p:cNvPr id="3" name="Slide Number Placeholder 2">
            <a:extLst>
              <a:ext uri="{FF2B5EF4-FFF2-40B4-BE49-F238E27FC236}">
                <a16:creationId xmlns:a16="http://schemas.microsoft.com/office/drawing/2014/main" id="{D0A52CBC-8F72-2DDF-42CA-00A5F2F794C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2782948-4DBE-204D-AB9E-B65E067054AE}" type="slidenum">
              <a:rPr kumimoji="0" lang="en-US" sz="600" b="0" i="0" u="none" strike="noStrike" kern="0" cap="none" spc="0" normalizeH="0" baseline="0" noProof="0" smtClean="0">
                <a:ln>
                  <a:noFill/>
                </a:ln>
                <a:solidFill>
                  <a:srgbClr val="6C6463"/>
                </a:solidFill>
                <a:effectLst/>
                <a:uLnTx/>
                <a:uFillTx/>
                <a:latin typeface="Gill Sans MT"/>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600" b="0" i="0" u="none" strike="noStrike" kern="0" cap="none" spc="0" normalizeH="0" baseline="0" noProof="0">
              <a:ln>
                <a:noFill/>
              </a:ln>
              <a:solidFill>
                <a:srgbClr val="6C6463"/>
              </a:solidFill>
              <a:effectLst/>
              <a:uLnTx/>
              <a:uFillTx/>
              <a:latin typeface="Gill Sans MT"/>
              <a:sym typeface="Arial"/>
            </a:endParaRPr>
          </a:p>
        </p:txBody>
      </p:sp>
      <p:sp>
        <p:nvSpPr>
          <p:cNvPr id="4" name="Title 3">
            <a:extLst>
              <a:ext uri="{FF2B5EF4-FFF2-40B4-BE49-F238E27FC236}">
                <a16:creationId xmlns:a16="http://schemas.microsoft.com/office/drawing/2014/main" id="{C6E318BB-DE84-5BB5-40F2-5D4359489FC4}"/>
              </a:ext>
            </a:extLst>
          </p:cNvPr>
          <p:cNvSpPr>
            <a:spLocks noGrp="1"/>
          </p:cNvSpPr>
          <p:nvPr>
            <p:ph type="title"/>
          </p:nvPr>
        </p:nvSpPr>
        <p:spPr>
          <a:xfrm>
            <a:off x="145595" y="24351"/>
            <a:ext cx="7772400" cy="461665"/>
          </a:xfrm>
        </p:spPr>
        <p:txBody>
          <a:bodyPr/>
          <a:lstStyle/>
          <a:p>
            <a:r>
              <a:rPr lang="en-US" sz="2400" b="1" strike="noStrike" spc="-1" dirty="0">
                <a:solidFill>
                  <a:srgbClr val="002060"/>
                </a:solidFill>
                <a:latin typeface="Gill Sans MT" panose="020B0502020104020203" pitchFamily="34" charset="0"/>
              </a:rPr>
              <a:t>Basic </a:t>
            </a:r>
            <a:r>
              <a:rPr lang="en-US" spc="-1" dirty="0">
                <a:solidFill>
                  <a:srgbClr val="002060"/>
                </a:solidFill>
                <a:latin typeface="Gill Sans MT" panose="020B0502020104020203" pitchFamily="34" charset="0"/>
              </a:rPr>
              <a:t>P</a:t>
            </a:r>
            <a:r>
              <a:rPr lang="en-US" sz="2400" b="1" strike="noStrike" spc="-1" dirty="0">
                <a:solidFill>
                  <a:srgbClr val="002060"/>
                </a:solidFill>
                <a:latin typeface="Gill Sans MT" panose="020B0502020104020203" pitchFamily="34" charset="0"/>
              </a:rPr>
              <a:t>rinciples</a:t>
            </a:r>
            <a:endParaRPr lang="en-US" dirty="0"/>
          </a:p>
        </p:txBody>
      </p:sp>
      <p:sp>
        <p:nvSpPr>
          <p:cNvPr id="5" name="TextBox 4">
            <a:extLst>
              <a:ext uri="{FF2B5EF4-FFF2-40B4-BE49-F238E27FC236}">
                <a16:creationId xmlns:a16="http://schemas.microsoft.com/office/drawing/2014/main" id="{19541E31-755E-ED99-7F19-8CE7AB221CBF}"/>
              </a:ext>
            </a:extLst>
          </p:cNvPr>
          <p:cNvSpPr txBox="1"/>
          <p:nvPr/>
        </p:nvSpPr>
        <p:spPr>
          <a:xfrm>
            <a:off x="127678" y="674054"/>
            <a:ext cx="3290206" cy="3097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E256A"/>
                </a:solidFill>
                <a:effectLst/>
                <a:uLnTx/>
                <a:uFillTx/>
                <a:latin typeface="Gill Sans MT"/>
                <a:cs typeface="Arial"/>
                <a:sym typeface="Arial"/>
              </a:rPr>
              <a:t>Understand PBMEF Indicators</a:t>
            </a:r>
          </a:p>
        </p:txBody>
      </p:sp>
      <p:sp>
        <p:nvSpPr>
          <p:cNvPr id="9" name="TextBox 8">
            <a:extLst>
              <a:ext uri="{FF2B5EF4-FFF2-40B4-BE49-F238E27FC236}">
                <a16:creationId xmlns:a16="http://schemas.microsoft.com/office/drawing/2014/main" id="{8E69C891-C708-D3F6-628A-5E9D34BE32B1}"/>
              </a:ext>
            </a:extLst>
          </p:cNvPr>
          <p:cNvSpPr txBox="1"/>
          <p:nvPr/>
        </p:nvSpPr>
        <p:spPr>
          <a:xfrm>
            <a:off x="404920" y="4639047"/>
            <a:ext cx="60285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E4A49"/>
                </a:solidFill>
                <a:effectLst/>
                <a:uLnTx/>
                <a:uFillTx/>
                <a:latin typeface="ElsevierSans"/>
                <a:cs typeface="Arial"/>
                <a:sym typeface="Arial"/>
                <a:hlinkClick r:id="rId2">
                  <a:extLst>
                    <a:ext uri="{A12FA001-AC4F-418D-AE19-62706E023703}">
                      <ahyp:hlinkClr xmlns:ahyp="http://schemas.microsoft.com/office/drawing/2018/hyperlinkcolor" val="tx"/>
                    </a:ext>
                  </a:extLst>
                </a:hlinkClick>
              </a:rPr>
              <a:t>https://www.tbdiah.org/wp-content/uploads/2024/02/Compendium-PBMEF-Indicators_MS-21-197-TB_508_FINAL.pdf</a:t>
            </a:r>
            <a:r>
              <a:rPr kumimoji="0" lang="en-US" sz="900" b="0" i="0" u="none" strike="noStrike" kern="0" cap="none" spc="0" normalizeH="0" baseline="0" noProof="0" dirty="0">
                <a:ln>
                  <a:noFill/>
                </a:ln>
                <a:solidFill>
                  <a:srgbClr val="4E4A49"/>
                </a:solidFill>
                <a:effectLst/>
                <a:uLnTx/>
                <a:uFillTx/>
                <a:latin typeface="ElsevierSans"/>
                <a:cs typeface="Arial"/>
                <a:sym typeface="Arial"/>
              </a:rPr>
              <a:t>  </a:t>
            </a:r>
          </a:p>
        </p:txBody>
      </p:sp>
      <p:sp>
        <p:nvSpPr>
          <p:cNvPr id="14" name="Content Placeholder 1">
            <a:extLst>
              <a:ext uri="{FF2B5EF4-FFF2-40B4-BE49-F238E27FC236}">
                <a16:creationId xmlns:a16="http://schemas.microsoft.com/office/drawing/2014/main" id="{678CC277-7E02-61AA-9C61-91F85286CED4}"/>
              </a:ext>
            </a:extLst>
          </p:cNvPr>
          <p:cNvSpPr txBox="1">
            <a:spLocks/>
          </p:cNvSpPr>
          <p:nvPr/>
        </p:nvSpPr>
        <p:spPr>
          <a:xfrm>
            <a:off x="3337601" y="1062379"/>
            <a:ext cx="2582865" cy="3078105"/>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lumMod val="50000"/>
                </a:schemeClr>
              </a:buClr>
            </a:pPr>
            <a:r>
              <a:rPr lang="en-US" sz="1300" b="1" dirty="0">
                <a:latin typeface="Gill Sans MT" panose="020B0502020104020203" pitchFamily="34" charset="0"/>
              </a:rPr>
              <a:t>Develop</a:t>
            </a:r>
            <a:r>
              <a:rPr lang="en-US" sz="1300" dirty="0">
                <a:latin typeface="Gill Sans MT" panose="020B0502020104020203" pitchFamily="34" charset="0"/>
              </a:rPr>
              <a:t> sound program understanding of TB</a:t>
            </a:r>
          </a:p>
          <a:p>
            <a:pPr>
              <a:buClr>
                <a:schemeClr val="accent4">
                  <a:lumMod val="50000"/>
                </a:schemeClr>
              </a:buClr>
            </a:pPr>
            <a:r>
              <a:rPr lang="en-US" sz="1300" b="1" dirty="0">
                <a:latin typeface="Gill Sans MT" panose="020B0502020104020203" pitchFamily="34" charset="0"/>
              </a:rPr>
              <a:t>Maintain</a:t>
            </a:r>
            <a:r>
              <a:rPr lang="en-US" sz="1300" dirty="0">
                <a:latin typeface="Gill Sans MT" panose="020B0502020104020203" pitchFamily="34" charset="0"/>
              </a:rPr>
              <a:t> good knowledge of the series of necessary steps and services each patient must go through to achieve a positive health outcome</a:t>
            </a:r>
          </a:p>
          <a:p>
            <a:pPr>
              <a:buClr>
                <a:schemeClr val="accent4">
                  <a:lumMod val="50000"/>
                </a:schemeClr>
              </a:buClr>
            </a:pPr>
            <a:r>
              <a:rPr lang="en-US" sz="1300" b="1" dirty="0">
                <a:latin typeface="Gill Sans MT" panose="020B0502020104020203" pitchFamily="34" charset="0"/>
              </a:rPr>
              <a:t>Institute</a:t>
            </a:r>
            <a:r>
              <a:rPr lang="en-US" sz="1300" dirty="0">
                <a:latin typeface="Gill Sans MT" panose="020B0502020104020203" pitchFamily="34" charset="0"/>
              </a:rPr>
              <a:t> program review systems to help identify missing opportunities to be addressed</a:t>
            </a:r>
          </a:p>
        </p:txBody>
      </p:sp>
      <p:sp>
        <p:nvSpPr>
          <p:cNvPr id="15" name="TextBox 14">
            <a:extLst>
              <a:ext uri="{FF2B5EF4-FFF2-40B4-BE49-F238E27FC236}">
                <a16:creationId xmlns:a16="http://schemas.microsoft.com/office/drawing/2014/main" id="{27146011-2E6B-B9BA-7ED8-2BC6439F40B5}"/>
              </a:ext>
            </a:extLst>
          </p:cNvPr>
          <p:cNvSpPr txBox="1"/>
          <p:nvPr/>
        </p:nvSpPr>
        <p:spPr>
          <a:xfrm>
            <a:off x="3280568" y="671065"/>
            <a:ext cx="3290206" cy="3097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chemeClr val="accent4">
                    <a:lumMod val="50000"/>
                  </a:schemeClr>
                </a:solidFill>
                <a:effectLst/>
                <a:uLnTx/>
                <a:uFillTx/>
                <a:latin typeface="Gill Sans MT"/>
                <a:cs typeface="Arial"/>
                <a:sym typeface="Arial"/>
              </a:rPr>
              <a:t>Understand the Program</a:t>
            </a:r>
          </a:p>
        </p:txBody>
      </p:sp>
      <p:sp>
        <p:nvSpPr>
          <p:cNvPr id="20" name="Content Placeholder 1">
            <a:extLst>
              <a:ext uri="{FF2B5EF4-FFF2-40B4-BE49-F238E27FC236}">
                <a16:creationId xmlns:a16="http://schemas.microsoft.com/office/drawing/2014/main" id="{6C5CF555-4581-77DE-8DB6-E46172AB6B81}"/>
              </a:ext>
            </a:extLst>
          </p:cNvPr>
          <p:cNvSpPr txBox="1">
            <a:spLocks/>
          </p:cNvSpPr>
          <p:nvPr/>
        </p:nvSpPr>
        <p:spPr>
          <a:xfrm>
            <a:off x="6272892" y="1062378"/>
            <a:ext cx="2482919" cy="3448341"/>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pPr>
            <a:r>
              <a:rPr lang="en-US" sz="1300" b="1" dirty="0">
                <a:latin typeface="Gill Sans MT" panose="020B0502020104020203" pitchFamily="34" charset="0"/>
              </a:rPr>
              <a:t>Integrate</a:t>
            </a:r>
            <a:r>
              <a:rPr lang="en-US" sz="1300" dirty="0">
                <a:latin typeface="Gill Sans MT" panose="020B0502020104020203" pitchFamily="34" charset="0"/>
              </a:rPr>
              <a:t> data required for constructing TB cascade into the routine surveillance system </a:t>
            </a:r>
          </a:p>
          <a:p>
            <a:pPr>
              <a:buClr>
                <a:schemeClr val="accent6">
                  <a:lumMod val="75000"/>
                </a:schemeClr>
              </a:buClr>
            </a:pPr>
            <a:r>
              <a:rPr lang="en-US" sz="1300" b="1" dirty="0">
                <a:latin typeface="Gill Sans MT" panose="020B0502020104020203" pitchFamily="34" charset="0"/>
              </a:rPr>
              <a:t>Ensure</a:t>
            </a:r>
            <a:r>
              <a:rPr lang="en-US" sz="1300" dirty="0">
                <a:latin typeface="Gill Sans MT" panose="020B0502020104020203" pitchFamily="34" charset="0"/>
              </a:rPr>
              <a:t> availability of Recording &amp; Reporting (R&amp;R) tools; update to capture relevant data sets/elements</a:t>
            </a:r>
          </a:p>
          <a:p>
            <a:pPr>
              <a:buClr>
                <a:schemeClr val="accent6">
                  <a:lumMod val="75000"/>
                </a:schemeClr>
              </a:buClr>
            </a:pPr>
            <a:r>
              <a:rPr lang="en-US" sz="1300" b="1" dirty="0">
                <a:latin typeface="Gill Sans MT" panose="020B0502020104020203" pitchFamily="34" charset="0"/>
              </a:rPr>
              <a:t>Build</a:t>
            </a:r>
            <a:r>
              <a:rPr lang="en-US" sz="1300" dirty="0">
                <a:latin typeface="Gill Sans MT" panose="020B0502020104020203" pitchFamily="34" charset="0"/>
              </a:rPr>
              <a:t> team capacity on the proper use of these tools</a:t>
            </a:r>
          </a:p>
          <a:p>
            <a:pPr>
              <a:buClr>
                <a:schemeClr val="accent6">
                  <a:lumMod val="75000"/>
                </a:schemeClr>
              </a:buClr>
            </a:pPr>
            <a:r>
              <a:rPr lang="en-US" sz="1300" b="1" dirty="0">
                <a:latin typeface="Gill Sans MT" panose="020B0502020104020203" pitchFamily="34" charset="0"/>
              </a:rPr>
              <a:t>Develop and update </a:t>
            </a:r>
            <a:r>
              <a:rPr lang="en-US" sz="1300" dirty="0">
                <a:latin typeface="Gill Sans MT" panose="020B0502020104020203" pitchFamily="34" charset="0"/>
              </a:rPr>
              <a:t>guidelines and data management guidelines/standard operating procedures</a:t>
            </a:r>
          </a:p>
          <a:p>
            <a:pPr>
              <a:buClr>
                <a:schemeClr val="accent6">
                  <a:lumMod val="75000"/>
                </a:schemeClr>
              </a:buClr>
            </a:pPr>
            <a:endParaRPr lang="en-US" sz="1300" dirty="0">
              <a:latin typeface="Gill Sans MT" panose="020B0502020104020203" pitchFamily="34" charset="0"/>
            </a:endParaRPr>
          </a:p>
        </p:txBody>
      </p:sp>
      <p:sp>
        <p:nvSpPr>
          <p:cNvPr id="21" name="TextBox 20">
            <a:extLst>
              <a:ext uri="{FF2B5EF4-FFF2-40B4-BE49-F238E27FC236}">
                <a16:creationId xmlns:a16="http://schemas.microsoft.com/office/drawing/2014/main" id="{90BACA7D-3342-4B80-9AC2-2CD61DC08A59}"/>
              </a:ext>
            </a:extLst>
          </p:cNvPr>
          <p:cNvSpPr txBox="1"/>
          <p:nvPr/>
        </p:nvSpPr>
        <p:spPr>
          <a:xfrm>
            <a:off x="6272892" y="671065"/>
            <a:ext cx="3290206" cy="3097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chemeClr val="accent6">
                    <a:lumMod val="50000"/>
                  </a:schemeClr>
                </a:solidFill>
                <a:effectLst/>
                <a:uLnTx/>
                <a:uFillTx/>
                <a:latin typeface="Gill Sans MT"/>
                <a:cs typeface="Arial"/>
                <a:sym typeface="Arial"/>
              </a:rPr>
              <a:t>Make Data Available</a:t>
            </a:r>
          </a:p>
        </p:txBody>
      </p:sp>
    </p:spTree>
    <p:extLst>
      <p:ext uri="{BB962C8B-B14F-4D97-AF65-F5344CB8AC3E}">
        <p14:creationId xmlns:p14="http://schemas.microsoft.com/office/powerpoint/2010/main" val="99774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737A3-084B-875F-1655-EAF3E9EEC3CB}"/>
              </a:ext>
            </a:extLst>
          </p:cNvPr>
          <p:cNvSpPr>
            <a:spLocks noGrp="1"/>
          </p:cNvSpPr>
          <p:nvPr>
            <p:ph type="sldNum" sz="quarter" idx="4"/>
          </p:nvPr>
        </p:nvSpPr>
        <p:spPr/>
        <p:txBody>
          <a:bodyPr/>
          <a:lstStyle/>
          <a:p>
            <a:fld id="{42782948-4DBE-204D-AB9E-B65E067054AE}" type="slidenum">
              <a:rPr lang="en-US" smtClean="0"/>
              <a:pPr/>
              <a:t>13</a:t>
            </a:fld>
            <a:endParaRPr lang="en-US" dirty="0"/>
          </a:p>
        </p:txBody>
      </p:sp>
      <p:sp>
        <p:nvSpPr>
          <p:cNvPr id="4" name="Title 3">
            <a:extLst>
              <a:ext uri="{FF2B5EF4-FFF2-40B4-BE49-F238E27FC236}">
                <a16:creationId xmlns:a16="http://schemas.microsoft.com/office/drawing/2014/main" id="{DD115E55-15EC-F4B0-3128-A1617F6C48C3}"/>
              </a:ext>
            </a:extLst>
          </p:cNvPr>
          <p:cNvSpPr>
            <a:spLocks noGrp="1"/>
          </p:cNvSpPr>
          <p:nvPr>
            <p:ph type="title"/>
          </p:nvPr>
        </p:nvSpPr>
        <p:spPr>
          <a:xfrm>
            <a:off x="189037" y="40383"/>
            <a:ext cx="7772400" cy="461665"/>
          </a:xfrm>
        </p:spPr>
        <p:txBody>
          <a:bodyPr/>
          <a:lstStyle/>
          <a:p>
            <a:r>
              <a:rPr lang="en-US" sz="2400" b="1" strike="noStrike" spc="-1" dirty="0">
                <a:solidFill>
                  <a:srgbClr val="002060"/>
                </a:solidFill>
                <a:latin typeface="Gill Sans MT" panose="020B0502020104020203" pitchFamily="34" charset="0"/>
              </a:rPr>
              <a:t>Practical Application</a:t>
            </a:r>
            <a:r>
              <a:rPr lang="en-US" dirty="0">
                <a:solidFill>
                  <a:schemeClr val="bg2"/>
                </a:solidFill>
                <a:latin typeface="Gill Sans MT" panose="020B0502020104020203" pitchFamily="34" charset="0"/>
              </a:rPr>
              <a:t> </a:t>
            </a:r>
            <a:endParaRPr lang="en-NG" dirty="0">
              <a:solidFill>
                <a:schemeClr val="bg2"/>
              </a:solidFill>
              <a:latin typeface="Gill Sans MT" panose="020B0502020104020203" pitchFamily="34" charset="0"/>
            </a:endParaRPr>
          </a:p>
        </p:txBody>
      </p:sp>
      <p:grpSp>
        <p:nvGrpSpPr>
          <p:cNvPr id="7" name="Group 6">
            <a:extLst>
              <a:ext uri="{FF2B5EF4-FFF2-40B4-BE49-F238E27FC236}">
                <a16:creationId xmlns:a16="http://schemas.microsoft.com/office/drawing/2014/main" id="{B6799B15-CEE1-7832-C5AA-BCFABB5C9A26}"/>
              </a:ext>
              <a:ext uri="{C183D7F6-B498-43B3-948B-1728B52AA6E4}">
                <adec:decorative xmlns:adec="http://schemas.microsoft.com/office/drawing/2017/decorative" val="1"/>
              </a:ext>
            </a:extLst>
          </p:cNvPr>
          <p:cNvGrpSpPr/>
          <p:nvPr/>
        </p:nvGrpSpPr>
        <p:grpSpPr>
          <a:xfrm>
            <a:off x="632407" y="2008755"/>
            <a:ext cx="7879186" cy="1144034"/>
            <a:chOff x="572707" y="1314984"/>
            <a:chExt cx="7879186" cy="1144034"/>
          </a:xfrm>
        </p:grpSpPr>
        <p:pic>
          <p:nvPicPr>
            <p:cNvPr id="29" name="Graphic 3" descr="Children outline">
              <a:extLst>
                <a:ext uri="{FF2B5EF4-FFF2-40B4-BE49-F238E27FC236}">
                  <a16:creationId xmlns:a16="http://schemas.microsoft.com/office/drawing/2014/main" id="{893D0DA8-6385-2647-41DC-F7F9179EE345}"/>
                </a:ext>
              </a:extLst>
            </p:cNvPr>
            <p:cNvPicPr>
              <a:picLocks/>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88" r="3665" b="18163"/>
            <a:stretch/>
          </p:blipFill>
          <p:spPr>
            <a:xfrm>
              <a:off x="572707" y="1751262"/>
              <a:ext cx="736642" cy="589313"/>
            </a:xfrm>
            <a:prstGeom prst="rect">
              <a:avLst/>
            </a:prstGeom>
            <a:scene3d>
              <a:camera prst="orthographicFront"/>
              <a:lightRig rig="threePt" dir="t"/>
            </a:scene3d>
            <a:sp3d>
              <a:bevelT prst="angle"/>
            </a:sp3d>
          </p:spPr>
        </p:pic>
        <p:pic>
          <p:nvPicPr>
            <p:cNvPr id="15" name="Picture 14">
              <a:extLst>
                <a:ext uri="{FF2B5EF4-FFF2-40B4-BE49-F238E27FC236}">
                  <a16:creationId xmlns:a16="http://schemas.microsoft.com/office/drawing/2014/main" id="{B460FDB7-FE14-527B-5846-C22E1D024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3800" y="1662703"/>
              <a:ext cx="901591" cy="756019"/>
            </a:xfrm>
            <a:prstGeom prst="rect">
              <a:avLst/>
            </a:prstGeom>
            <a:noFill/>
            <a:ln>
              <a:noFill/>
            </a:ln>
          </p:spPr>
        </p:pic>
        <p:pic>
          <p:nvPicPr>
            <p:cNvPr id="16" name="Graphic 10" descr="Cough with solid fill">
              <a:extLst>
                <a:ext uri="{FF2B5EF4-FFF2-40B4-BE49-F238E27FC236}">
                  <a16:creationId xmlns:a16="http://schemas.microsoft.com/office/drawing/2014/main" id="{15195C29-6300-41AA-1A05-99102A352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5892" y="1680090"/>
              <a:ext cx="933590" cy="778928"/>
            </a:xfrm>
            <a:prstGeom prst="rect">
              <a:avLst/>
            </a:prstGeom>
          </p:spPr>
        </p:pic>
        <p:sp>
          <p:nvSpPr>
            <p:cNvPr id="17" name="Arrow: Curved Down 16">
              <a:extLst>
                <a:ext uri="{FF2B5EF4-FFF2-40B4-BE49-F238E27FC236}">
                  <a16:creationId xmlns:a16="http://schemas.microsoft.com/office/drawing/2014/main" id="{1D370ADA-37CF-D5FC-044F-DB089EEC8B3B}"/>
                </a:ext>
              </a:extLst>
            </p:cNvPr>
            <p:cNvSpPr/>
            <p:nvPr/>
          </p:nvSpPr>
          <p:spPr>
            <a:xfrm>
              <a:off x="1262020" y="1314984"/>
              <a:ext cx="1121936" cy="399878"/>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NG"/>
            </a:p>
          </p:txBody>
        </p:sp>
        <p:pic>
          <p:nvPicPr>
            <p:cNvPr id="18" name="Graphic 16" descr="Medicine with solid fill">
              <a:extLst>
                <a:ext uri="{FF2B5EF4-FFF2-40B4-BE49-F238E27FC236}">
                  <a16:creationId xmlns:a16="http://schemas.microsoft.com/office/drawing/2014/main" id="{C8C1197E-B28E-D913-1164-FF2DF6E24E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83101" y="1749633"/>
              <a:ext cx="768792" cy="641470"/>
            </a:xfrm>
            <a:prstGeom prst="rect">
              <a:avLst/>
            </a:prstGeom>
          </p:spPr>
        </p:pic>
        <p:pic>
          <p:nvPicPr>
            <p:cNvPr id="19" name="Graphic 20" descr="Lungs with virus outline">
              <a:extLst>
                <a:ext uri="{FF2B5EF4-FFF2-40B4-BE49-F238E27FC236}">
                  <a16:creationId xmlns:a16="http://schemas.microsoft.com/office/drawing/2014/main" id="{A187507A-3C0F-1DEF-52C6-2AFCB93E36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0801" y="1767020"/>
              <a:ext cx="806392" cy="672711"/>
            </a:xfrm>
            <a:prstGeom prst="rect">
              <a:avLst/>
            </a:prstGeom>
          </p:spPr>
        </p:pic>
        <p:grpSp>
          <p:nvGrpSpPr>
            <p:cNvPr id="20" name="Group 19">
              <a:extLst>
                <a:ext uri="{FF2B5EF4-FFF2-40B4-BE49-F238E27FC236}">
                  <a16:creationId xmlns:a16="http://schemas.microsoft.com/office/drawing/2014/main" id="{7180438A-FC72-0596-227A-1837317D0A61}"/>
                </a:ext>
              </a:extLst>
            </p:cNvPr>
            <p:cNvGrpSpPr/>
            <p:nvPr/>
          </p:nvGrpSpPr>
          <p:grpSpPr>
            <a:xfrm>
              <a:off x="4838191" y="1749633"/>
              <a:ext cx="1242004" cy="633834"/>
              <a:chOff x="0" y="0"/>
              <a:chExt cx="985851" cy="579755"/>
            </a:xfrm>
          </p:grpSpPr>
          <p:grpSp>
            <p:nvGrpSpPr>
              <p:cNvPr id="25" name="Group 24">
                <a:extLst>
                  <a:ext uri="{FF2B5EF4-FFF2-40B4-BE49-F238E27FC236}">
                    <a16:creationId xmlns:a16="http://schemas.microsoft.com/office/drawing/2014/main" id="{CB84B09A-EEBA-9DA9-D86A-D09E9669767A}"/>
                  </a:ext>
                </a:extLst>
              </p:cNvPr>
              <p:cNvGrpSpPr/>
              <p:nvPr/>
            </p:nvGrpSpPr>
            <p:grpSpPr>
              <a:xfrm>
                <a:off x="373711" y="79513"/>
                <a:ext cx="612140" cy="461010"/>
                <a:chOff x="3981678" y="0"/>
                <a:chExt cx="1209513" cy="914400"/>
              </a:xfrm>
            </p:grpSpPr>
            <p:pic>
              <p:nvPicPr>
                <p:cNvPr id="27" name="Graphic 5" descr="Doctor female with solid fill">
                  <a:extLst>
                    <a:ext uri="{FF2B5EF4-FFF2-40B4-BE49-F238E27FC236}">
                      <a16:creationId xmlns:a16="http://schemas.microsoft.com/office/drawing/2014/main" id="{00D4DCF4-8A67-1452-8584-86BD5F920B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81678" y="0"/>
                  <a:ext cx="914400" cy="914400"/>
                </a:xfrm>
                <a:prstGeom prst="rect">
                  <a:avLst/>
                </a:prstGeom>
              </p:spPr>
            </p:pic>
            <p:pic>
              <p:nvPicPr>
                <p:cNvPr id="28" name="Graphic 6" descr="Stethoscope with solid fill">
                  <a:extLst>
                    <a:ext uri="{FF2B5EF4-FFF2-40B4-BE49-F238E27FC236}">
                      <a16:creationId xmlns:a16="http://schemas.microsoft.com/office/drawing/2014/main" id="{C9638CA5-8D3C-DC0F-1217-0CFF916C409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00964" y="162086"/>
                  <a:ext cx="590227" cy="590227"/>
                </a:xfrm>
                <a:prstGeom prst="rect">
                  <a:avLst/>
                </a:prstGeom>
              </p:spPr>
            </p:pic>
          </p:grpSp>
          <p:pic>
            <p:nvPicPr>
              <p:cNvPr id="26" name="Graphic 14" descr="Microscope with solid fill">
                <a:extLst>
                  <a:ext uri="{FF2B5EF4-FFF2-40B4-BE49-F238E27FC236}">
                    <a16:creationId xmlns:a16="http://schemas.microsoft.com/office/drawing/2014/main" id="{F3BB4B40-CC1A-D675-D38C-F5B303AAD971}"/>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6328" r="16308" b="4222"/>
              <a:stretch/>
            </p:blipFill>
            <p:spPr bwMode="auto">
              <a:xfrm>
                <a:off x="0" y="0"/>
                <a:ext cx="483870" cy="579755"/>
              </a:xfrm>
              <a:prstGeom prst="rect">
                <a:avLst/>
              </a:prstGeom>
              <a:ln>
                <a:noFill/>
              </a:ln>
              <a:extLst>
                <a:ext uri="{53640926-AAD7-44D8-BBD7-CCE9431645EC}">
                  <a14:shadowObscured xmlns:a14="http://schemas.microsoft.com/office/drawing/2010/main"/>
                </a:ext>
              </a:extLst>
            </p:spPr>
          </p:pic>
        </p:grpSp>
        <p:sp>
          <p:nvSpPr>
            <p:cNvPr id="21" name="Arrow: Curved Down 20">
              <a:extLst>
                <a:ext uri="{FF2B5EF4-FFF2-40B4-BE49-F238E27FC236}">
                  <a16:creationId xmlns:a16="http://schemas.microsoft.com/office/drawing/2014/main" id="{EDD6668E-F6D1-3EBA-AD96-1693B0561BC0}"/>
                </a:ext>
              </a:extLst>
            </p:cNvPr>
            <p:cNvSpPr/>
            <p:nvPr/>
          </p:nvSpPr>
          <p:spPr>
            <a:xfrm>
              <a:off x="2774631" y="1314984"/>
              <a:ext cx="1041797" cy="399878"/>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NG"/>
            </a:p>
          </p:txBody>
        </p:sp>
        <p:sp>
          <p:nvSpPr>
            <p:cNvPr id="22" name="Arrow: Curved Down 21">
              <a:extLst>
                <a:ext uri="{FF2B5EF4-FFF2-40B4-BE49-F238E27FC236}">
                  <a16:creationId xmlns:a16="http://schemas.microsoft.com/office/drawing/2014/main" id="{0285527E-0D3F-0403-DCBF-A47792833FBC}"/>
                </a:ext>
              </a:extLst>
            </p:cNvPr>
            <p:cNvSpPr/>
            <p:nvPr/>
          </p:nvSpPr>
          <p:spPr>
            <a:xfrm>
              <a:off x="4106929" y="1349756"/>
              <a:ext cx="1041797" cy="399878"/>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NG"/>
            </a:p>
          </p:txBody>
        </p:sp>
        <p:sp>
          <p:nvSpPr>
            <p:cNvPr id="23" name="Arrow: Curved Down 22">
              <a:extLst>
                <a:ext uri="{FF2B5EF4-FFF2-40B4-BE49-F238E27FC236}">
                  <a16:creationId xmlns:a16="http://schemas.microsoft.com/office/drawing/2014/main" id="{5F457139-8638-DE09-4E84-4BEF25B5BC20}"/>
                </a:ext>
              </a:extLst>
            </p:cNvPr>
            <p:cNvSpPr/>
            <p:nvPr/>
          </p:nvSpPr>
          <p:spPr>
            <a:xfrm>
              <a:off x="5519367" y="1367142"/>
              <a:ext cx="1041797" cy="399878"/>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NG"/>
            </a:p>
          </p:txBody>
        </p:sp>
        <p:sp>
          <p:nvSpPr>
            <p:cNvPr id="24" name="Arrow: Curved Down 23">
              <a:extLst>
                <a:ext uri="{FF2B5EF4-FFF2-40B4-BE49-F238E27FC236}">
                  <a16:creationId xmlns:a16="http://schemas.microsoft.com/office/drawing/2014/main" id="{57DE7F34-FA92-3893-84C0-3B6C47128CF4}"/>
                </a:ext>
              </a:extLst>
            </p:cNvPr>
            <p:cNvSpPr/>
            <p:nvPr/>
          </p:nvSpPr>
          <p:spPr>
            <a:xfrm>
              <a:off x="6941821" y="1384529"/>
              <a:ext cx="1041797" cy="399878"/>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NG"/>
            </a:p>
          </p:txBody>
        </p:sp>
      </p:grpSp>
      <p:sp>
        <p:nvSpPr>
          <p:cNvPr id="8" name="Text Box 2">
            <a:extLst>
              <a:ext uri="{FF2B5EF4-FFF2-40B4-BE49-F238E27FC236}">
                <a16:creationId xmlns:a16="http://schemas.microsoft.com/office/drawing/2014/main" id="{C8ED9471-FF64-8735-3EAD-FB89F2666191}"/>
              </a:ext>
            </a:extLst>
          </p:cNvPr>
          <p:cNvSpPr txBox="1">
            <a:spLocks noChangeArrowheads="1"/>
          </p:cNvSpPr>
          <p:nvPr/>
        </p:nvSpPr>
        <p:spPr bwMode="auto">
          <a:xfrm>
            <a:off x="136632" y="3597784"/>
            <a:ext cx="1240228" cy="10347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72,112</a:t>
            </a:r>
          </a:p>
          <a:p>
            <a:pPr algn="ctr">
              <a:lnSpc>
                <a:spcPct val="115000"/>
              </a:lnSpc>
              <a:spcAft>
                <a:spcPts val="800"/>
              </a:spcAft>
            </a:pPr>
            <a:r>
              <a:rPr lang="en-US" sz="1000" b="1" i="1" kern="100" dirty="0">
                <a:solidFill>
                  <a:srgbClr val="002060"/>
                </a:solidFill>
                <a:latin typeface="Gill Sans MT" panose="020B0502020104020203" pitchFamily="34" charset="0"/>
                <a:cs typeface="Arial" panose="020B0604020202020204" pitchFamily="34" charset="0"/>
              </a:rPr>
              <a:t>Target population eligible for TB Screening</a:t>
            </a:r>
            <a:endParaRPr lang="en-NG" sz="1000" b="1" i="1" kern="100">
              <a:solidFill>
                <a:srgbClr val="002060"/>
              </a:solidFill>
              <a:latin typeface="Gill Sans MT" panose="020B0502020104020203" pitchFamily="34" charset="0"/>
              <a:cs typeface="Arial" panose="020B0604020202020204" pitchFamily="34" charset="0"/>
            </a:endParaRPr>
          </a:p>
          <a:p>
            <a:pPr algn="ctr">
              <a:lnSpc>
                <a:spcPct val="115000"/>
              </a:lnSpc>
              <a:spcAft>
                <a:spcPts val="800"/>
              </a:spcAft>
            </a:pPr>
            <a:endParaRPr lang="en-US" b="1" kern="100" dirty="0">
              <a:latin typeface="Gill Sans MT" panose="020B0502020104020203" pitchFamily="34" charset="0"/>
              <a:ea typeface="Aptos" panose="020B0004020202020204" pitchFamily="34" charset="0"/>
              <a:cs typeface="Arial" panose="020B0604020202020204" pitchFamily="34" charset="0"/>
            </a:endParaRPr>
          </a:p>
        </p:txBody>
      </p:sp>
      <p:sp>
        <p:nvSpPr>
          <p:cNvPr id="9" name="Text Box 2">
            <a:extLst>
              <a:ext uri="{FF2B5EF4-FFF2-40B4-BE49-F238E27FC236}">
                <a16:creationId xmlns:a16="http://schemas.microsoft.com/office/drawing/2014/main" id="{9C05C783-7209-93B0-6B84-245DF3B862ED}"/>
              </a:ext>
            </a:extLst>
          </p:cNvPr>
          <p:cNvSpPr txBox="1">
            <a:spLocks noChangeArrowheads="1"/>
          </p:cNvSpPr>
          <p:nvPr/>
        </p:nvSpPr>
        <p:spPr bwMode="auto">
          <a:xfrm>
            <a:off x="1484606" y="3597784"/>
            <a:ext cx="1110003" cy="10347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52,054</a:t>
            </a:r>
          </a:p>
          <a:p>
            <a:pPr algn="ctr">
              <a:lnSpc>
                <a:spcPct val="115000"/>
              </a:lnSpc>
              <a:spcAft>
                <a:spcPts val="800"/>
              </a:spcAft>
            </a:pPr>
            <a:r>
              <a:rPr lang="en-US" sz="1000" b="1" i="1" kern="100" dirty="0">
                <a:solidFill>
                  <a:srgbClr val="002060"/>
                </a:solidFill>
                <a:latin typeface="Gill Sans MT" panose="020B0502020104020203" pitchFamily="34" charset="0"/>
                <a:ea typeface="Aptos" panose="020B0004020202020204" pitchFamily="34" charset="0"/>
                <a:cs typeface="Arial" panose="020B0604020202020204" pitchFamily="34" charset="0"/>
              </a:rPr>
              <a:t>Screening rate</a:t>
            </a:r>
          </a:p>
          <a:p>
            <a:pPr algn="ctr">
              <a:spcAft>
                <a:spcPts val="800"/>
              </a:spcAft>
            </a:pPr>
            <a:r>
              <a:rPr lang="en-US" sz="900" b="1" kern="100" dirty="0">
                <a:effectLst/>
                <a:latin typeface="Gill Sans MT" panose="020B0502020104020203" pitchFamily="34" charset="0"/>
                <a:ea typeface="Aptos" panose="020B0004020202020204" pitchFamily="34" charset="0"/>
                <a:cs typeface="Arial" panose="020B0604020202020204" pitchFamily="34" charset="0"/>
              </a:rPr>
              <a:t>(72%)</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8DE69EBC-24AD-F69F-C0A9-F911BD5D3852}"/>
              </a:ext>
            </a:extLst>
          </p:cNvPr>
          <p:cNvSpPr txBox="1">
            <a:spLocks noChangeArrowheads="1"/>
          </p:cNvSpPr>
          <p:nvPr/>
        </p:nvSpPr>
        <p:spPr bwMode="auto">
          <a:xfrm>
            <a:off x="2715718" y="3603302"/>
            <a:ext cx="1238410" cy="10347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9,910</a:t>
            </a:r>
          </a:p>
          <a:p>
            <a:pPr algn="ctr">
              <a:lnSpc>
                <a:spcPct val="115000"/>
              </a:lnSpc>
              <a:spcAft>
                <a:spcPts val="800"/>
              </a:spcAft>
            </a:pPr>
            <a:r>
              <a:rPr lang="en-US" sz="1000" b="1" i="1" kern="100" dirty="0">
                <a:solidFill>
                  <a:srgbClr val="002060"/>
                </a:solidFill>
                <a:latin typeface="Gill Sans MT" panose="020B0502020104020203" pitchFamily="34" charset="0"/>
                <a:ea typeface="Aptos" panose="020B0004020202020204" pitchFamily="34" charset="0"/>
                <a:cs typeface="Arial" panose="020B0604020202020204" pitchFamily="34" charset="0"/>
              </a:rPr>
              <a:t>Presumptive Yield</a:t>
            </a:r>
            <a:endParaRPr lang="en-US" sz="1200" i="1" kern="100" dirty="0">
              <a:solidFill>
                <a:srgbClr val="002060"/>
              </a:solidFill>
              <a:latin typeface="Gill Sans MT" panose="020B0502020104020203" pitchFamily="34" charset="0"/>
              <a:ea typeface="Aptos" panose="020B0004020202020204" pitchFamily="34" charset="0"/>
              <a:cs typeface="Arial" panose="020B0604020202020204" pitchFamily="34" charset="0"/>
            </a:endParaRPr>
          </a:p>
          <a:p>
            <a:pPr algn="ctr">
              <a:lnSpc>
                <a:spcPct val="115000"/>
              </a:lnSpc>
              <a:spcAft>
                <a:spcPts val="800"/>
              </a:spcAft>
            </a:pPr>
            <a:r>
              <a:rPr lang="en-US" sz="1000" b="1" kern="100" dirty="0">
                <a:effectLst/>
                <a:latin typeface="Gill Sans MT" panose="020B0502020104020203" pitchFamily="34" charset="0"/>
                <a:ea typeface="Aptos" panose="020B0004020202020204" pitchFamily="34" charset="0"/>
                <a:cs typeface="Arial" panose="020B0604020202020204" pitchFamily="34" charset="0"/>
              </a:rPr>
              <a:t>(19%)</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p:txBody>
      </p:sp>
      <p:sp>
        <p:nvSpPr>
          <p:cNvPr id="11" name="Text Box 2">
            <a:extLst>
              <a:ext uri="{FF2B5EF4-FFF2-40B4-BE49-F238E27FC236}">
                <a16:creationId xmlns:a16="http://schemas.microsoft.com/office/drawing/2014/main" id="{8F0783D0-1210-83BF-56D0-93895D5B4378}"/>
              </a:ext>
            </a:extLst>
          </p:cNvPr>
          <p:cNvSpPr txBox="1">
            <a:spLocks noChangeArrowheads="1"/>
          </p:cNvSpPr>
          <p:nvPr/>
        </p:nvSpPr>
        <p:spPr bwMode="auto">
          <a:xfrm>
            <a:off x="4075237" y="3603302"/>
            <a:ext cx="1197091" cy="10292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8,762</a:t>
            </a:r>
          </a:p>
          <a:p>
            <a:pPr algn="ctr">
              <a:spcAft>
                <a:spcPts val="800"/>
              </a:spcAft>
            </a:pPr>
            <a:r>
              <a:rPr lang="en-US" sz="1000" b="1" i="1" kern="100" dirty="0">
                <a:solidFill>
                  <a:srgbClr val="002060"/>
                </a:solidFill>
                <a:latin typeface="Gill Sans MT" panose="020B0502020104020203" pitchFamily="34" charset="0"/>
                <a:ea typeface="Aptos" panose="020B0004020202020204" pitchFamily="34" charset="0"/>
                <a:cs typeface="Arial" panose="020B0604020202020204" pitchFamily="34" charset="0"/>
              </a:rPr>
              <a:t>Evaluation rate </a:t>
            </a:r>
            <a:endParaRPr lang="en-US" sz="1400" b="1" kern="100" dirty="0">
              <a:effectLst/>
              <a:latin typeface="Gill Sans MT" panose="020B0502020104020203" pitchFamily="34" charset="0"/>
              <a:ea typeface="Aptos" panose="020B0004020202020204" pitchFamily="34" charset="0"/>
              <a:cs typeface="Arial" panose="020B0604020202020204" pitchFamily="34" charset="0"/>
            </a:endParaRPr>
          </a:p>
          <a:p>
            <a:pPr algn="ctr">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 </a:t>
            </a:r>
            <a:r>
              <a:rPr lang="en-US" sz="1000" b="1" kern="100" dirty="0">
                <a:effectLst/>
                <a:latin typeface="Gill Sans MT" panose="020B0502020104020203" pitchFamily="34" charset="0"/>
                <a:ea typeface="Aptos" panose="020B0004020202020204" pitchFamily="34" charset="0"/>
                <a:cs typeface="Arial" panose="020B0604020202020204" pitchFamily="34" charset="0"/>
              </a:rPr>
              <a:t>(88%)</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1ADD84C0-9896-B755-0610-4D4FA6415C8A}"/>
              </a:ext>
            </a:extLst>
          </p:cNvPr>
          <p:cNvSpPr txBox="1">
            <a:spLocks noChangeArrowheads="1"/>
          </p:cNvSpPr>
          <p:nvPr/>
        </p:nvSpPr>
        <p:spPr bwMode="auto">
          <a:xfrm>
            <a:off x="5386368" y="3611632"/>
            <a:ext cx="1097204" cy="10209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445</a:t>
            </a:r>
          </a:p>
          <a:p>
            <a:pPr algn="ctr">
              <a:spcAft>
                <a:spcPts val="800"/>
              </a:spcAft>
            </a:pPr>
            <a:r>
              <a:rPr lang="en-US" sz="1000" b="1" i="1" kern="100" dirty="0">
                <a:solidFill>
                  <a:srgbClr val="002060"/>
                </a:solidFill>
                <a:latin typeface="Gill Sans MT" panose="020B0502020104020203" pitchFamily="34" charset="0"/>
                <a:ea typeface="Aptos" panose="020B0004020202020204" pitchFamily="34" charset="0"/>
                <a:cs typeface="Arial" panose="020B0604020202020204" pitchFamily="34" charset="0"/>
              </a:rPr>
              <a:t>TB Yield</a:t>
            </a:r>
            <a:endParaRPr lang="en-US" sz="1400" b="1" kern="100" dirty="0">
              <a:effectLst/>
              <a:latin typeface="Gill Sans MT" panose="020B0502020104020203" pitchFamily="34" charset="0"/>
              <a:ea typeface="Aptos" panose="020B0004020202020204" pitchFamily="34" charset="0"/>
              <a:cs typeface="Arial" panose="020B0604020202020204" pitchFamily="34" charset="0"/>
            </a:endParaRPr>
          </a:p>
          <a:p>
            <a:pPr algn="ctr">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 </a:t>
            </a:r>
            <a:r>
              <a:rPr lang="en-US" sz="1000" b="1" kern="100" dirty="0">
                <a:effectLst/>
                <a:latin typeface="Gill Sans MT" panose="020B0502020104020203" pitchFamily="34" charset="0"/>
                <a:ea typeface="Aptos" panose="020B0004020202020204" pitchFamily="34" charset="0"/>
                <a:cs typeface="Arial" panose="020B0604020202020204" pitchFamily="34" charset="0"/>
              </a:rPr>
              <a:t>(5%)</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59115ADA-2C3E-B950-F516-E96E519F3622}"/>
              </a:ext>
            </a:extLst>
          </p:cNvPr>
          <p:cNvSpPr txBox="1">
            <a:spLocks noChangeArrowheads="1"/>
          </p:cNvSpPr>
          <p:nvPr/>
        </p:nvSpPr>
        <p:spPr bwMode="auto">
          <a:xfrm>
            <a:off x="6588270" y="3611632"/>
            <a:ext cx="1154531" cy="10209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pPr>
            <a:r>
              <a:rPr lang="en-US" sz="1400" b="1" kern="100" dirty="0">
                <a:effectLst/>
                <a:latin typeface="Gill Sans MT" panose="020B0502020104020203" pitchFamily="34" charset="0"/>
                <a:ea typeface="Aptos" panose="020B0004020202020204" pitchFamily="34" charset="0"/>
                <a:cs typeface="Arial" panose="020B0604020202020204" pitchFamily="34" charset="0"/>
              </a:rPr>
              <a:t>438</a:t>
            </a:r>
          </a:p>
          <a:p>
            <a:pPr algn="ctr">
              <a:spcAft>
                <a:spcPts val="800"/>
              </a:spcAft>
            </a:pPr>
            <a:r>
              <a:rPr lang="en-US" sz="1000" b="1" i="1" kern="100" dirty="0">
                <a:solidFill>
                  <a:srgbClr val="002060"/>
                </a:solidFill>
                <a:latin typeface="Gill Sans MT" panose="020B0502020104020203" pitchFamily="34" charset="0"/>
                <a:ea typeface="Aptos" panose="020B0004020202020204" pitchFamily="34" charset="0"/>
                <a:cs typeface="Arial" panose="020B0604020202020204" pitchFamily="34" charset="0"/>
              </a:rPr>
              <a:t>Enrollment rate</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a:p>
            <a:pPr algn="ctr">
              <a:lnSpc>
                <a:spcPct val="115000"/>
              </a:lnSpc>
              <a:spcAft>
                <a:spcPts val="800"/>
              </a:spcAft>
            </a:pPr>
            <a:r>
              <a:rPr lang="en-US" sz="1000" b="1" kern="100" dirty="0">
                <a:effectLst/>
                <a:latin typeface="Gill Sans MT" panose="020B0502020104020203" pitchFamily="34" charset="0"/>
                <a:ea typeface="Aptos" panose="020B0004020202020204" pitchFamily="34" charset="0"/>
                <a:cs typeface="Arial" panose="020B0604020202020204" pitchFamily="34" charset="0"/>
              </a:rPr>
              <a:t>(98%)</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p:txBody>
      </p:sp>
      <p:sp>
        <p:nvSpPr>
          <p:cNvPr id="33" name="TextBox 32" descr="72%">
            <a:extLst>
              <a:ext uri="{FF2B5EF4-FFF2-40B4-BE49-F238E27FC236}">
                <a16:creationId xmlns:a16="http://schemas.microsoft.com/office/drawing/2014/main" id="{9E5CB946-6B73-C086-1483-3488AAA2FCD1}"/>
              </a:ext>
            </a:extLst>
          </p:cNvPr>
          <p:cNvSpPr txBox="1"/>
          <p:nvPr/>
        </p:nvSpPr>
        <p:spPr>
          <a:xfrm>
            <a:off x="1838747" y="4214992"/>
            <a:ext cx="411408" cy="292549"/>
          </a:xfrm>
          <a:prstGeom prst="rect">
            <a:avLst/>
          </a:prstGeom>
          <a:noFill/>
          <a:ln>
            <a:solidFill>
              <a:srgbClr val="FF0000"/>
            </a:solidFill>
          </a:ln>
          <a:scene3d>
            <a:camera prst="orthographicFront"/>
            <a:lightRig rig="threePt" dir="t"/>
          </a:scene3d>
          <a:sp3d>
            <a:bevelT prst="angle"/>
          </a:sp3d>
        </p:spPr>
        <p:txBody>
          <a:bodyPr wrap="square" rtlCol="0">
            <a:spAutoFit/>
          </a:bodyPr>
          <a:lstStyle/>
          <a:p>
            <a:endParaRPr lang="en-NG" dirty="0"/>
          </a:p>
        </p:txBody>
      </p:sp>
      <p:sp>
        <p:nvSpPr>
          <p:cNvPr id="34" name="TextBox 33" descr="19%">
            <a:extLst>
              <a:ext uri="{FF2B5EF4-FFF2-40B4-BE49-F238E27FC236}">
                <a16:creationId xmlns:a16="http://schemas.microsoft.com/office/drawing/2014/main" id="{3A3F375E-4794-C3FB-3F97-5EB81542CF4D}"/>
              </a:ext>
            </a:extLst>
          </p:cNvPr>
          <p:cNvSpPr txBox="1"/>
          <p:nvPr/>
        </p:nvSpPr>
        <p:spPr>
          <a:xfrm>
            <a:off x="3135315" y="4228031"/>
            <a:ext cx="390614" cy="292549"/>
          </a:xfrm>
          <a:prstGeom prst="rect">
            <a:avLst/>
          </a:prstGeom>
          <a:noFill/>
          <a:ln>
            <a:solidFill>
              <a:srgbClr val="FF0000"/>
            </a:solidFill>
          </a:ln>
          <a:scene3d>
            <a:camera prst="orthographicFront"/>
            <a:lightRig rig="threePt" dir="t"/>
          </a:scene3d>
          <a:sp3d>
            <a:bevelT prst="angle"/>
          </a:sp3d>
        </p:spPr>
        <p:txBody>
          <a:bodyPr wrap="square" rtlCol="0">
            <a:spAutoFit/>
          </a:bodyPr>
          <a:lstStyle/>
          <a:p>
            <a:endParaRPr lang="en-NG" dirty="0"/>
          </a:p>
        </p:txBody>
      </p:sp>
      <p:sp>
        <p:nvSpPr>
          <p:cNvPr id="35" name="TextBox 34" descr="88%">
            <a:extLst>
              <a:ext uri="{FF2B5EF4-FFF2-40B4-BE49-F238E27FC236}">
                <a16:creationId xmlns:a16="http://schemas.microsoft.com/office/drawing/2014/main" id="{6E66225C-D9F4-9DE5-3A56-818C2F0216D2}"/>
              </a:ext>
            </a:extLst>
          </p:cNvPr>
          <p:cNvSpPr txBox="1"/>
          <p:nvPr/>
        </p:nvSpPr>
        <p:spPr>
          <a:xfrm>
            <a:off x="4472827" y="4213432"/>
            <a:ext cx="429399" cy="318677"/>
          </a:xfrm>
          <a:prstGeom prst="rect">
            <a:avLst/>
          </a:prstGeom>
          <a:noFill/>
          <a:ln>
            <a:solidFill>
              <a:srgbClr val="FF0000"/>
            </a:solidFill>
          </a:ln>
          <a:scene3d>
            <a:camera prst="orthographicFront"/>
            <a:lightRig rig="threePt" dir="t"/>
          </a:scene3d>
          <a:sp3d>
            <a:bevelT prst="angle"/>
          </a:sp3d>
        </p:spPr>
        <p:txBody>
          <a:bodyPr wrap="square" rtlCol="0">
            <a:spAutoFit/>
          </a:bodyPr>
          <a:lstStyle/>
          <a:p>
            <a:endParaRPr lang="en-NG" dirty="0"/>
          </a:p>
        </p:txBody>
      </p:sp>
      <p:sp>
        <p:nvSpPr>
          <p:cNvPr id="36" name="TextBox 35" descr="5%">
            <a:extLst>
              <a:ext uri="{FF2B5EF4-FFF2-40B4-BE49-F238E27FC236}">
                <a16:creationId xmlns:a16="http://schemas.microsoft.com/office/drawing/2014/main" id="{F4C8E59F-E66A-02A1-8699-95F23E7775BB}"/>
              </a:ext>
            </a:extLst>
          </p:cNvPr>
          <p:cNvSpPr txBox="1"/>
          <p:nvPr/>
        </p:nvSpPr>
        <p:spPr>
          <a:xfrm>
            <a:off x="5705399" y="4197136"/>
            <a:ext cx="444839" cy="303636"/>
          </a:xfrm>
          <a:prstGeom prst="rect">
            <a:avLst/>
          </a:prstGeom>
          <a:noFill/>
          <a:ln>
            <a:solidFill>
              <a:srgbClr val="FF0000"/>
            </a:solidFill>
          </a:ln>
          <a:scene3d>
            <a:camera prst="orthographicFront"/>
            <a:lightRig rig="threePt" dir="t"/>
          </a:scene3d>
          <a:sp3d>
            <a:bevelT prst="angle"/>
          </a:sp3d>
        </p:spPr>
        <p:txBody>
          <a:bodyPr wrap="square" rtlCol="0">
            <a:spAutoFit/>
          </a:bodyPr>
          <a:lstStyle/>
          <a:p>
            <a:endParaRPr lang="en-NG" dirty="0"/>
          </a:p>
        </p:txBody>
      </p:sp>
      <p:sp>
        <p:nvSpPr>
          <p:cNvPr id="37" name="TextBox 36" descr="98%">
            <a:extLst>
              <a:ext uri="{FF2B5EF4-FFF2-40B4-BE49-F238E27FC236}">
                <a16:creationId xmlns:a16="http://schemas.microsoft.com/office/drawing/2014/main" id="{60995C8B-4336-0D65-A4C5-B1347EB59DCC}"/>
              </a:ext>
            </a:extLst>
          </p:cNvPr>
          <p:cNvSpPr txBox="1"/>
          <p:nvPr/>
        </p:nvSpPr>
        <p:spPr>
          <a:xfrm>
            <a:off x="6947916" y="4182895"/>
            <a:ext cx="431627" cy="294585"/>
          </a:xfrm>
          <a:prstGeom prst="rect">
            <a:avLst/>
          </a:prstGeom>
          <a:noFill/>
          <a:ln>
            <a:solidFill>
              <a:srgbClr val="FF0000"/>
            </a:solidFill>
          </a:ln>
          <a:scene3d>
            <a:camera prst="orthographicFront"/>
            <a:lightRig rig="threePt" dir="t"/>
          </a:scene3d>
          <a:sp3d>
            <a:bevelT prst="angle"/>
          </a:sp3d>
        </p:spPr>
        <p:txBody>
          <a:bodyPr wrap="square" rtlCol="0">
            <a:spAutoFit/>
          </a:bodyPr>
          <a:lstStyle/>
          <a:p>
            <a:endParaRPr lang="en-NG" dirty="0"/>
          </a:p>
        </p:txBody>
      </p:sp>
      <p:sp>
        <p:nvSpPr>
          <p:cNvPr id="2" name="Rectangle 1">
            <a:extLst>
              <a:ext uri="{FF2B5EF4-FFF2-40B4-BE49-F238E27FC236}">
                <a16:creationId xmlns:a16="http://schemas.microsoft.com/office/drawing/2014/main" id="{A9BBB200-B755-A83D-51F2-ED30DACBB989}"/>
              </a:ext>
            </a:extLst>
          </p:cNvPr>
          <p:cNvSpPr/>
          <p:nvPr/>
        </p:nvSpPr>
        <p:spPr>
          <a:xfrm>
            <a:off x="136630" y="3227295"/>
            <a:ext cx="1240228" cy="299755"/>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ysClr val="windowText" lastClr="000000"/>
                </a:solidFill>
                <a:latin typeface="Gill Sans MT" panose="020B0502020104020203" pitchFamily="34" charset="0"/>
              </a:rPr>
              <a:t>Eligible population  </a:t>
            </a:r>
            <a:endParaRPr lang="en-NG" sz="1100" b="1" dirty="0">
              <a:solidFill>
                <a:sysClr val="windowText" lastClr="000000"/>
              </a:solidFill>
              <a:latin typeface="Gill Sans MT" panose="020B0502020104020203" pitchFamily="34" charset="0"/>
            </a:endParaRPr>
          </a:p>
        </p:txBody>
      </p:sp>
      <p:sp>
        <p:nvSpPr>
          <p:cNvPr id="5" name="Rectangle 4">
            <a:extLst>
              <a:ext uri="{FF2B5EF4-FFF2-40B4-BE49-F238E27FC236}">
                <a16:creationId xmlns:a16="http://schemas.microsoft.com/office/drawing/2014/main" id="{8BCE0DDB-E67B-74D0-75FA-F06AA40D0C23}"/>
              </a:ext>
            </a:extLst>
          </p:cNvPr>
          <p:cNvSpPr/>
          <p:nvPr/>
        </p:nvSpPr>
        <p:spPr>
          <a:xfrm>
            <a:off x="1488452" y="3227465"/>
            <a:ext cx="1113212" cy="312158"/>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ysClr val="windowText" lastClr="000000"/>
                </a:solidFill>
                <a:latin typeface="Gill Sans MT" panose="020B0502020104020203" pitchFamily="34" charset="0"/>
              </a:rPr>
              <a:t>Screened  </a:t>
            </a:r>
            <a:endParaRPr lang="en-NG" sz="1100" b="1" dirty="0">
              <a:solidFill>
                <a:sysClr val="windowText" lastClr="000000"/>
              </a:solidFill>
              <a:latin typeface="Gill Sans MT" panose="020B0502020104020203" pitchFamily="34" charset="0"/>
            </a:endParaRPr>
          </a:p>
        </p:txBody>
      </p:sp>
      <p:sp>
        <p:nvSpPr>
          <p:cNvPr id="6" name="Rectangle 5">
            <a:extLst>
              <a:ext uri="{FF2B5EF4-FFF2-40B4-BE49-F238E27FC236}">
                <a16:creationId xmlns:a16="http://schemas.microsoft.com/office/drawing/2014/main" id="{9A45C3E5-D1CB-252D-A521-9DB94FD3BA18}"/>
              </a:ext>
            </a:extLst>
          </p:cNvPr>
          <p:cNvSpPr/>
          <p:nvPr/>
        </p:nvSpPr>
        <p:spPr>
          <a:xfrm>
            <a:off x="2696976" y="3253703"/>
            <a:ext cx="1267769" cy="312159"/>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ysClr val="windowText" lastClr="000000"/>
                </a:solidFill>
                <a:latin typeface="Gill Sans MT" panose="020B0502020104020203" pitchFamily="34" charset="0"/>
              </a:rPr>
              <a:t>Identified Presumptive TB</a:t>
            </a:r>
            <a:endParaRPr lang="en-NG" sz="1100" b="1" dirty="0">
              <a:solidFill>
                <a:sysClr val="windowText" lastClr="000000"/>
              </a:solidFill>
              <a:latin typeface="Gill Sans MT" panose="020B0502020104020203" pitchFamily="34" charset="0"/>
            </a:endParaRPr>
          </a:p>
        </p:txBody>
      </p:sp>
      <p:sp>
        <p:nvSpPr>
          <p:cNvPr id="38" name="Rectangle 37">
            <a:extLst>
              <a:ext uri="{FF2B5EF4-FFF2-40B4-BE49-F238E27FC236}">
                <a16:creationId xmlns:a16="http://schemas.microsoft.com/office/drawing/2014/main" id="{8DBE8B90-E23E-55BD-1854-A95755898EB2}"/>
              </a:ext>
            </a:extLst>
          </p:cNvPr>
          <p:cNvSpPr/>
          <p:nvPr/>
        </p:nvSpPr>
        <p:spPr>
          <a:xfrm>
            <a:off x="4080944" y="3255978"/>
            <a:ext cx="1197091" cy="312159"/>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ysClr val="windowText" lastClr="000000"/>
                </a:solidFill>
                <a:latin typeface="Gill Sans MT" panose="020B0502020104020203" pitchFamily="34" charset="0"/>
              </a:rPr>
              <a:t>Evaluated  Presumptive TB</a:t>
            </a:r>
            <a:endParaRPr lang="en-NG" sz="1000" b="1" dirty="0">
              <a:solidFill>
                <a:sysClr val="windowText" lastClr="000000"/>
              </a:solidFill>
              <a:latin typeface="Gill Sans MT" panose="020B0502020104020203" pitchFamily="34" charset="0"/>
            </a:endParaRPr>
          </a:p>
        </p:txBody>
      </p:sp>
      <p:sp>
        <p:nvSpPr>
          <p:cNvPr id="39" name="Rectangle 38">
            <a:extLst>
              <a:ext uri="{FF2B5EF4-FFF2-40B4-BE49-F238E27FC236}">
                <a16:creationId xmlns:a16="http://schemas.microsoft.com/office/drawing/2014/main" id="{E8D8C6A1-D1A1-FF6A-CE79-3D8224D2E953}"/>
              </a:ext>
            </a:extLst>
          </p:cNvPr>
          <p:cNvSpPr/>
          <p:nvPr/>
        </p:nvSpPr>
        <p:spPr>
          <a:xfrm>
            <a:off x="5386228" y="3250845"/>
            <a:ext cx="1097481" cy="320824"/>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ysClr val="windowText" lastClr="000000"/>
                </a:solidFill>
                <a:latin typeface="Gill Sans MT" panose="020B0502020104020203" pitchFamily="34" charset="0"/>
              </a:rPr>
              <a:t>Diagnosed TB cases </a:t>
            </a:r>
            <a:endParaRPr lang="en-NG" sz="1100" b="1" dirty="0">
              <a:solidFill>
                <a:sysClr val="windowText" lastClr="000000"/>
              </a:solidFill>
              <a:latin typeface="Gill Sans MT" panose="020B0502020104020203" pitchFamily="34" charset="0"/>
            </a:endParaRPr>
          </a:p>
        </p:txBody>
      </p:sp>
      <p:sp>
        <p:nvSpPr>
          <p:cNvPr id="40" name="Rectangle 39">
            <a:extLst>
              <a:ext uri="{FF2B5EF4-FFF2-40B4-BE49-F238E27FC236}">
                <a16:creationId xmlns:a16="http://schemas.microsoft.com/office/drawing/2014/main" id="{6CD65B84-07B5-FFBE-8DA9-6BBAB73FED31}"/>
              </a:ext>
            </a:extLst>
          </p:cNvPr>
          <p:cNvSpPr/>
          <p:nvPr/>
        </p:nvSpPr>
        <p:spPr>
          <a:xfrm>
            <a:off x="6584658" y="3250845"/>
            <a:ext cx="1158144" cy="312159"/>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ysClr val="windowText" lastClr="000000"/>
                </a:solidFill>
                <a:latin typeface="Gill Sans MT" panose="020B0502020104020203" pitchFamily="34" charset="0"/>
              </a:rPr>
              <a:t>Enrolled on TB Treatment</a:t>
            </a:r>
            <a:endParaRPr lang="en-NG" sz="1100" b="1" dirty="0">
              <a:solidFill>
                <a:sysClr val="windowText" lastClr="000000"/>
              </a:solidFill>
              <a:latin typeface="Gill Sans MT" panose="020B0502020104020203" pitchFamily="34" charset="0"/>
            </a:endParaRPr>
          </a:p>
        </p:txBody>
      </p:sp>
      <p:sp>
        <p:nvSpPr>
          <p:cNvPr id="42" name="Content Placeholder 1">
            <a:extLst>
              <a:ext uri="{FF2B5EF4-FFF2-40B4-BE49-F238E27FC236}">
                <a16:creationId xmlns:a16="http://schemas.microsoft.com/office/drawing/2014/main" id="{1714E744-256A-D00D-7161-A1E1CE23C980}"/>
              </a:ext>
            </a:extLst>
          </p:cNvPr>
          <p:cNvSpPr>
            <a:spLocks noGrp="1"/>
          </p:cNvSpPr>
          <p:nvPr>
            <p:ph idx="1"/>
          </p:nvPr>
        </p:nvSpPr>
        <p:spPr>
          <a:xfrm>
            <a:off x="278674" y="546719"/>
            <a:ext cx="8695025" cy="1280310"/>
          </a:xfrm>
        </p:spPr>
        <p:txBody>
          <a:bodyPr>
            <a:noAutofit/>
          </a:bodyPr>
          <a:lstStyle/>
          <a:p>
            <a:pPr marL="228600" algn="just">
              <a:lnSpc>
                <a:spcPct val="100000"/>
              </a:lnSpc>
              <a:spcAft>
                <a:spcPts val="800"/>
              </a:spcAft>
            </a:pPr>
            <a:r>
              <a:rPr lang="en-US" sz="1800" dirty="0">
                <a:latin typeface="Gill Sans MT" panose="020B0502020104020203" pitchFamily="34" charset="0"/>
              </a:rPr>
              <a:t>TB cascade analysis involves a multistep process that includes identifying, testing, evaluating, and treating people with TB infection.  </a:t>
            </a:r>
          </a:p>
          <a:p>
            <a:pPr marL="228600" algn="just">
              <a:lnSpc>
                <a:spcPct val="100000"/>
              </a:lnSpc>
              <a:spcAft>
                <a:spcPts val="800"/>
              </a:spcAft>
            </a:pPr>
            <a:r>
              <a:rPr lang="en-US" sz="1800" dirty="0">
                <a:latin typeface="Gill Sans MT" panose="020B0502020104020203" pitchFamily="34" charset="0"/>
              </a:rPr>
              <a:t>The analysis of these steps helps to identify the missing opportunities along the cascade of care. </a:t>
            </a:r>
            <a:endParaRPr lang="en-NG" sz="1800" dirty="0">
              <a:latin typeface="Gill Sans MT" panose="020B0502020104020203" pitchFamily="34" charset="0"/>
            </a:endParaRPr>
          </a:p>
        </p:txBody>
      </p:sp>
      <p:sp>
        <p:nvSpPr>
          <p:cNvPr id="43" name="Rectangle 42">
            <a:extLst>
              <a:ext uri="{FF2B5EF4-FFF2-40B4-BE49-F238E27FC236}">
                <a16:creationId xmlns:a16="http://schemas.microsoft.com/office/drawing/2014/main" id="{BEC47288-A211-96BF-3200-1DEE7ADA6283}"/>
              </a:ext>
            </a:extLst>
          </p:cNvPr>
          <p:cNvSpPr/>
          <p:nvPr/>
        </p:nvSpPr>
        <p:spPr>
          <a:xfrm>
            <a:off x="7843750" y="3246512"/>
            <a:ext cx="1129949" cy="320824"/>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ysClr val="windowText" lastClr="000000"/>
                </a:solidFill>
                <a:latin typeface="Gill Sans MT" panose="020B0502020104020203" pitchFamily="34" charset="0"/>
              </a:rPr>
              <a:t>Successfully treated</a:t>
            </a:r>
          </a:p>
        </p:txBody>
      </p:sp>
      <p:sp>
        <p:nvSpPr>
          <p:cNvPr id="44" name="Text Box 2">
            <a:extLst>
              <a:ext uri="{FF2B5EF4-FFF2-40B4-BE49-F238E27FC236}">
                <a16:creationId xmlns:a16="http://schemas.microsoft.com/office/drawing/2014/main" id="{1C7919F9-176B-5FE2-256A-26CDC9AC622F}"/>
              </a:ext>
            </a:extLst>
          </p:cNvPr>
          <p:cNvSpPr txBox="1">
            <a:spLocks noChangeArrowheads="1"/>
          </p:cNvSpPr>
          <p:nvPr/>
        </p:nvSpPr>
        <p:spPr bwMode="auto">
          <a:xfrm>
            <a:off x="7861652" y="3611632"/>
            <a:ext cx="1129949" cy="10209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400" b="1" kern="100" dirty="0">
                <a:effectLst/>
                <a:latin typeface="Gill Sans MT" panose="020B0502020104020203" pitchFamily="34" charset="0"/>
                <a:ea typeface="Aptos" panose="020B0004020202020204" pitchFamily="34" charset="0"/>
                <a:cs typeface="Arial" panose="020B0604020202020204" pitchFamily="34" charset="0"/>
              </a:rPr>
              <a:t>368</a:t>
            </a:r>
          </a:p>
          <a:p>
            <a:pPr algn="ctr"/>
            <a:r>
              <a:rPr lang="en-US" sz="1000" b="1" i="1" kern="100" dirty="0">
                <a:solidFill>
                  <a:srgbClr val="002060"/>
                </a:solidFill>
                <a:latin typeface="Gill Sans MT" panose="020B0502020104020203" pitchFamily="34" charset="0"/>
                <a:ea typeface="Aptos" panose="020B0004020202020204" pitchFamily="34" charset="0"/>
                <a:cs typeface="Arial" panose="020B0604020202020204" pitchFamily="34" charset="0"/>
              </a:rPr>
              <a:t>Treatment success rate</a:t>
            </a:r>
            <a:r>
              <a:rPr lang="en-US" sz="1400" b="1" kern="100" dirty="0">
                <a:effectLst/>
                <a:latin typeface="Gill Sans MT" panose="020B0502020104020203" pitchFamily="34" charset="0"/>
                <a:ea typeface="Aptos" panose="020B0004020202020204" pitchFamily="34" charset="0"/>
                <a:cs typeface="Arial" panose="020B0604020202020204" pitchFamily="34" charset="0"/>
              </a:rPr>
              <a:t> </a:t>
            </a:r>
          </a:p>
          <a:p>
            <a:pPr algn="ctr"/>
            <a:endParaRPr lang="en-US" sz="200" b="1" kern="100" dirty="0">
              <a:effectLst/>
              <a:latin typeface="Gill Sans MT" panose="020B0502020104020203" pitchFamily="34" charset="0"/>
              <a:ea typeface="Aptos" panose="020B0004020202020204" pitchFamily="34" charset="0"/>
              <a:cs typeface="Arial" panose="020B0604020202020204" pitchFamily="34" charset="0"/>
            </a:endParaRPr>
          </a:p>
          <a:p>
            <a:pPr algn="ctr"/>
            <a:r>
              <a:rPr lang="en-US" sz="1000" b="1" kern="100" dirty="0">
                <a:effectLst/>
                <a:latin typeface="Gill Sans MT" panose="020B0502020104020203" pitchFamily="34" charset="0"/>
                <a:ea typeface="Aptos" panose="020B0004020202020204" pitchFamily="34" charset="0"/>
                <a:cs typeface="Arial" panose="020B0604020202020204" pitchFamily="34" charset="0"/>
              </a:rPr>
              <a:t>(84%)</a:t>
            </a:r>
            <a:endParaRPr lang="en-NG" sz="1200" kern="100" dirty="0">
              <a:effectLst/>
              <a:latin typeface="Gill Sans MT" panose="020B0502020104020203" pitchFamily="34" charset="0"/>
              <a:ea typeface="Aptos" panose="020B0004020202020204" pitchFamily="34" charset="0"/>
              <a:cs typeface="Arial" panose="020B0604020202020204" pitchFamily="34" charset="0"/>
            </a:endParaRPr>
          </a:p>
        </p:txBody>
      </p:sp>
      <p:sp>
        <p:nvSpPr>
          <p:cNvPr id="45" name="TextBox 44" descr="84%">
            <a:extLst>
              <a:ext uri="{FF2B5EF4-FFF2-40B4-BE49-F238E27FC236}">
                <a16:creationId xmlns:a16="http://schemas.microsoft.com/office/drawing/2014/main" id="{7EA4EA20-8E31-3328-6276-44B0E9FC8CE0}"/>
              </a:ext>
            </a:extLst>
          </p:cNvPr>
          <p:cNvSpPr txBox="1"/>
          <p:nvPr/>
        </p:nvSpPr>
        <p:spPr>
          <a:xfrm>
            <a:off x="8213570" y="4257890"/>
            <a:ext cx="426112" cy="225203"/>
          </a:xfrm>
          <a:prstGeom prst="rect">
            <a:avLst/>
          </a:prstGeom>
          <a:noFill/>
          <a:ln>
            <a:solidFill>
              <a:srgbClr val="FF0000"/>
            </a:solidFill>
          </a:ln>
          <a:scene3d>
            <a:camera prst="orthographicFront"/>
            <a:lightRig rig="threePt" dir="t"/>
          </a:scene3d>
          <a:sp3d>
            <a:bevelT prst="angle"/>
          </a:sp3d>
        </p:spPr>
        <p:txBody>
          <a:bodyPr wrap="square" rtlCol="0">
            <a:spAutoFit/>
          </a:bodyPr>
          <a:lstStyle/>
          <a:p>
            <a:endParaRPr lang="en-NG" dirty="0"/>
          </a:p>
        </p:txBody>
      </p:sp>
    </p:spTree>
    <p:extLst>
      <p:ext uri="{BB962C8B-B14F-4D97-AF65-F5344CB8AC3E}">
        <p14:creationId xmlns:p14="http://schemas.microsoft.com/office/powerpoint/2010/main" val="49948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440942"/>
            <a:ext cx="7772400" cy="646331"/>
          </a:xfrm>
        </p:spPr>
        <p:txBody>
          <a:bodyPr/>
          <a:lstStyle/>
          <a:p>
            <a:r>
              <a:rPr lang="en-US" dirty="0"/>
              <a:t>Nigeria Experience</a:t>
            </a:r>
            <a:endParaRPr lang="en-US" b="0" dirty="0"/>
          </a:p>
        </p:txBody>
      </p:sp>
    </p:spTree>
    <p:custDataLst>
      <p:tags r:id="rId1"/>
    </p:custDataLst>
    <p:extLst>
      <p:ext uri="{BB962C8B-B14F-4D97-AF65-F5344CB8AC3E}">
        <p14:creationId xmlns:p14="http://schemas.microsoft.com/office/powerpoint/2010/main" val="263975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AB61E0-155C-9957-7C09-F9A61D1BF2E9}"/>
              </a:ext>
            </a:extLst>
          </p:cNvPr>
          <p:cNvSpPr>
            <a:spLocks noGrp="1"/>
          </p:cNvSpPr>
          <p:nvPr>
            <p:ph idx="1"/>
          </p:nvPr>
        </p:nvSpPr>
        <p:spPr>
          <a:xfrm>
            <a:off x="314070" y="537405"/>
            <a:ext cx="8515860" cy="4179698"/>
          </a:xfrm>
        </p:spPr>
        <p:txBody>
          <a:bodyPr>
            <a:noAutofit/>
          </a:bodyPr>
          <a:lstStyle/>
          <a:p>
            <a:pPr>
              <a:lnSpc>
                <a:spcPct val="120000"/>
              </a:lnSpc>
            </a:pPr>
            <a:r>
              <a:rPr lang="en-US" sz="1700" dirty="0">
                <a:solidFill>
                  <a:srgbClr val="4E4A49"/>
                </a:solidFill>
                <a:latin typeface="Gill Sans MT" panose="020B0502020104020203" pitchFamily="34" charset="0"/>
              </a:rPr>
              <a:t>TB care cascade and analysis have been in use in Nigeria, but not in an established or systematic manner until now. </a:t>
            </a:r>
          </a:p>
          <a:p>
            <a:pPr lvl="1">
              <a:lnSpc>
                <a:spcPct val="120000"/>
              </a:lnSpc>
            </a:pPr>
            <a:r>
              <a:rPr lang="en-US" sz="1600" dirty="0">
                <a:latin typeface="Gill Sans MT" panose="020B0502020104020203" pitchFamily="34" charset="0"/>
              </a:rPr>
              <a:t>The onion model by Piot et al., reported by Damian Walker and Warren Stevens, informed this concept.</a:t>
            </a:r>
          </a:p>
          <a:p>
            <a:pPr>
              <a:lnSpc>
                <a:spcPct val="120000"/>
              </a:lnSpc>
            </a:pPr>
            <a:r>
              <a:rPr lang="en-US" sz="1700" dirty="0">
                <a:solidFill>
                  <a:srgbClr val="4E4A49"/>
                </a:solidFill>
                <a:latin typeface="Gill Sans MT" panose="020B0502020104020203" pitchFamily="34" charset="0"/>
              </a:rPr>
              <a:t>Began to gain prominence during the USAID funded Challenge TB Project 2015-2019 and was was further enhanced by the introduction of TB Cascade review meetings during the SHOPS project in early 2020.</a:t>
            </a:r>
          </a:p>
          <a:p>
            <a:pPr lvl="1">
              <a:lnSpc>
                <a:spcPct val="120000"/>
              </a:lnSpc>
            </a:pPr>
            <a:r>
              <a:rPr lang="en-US" sz="1600" dirty="0">
                <a:solidFill>
                  <a:srgbClr val="4E4A49"/>
                </a:solidFill>
                <a:latin typeface="Gill Sans MT" panose="020B0502020104020203" pitchFamily="34" charset="0"/>
              </a:rPr>
              <a:t>Cascade analysis and  review meetings continued on the TB-LON project with improved cascade reporting templates and efficiency using benchmarking.</a:t>
            </a:r>
          </a:p>
          <a:p>
            <a:pPr>
              <a:lnSpc>
                <a:spcPct val="120000"/>
              </a:lnSpc>
            </a:pPr>
            <a:r>
              <a:rPr lang="en-US" sz="1700" dirty="0">
                <a:solidFill>
                  <a:srgbClr val="4E4A49"/>
                </a:solidFill>
                <a:latin typeface="Gill Sans MT" panose="020B0502020104020203" pitchFamily="34" charset="0"/>
              </a:rPr>
              <a:t>Nigeria’s National TB Program (NTP) and other funding streams are beginning to see the value associated with TB cascade analysis.</a:t>
            </a:r>
          </a:p>
          <a:p>
            <a:pPr>
              <a:lnSpc>
                <a:spcPct val="120000"/>
              </a:lnSpc>
            </a:pPr>
            <a:r>
              <a:rPr lang="en-US" sz="1700" dirty="0">
                <a:solidFill>
                  <a:srgbClr val="4E4A49"/>
                </a:solidFill>
                <a:latin typeface="Gill Sans MT" panose="020B0502020104020203" pitchFamily="34" charset="0"/>
              </a:rPr>
              <a:t>Conducting the TB cascade in Nigeria goes beyond visualizations; the emphasis is on the efficiency cascade indicators, which provide an objective view of gaps along the cascade.</a:t>
            </a:r>
          </a:p>
        </p:txBody>
      </p:sp>
      <p:sp>
        <p:nvSpPr>
          <p:cNvPr id="3" name="Slide Number Placeholder 2">
            <a:extLst>
              <a:ext uri="{FF2B5EF4-FFF2-40B4-BE49-F238E27FC236}">
                <a16:creationId xmlns:a16="http://schemas.microsoft.com/office/drawing/2014/main" id="{CC13FCE1-85CE-D9C0-2198-EFA3D7933FA6}"/>
              </a:ext>
            </a:extLst>
          </p:cNvPr>
          <p:cNvSpPr>
            <a:spLocks noGrp="1"/>
          </p:cNvSpPr>
          <p:nvPr>
            <p:ph type="sldNum" sz="quarter" idx="4"/>
          </p:nvPr>
        </p:nvSpPr>
        <p:spPr/>
        <p:txBody>
          <a:bodyPr/>
          <a:lstStyle/>
          <a:p>
            <a:fld id="{42782948-4DBE-204D-AB9E-B65E067054AE}" type="slidenum">
              <a:rPr lang="en-US" smtClean="0"/>
              <a:pPr/>
              <a:t>15</a:t>
            </a:fld>
            <a:endParaRPr lang="en-US" dirty="0"/>
          </a:p>
        </p:txBody>
      </p:sp>
      <p:sp>
        <p:nvSpPr>
          <p:cNvPr id="4" name="Title 3">
            <a:extLst>
              <a:ext uri="{FF2B5EF4-FFF2-40B4-BE49-F238E27FC236}">
                <a16:creationId xmlns:a16="http://schemas.microsoft.com/office/drawing/2014/main" id="{F1100706-6F54-AA20-F772-405D62199131}"/>
              </a:ext>
            </a:extLst>
          </p:cNvPr>
          <p:cNvSpPr>
            <a:spLocks noGrp="1"/>
          </p:cNvSpPr>
          <p:nvPr>
            <p:ph type="title"/>
          </p:nvPr>
        </p:nvSpPr>
        <p:spPr>
          <a:xfrm>
            <a:off x="345507" y="23617"/>
            <a:ext cx="7772400" cy="461665"/>
          </a:xfrm>
        </p:spPr>
        <p:txBody>
          <a:bodyPr/>
          <a:lstStyle/>
          <a:p>
            <a:r>
              <a:rPr lang="en-US" dirty="0">
                <a:solidFill>
                  <a:schemeClr val="bg2"/>
                </a:solidFill>
                <a:latin typeface="Gill Sans MT" panose="020B0502020104020203" pitchFamily="34" charset="0"/>
              </a:rPr>
              <a:t>The Nigeria Experience </a:t>
            </a:r>
            <a:endParaRPr lang="en-NG" dirty="0">
              <a:solidFill>
                <a:schemeClr val="bg2"/>
              </a:solidFill>
              <a:latin typeface="Gill Sans MT" panose="020B0502020104020203" pitchFamily="34" charset="0"/>
            </a:endParaRPr>
          </a:p>
        </p:txBody>
      </p:sp>
      <p:sp>
        <p:nvSpPr>
          <p:cNvPr id="5" name="TextBox 4">
            <a:extLst>
              <a:ext uri="{FF2B5EF4-FFF2-40B4-BE49-F238E27FC236}">
                <a16:creationId xmlns:a16="http://schemas.microsoft.com/office/drawing/2014/main" id="{26F6309F-1A65-5447-4623-7F1FC1637FD8}"/>
              </a:ext>
            </a:extLst>
          </p:cNvPr>
          <p:cNvSpPr txBox="1"/>
          <p:nvPr/>
        </p:nvSpPr>
        <p:spPr>
          <a:xfrm>
            <a:off x="3026736" y="4718130"/>
            <a:ext cx="5964865" cy="230832"/>
          </a:xfrm>
          <a:prstGeom prst="rect">
            <a:avLst/>
          </a:prstGeom>
          <a:noFill/>
        </p:spPr>
        <p:txBody>
          <a:bodyPr wrap="square" rtlCol="0">
            <a:spAutoFit/>
          </a:bodyPr>
          <a:lstStyle/>
          <a:p>
            <a:r>
              <a:rPr lang="en-GB" sz="900" dirty="0">
                <a:solidFill>
                  <a:srgbClr val="4E4A49"/>
                </a:solidFill>
                <a:hlinkClick r:id="rId2"/>
              </a:rPr>
              <a:t>https://pubmed.ncbi.nlm.nih.gov/12614188/#:~:text=2003%20Mar%3B4,doi%3A%2010.1517/14656566.4.3.359</a:t>
            </a:r>
            <a:r>
              <a:rPr lang="en-GB" sz="900" dirty="0">
                <a:solidFill>
                  <a:srgbClr val="4E4A49"/>
                </a:solidFill>
              </a:rPr>
              <a:t>   </a:t>
            </a:r>
          </a:p>
        </p:txBody>
      </p:sp>
    </p:spTree>
    <p:extLst>
      <p:ext uri="{BB962C8B-B14F-4D97-AF65-F5344CB8AC3E}">
        <p14:creationId xmlns:p14="http://schemas.microsoft.com/office/powerpoint/2010/main" val="38077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Curved Down 14">
            <a:extLst>
              <a:ext uri="{FF2B5EF4-FFF2-40B4-BE49-F238E27FC236}">
                <a16:creationId xmlns:a16="http://schemas.microsoft.com/office/drawing/2014/main" id="{6A895C7A-72B0-FDE7-9F94-23F4944BC03E}"/>
              </a:ext>
              <a:ext uri="{C183D7F6-B498-43B3-948B-1728B52AA6E4}">
                <adec:decorative xmlns:adec="http://schemas.microsoft.com/office/drawing/2017/decorative" val="1"/>
              </a:ext>
            </a:extLst>
          </p:cNvPr>
          <p:cNvSpPr/>
          <p:nvPr/>
        </p:nvSpPr>
        <p:spPr>
          <a:xfrm rot="20600174">
            <a:off x="2076576" y="771338"/>
            <a:ext cx="2725875" cy="1448227"/>
          </a:xfrm>
          <a:prstGeom prst="curvedDownArrow">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G" dirty="0">
              <a:solidFill>
                <a:schemeClr val="tx1"/>
              </a:solidFill>
            </a:endParaRPr>
          </a:p>
        </p:txBody>
      </p:sp>
      <p:sp>
        <p:nvSpPr>
          <p:cNvPr id="9" name="Slide Number Placeholder 8"/>
          <p:cNvSpPr>
            <a:spLocks noGrp="1"/>
          </p:cNvSpPr>
          <p:nvPr>
            <p:ph type="sldNum" sz="quarter" idx="4"/>
          </p:nvPr>
        </p:nvSpPr>
        <p:spPr/>
        <p:txBody>
          <a:bodyPr/>
          <a:lstStyle/>
          <a:p>
            <a:fld id="{C136B7D2-B98C-44FD-8D04-7EC62A564975}" type="slidenum">
              <a:rPr lang="en-US" smtClean="0"/>
              <a:pPr/>
              <a:t>16</a:t>
            </a:fld>
            <a:endParaRPr lang="en-US" dirty="0"/>
          </a:p>
        </p:txBody>
      </p:sp>
      <p:sp>
        <p:nvSpPr>
          <p:cNvPr id="2" name="Title 1"/>
          <p:cNvSpPr>
            <a:spLocks noGrp="1"/>
          </p:cNvSpPr>
          <p:nvPr>
            <p:ph type="title"/>
          </p:nvPr>
        </p:nvSpPr>
        <p:spPr>
          <a:xfrm>
            <a:off x="387444" y="55674"/>
            <a:ext cx="7772400" cy="461665"/>
          </a:xfrm>
        </p:spPr>
        <p:txBody>
          <a:bodyPr/>
          <a:lstStyle/>
          <a:p>
            <a:r>
              <a:rPr lang="en-US" dirty="0">
                <a:solidFill>
                  <a:schemeClr val="bg2"/>
                </a:solidFill>
                <a:latin typeface="Gill Sans MT" panose="020B0502020104020203" pitchFamily="34" charset="0"/>
              </a:rPr>
              <a:t>Strategies </a:t>
            </a:r>
          </a:p>
        </p:txBody>
      </p:sp>
      <p:cxnSp>
        <p:nvCxnSpPr>
          <p:cNvPr id="102" name="Straight Connector 101">
            <a:extLst>
              <a:ext uri="{C183D7F6-B498-43B3-948B-1728B52AA6E4}">
                <adec:decorative xmlns:adec="http://schemas.microsoft.com/office/drawing/2017/decorative" val="1"/>
              </a:ext>
            </a:extLst>
          </p:cNvPr>
          <p:cNvCxnSpPr>
            <a:cxnSpLocks/>
          </p:cNvCxnSpPr>
          <p:nvPr/>
        </p:nvCxnSpPr>
        <p:spPr>
          <a:xfrm flipH="1">
            <a:off x="3586342" y="3445851"/>
            <a:ext cx="1747216" cy="0"/>
          </a:xfrm>
          <a:prstGeom prst="line">
            <a:avLst/>
          </a:prstGeom>
          <a:ln w="19050">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1685D80-FDDE-7D11-6001-F429C2ED509B}"/>
              </a:ext>
              <a:ext uri="{C183D7F6-B498-43B3-948B-1728B52AA6E4}">
                <adec:decorative xmlns:adec="http://schemas.microsoft.com/office/drawing/2017/decorative" val="1"/>
              </a:ext>
            </a:extLst>
          </p:cNvPr>
          <p:cNvGrpSpPr/>
          <p:nvPr/>
        </p:nvGrpSpPr>
        <p:grpSpPr>
          <a:xfrm>
            <a:off x="3554880" y="2017985"/>
            <a:ext cx="1810140" cy="1339937"/>
            <a:chOff x="3554880" y="2017985"/>
            <a:chExt cx="1810140" cy="1339937"/>
          </a:xfrm>
        </p:grpSpPr>
        <p:sp>
          <p:nvSpPr>
            <p:cNvPr id="134" name="Down Arrow Callout 133"/>
            <p:cNvSpPr/>
            <p:nvPr/>
          </p:nvSpPr>
          <p:spPr>
            <a:xfrm>
              <a:off x="3554880" y="2017985"/>
              <a:ext cx="1810140" cy="1339937"/>
            </a:xfrm>
            <a:prstGeom prst="downArrowCallout">
              <a:avLst>
                <a:gd name="adj1" fmla="val 25776"/>
                <a:gd name="adj2" fmla="val 9254"/>
                <a:gd name="adj3" fmla="val 9254"/>
                <a:gd name="adj4" fmla="val 9074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Gill Sans MT" panose="020B0502020104020203" pitchFamily="34" charset="0"/>
              </a:endParaRPr>
            </a:p>
          </p:txBody>
        </p:sp>
        <p:sp>
          <p:nvSpPr>
            <p:cNvPr id="136" name="TextBox 135"/>
            <p:cNvSpPr txBox="1"/>
            <p:nvPr/>
          </p:nvSpPr>
          <p:spPr>
            <a:xfrm>
              <a:off x="3609827" y="2421200"/>
              <a:ext cx="1719481" cy="543615"/>
            </a:xfrm>
            <a:prstGeom prst="rect">
              <a:avLst/>
            </a:prstGeom>
            <a:noFill/>
          </p:spPr>
          <p:txBody>
            <a:bodyPr wrap="square" lIns="0" tIns="0" rtlCol="0" anchor="t">
              <a:spAutoFit/>
            </a:bodyPr>
            <a:lstStyle/>
            <a:p>
              <a:pPr algn="ctr">
                <a:spcBef>
                  <a:spcPct val="20000"/>
                </a:spcBef>
                <a:defRPr/>
              </a:pPr>
              <a:r>
                <a:rPr lang="en-US" sz="1600" dirty="0">
                  <a:solidFill>
                    <a:schemeClr val="bg1"/>
                  </a:solidFill>
                  <a:latin typeface="Gill Sans MT" panose="020B0502020104020203" pitchFamily="34" charset="0"/>
                </a:rPr>
                <a:t>Performance Review Meeting</a:t>
              </a:r>
            </a:p>
          </p:txBody>
        </p:sp>
      </p:grpSp>
      <p:sp>
        <p:nvSpPr>
          <p:cNvPr id="138" name="Sev01">
            <a:extLst>
              <a:ext uri="{C183D7F6-B498-43B3-948B-1728B52AA6E4}">
                <adec:decorative xmlns:adec="http://schemas.microsoft.com/office/drawing/2017/decorative" val="1"/>
              </a:ext>
            </a:extLst>
          </p:cNvPr>
          <p:cNvSpPr>
            <a:spLocks noChangeAspect="1"/>
          </p:cNvSpPr>
          <p:nvPr/>
        </p:nvSpPr>
        <p:spPr>
          <a:xfrm>
            <a:off x="4377925" y="3357921"/>
            <a:ext cx="164047" cy="192981"/>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cxnSp>
        <p:nvCxnSpPr>
          <p:cNvPr id="142" name="Straight Connector 141">
            <a:extLst>
              <a:ext uri="{C183D7F6-B498-43B3-948B-1728B52AA6E4}">
                <adec:decorative xmlns:adec="http://schemas.microsoft.com/office/drawing/2017/decorative" val="1"/>
              </a:ext>
            </a:extLst>
          </p:cNvPr>
          <p:cNvCxnSpPr>
            <a:cxnSpLocks/>
          </p:cNvCxnSpPr>
          <p:nvPr/>
        </p:nvCxnSpPr>
        <p:spPr>
          <a:xfrm flipH="1">
            <a:off x="5394074" y="3445851"/>
            <a:ext cx="1747216" cy="0"/>
          </a:xfrm>
          <a:prstGeom prst="line">
            <a:avLst/>
          </a:prstGeom>
          <a:ln w="19050">
            <a:solidFill>
              <a:srgbClr val="9933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D1C4A50-530E-F63F-AD6D-A8CD0D67587F}"/>
              </a:ext>
              <a:ext uri="{C183D7F6-B498-43B3-948B-1728B52AA6E4}">
                <adec:decorative xmlns:adec="http://schemas.microsoft.com/office/drawing/2017/decorative" val="1"/>
              </a:ext>
            </a:extLst>
          </p:cNvPr>
          <p:cNvGrpSpPr/>
          <p:nvPr/>
        </p:nvGrpSpPr>
        <p:grpSpPr>
          <a:xfrm>
            <a:off x="5362612" y="3556771"/>
            <a:ext cx="1810140" cy="1339937"/>
            <a:chOff x="5362612" y="3556771"/>
            <a:chExt cx="1810140" cy="1339937"/>
          </a:xfrm>
        </p:grpSpPr>
        <p:sp>
          <p:nvSpPr>
            <p:cNvPr id="145" name="Down Arrow Callout 144"/>
            <p:cNvSpPr/>
            <p:nvPr/>
          </p:nvSpPr>
          <p:spPr>
            <a:xfrm flipV="1">
              <a:off x="5362612" y="3556771"/>
              <a:ext cx="1810140" cy="1339937"/>
            </a:xfrm>
            <a:prstGeom prst="downArrowCallout">
              <a:avLst>
                <a:gd name="adj1" fmla="val 25776"/>
                <a:gd name="adj2" fmla="val 9254"/>
                <a:gd name="adj3" fmla="val 9254"/>
                <a:gd name="adj4" fmla="val 90746"/>
              </a:avLst>
            </a:prstGeom>
            <a:solidFill>
              <a:srgbClr val="9933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Gill Sans MT" panose="020B0502020104020203" pitchFamily="34" charset="0"/>
              </a:endParaRPr>
            </a:p>
          </p:txBody>
        </p:sp>
        <p:sp>
          <p:nvSpPr>
            <p:cNvPr id="146" name="TextBox 145"/>
            <p:cNvSpPr txBox="1"/>
            <p:nvPr/>
          </p:nvSpPr>
          <p:spPr>
            <a:xfrm>
              <a:off x="5453166" y="3934445"/>
              <a:ext cx="1642905" cy="793290"/>
            </a:xfrm>
            <a:prstGeom prst="rect">
              <a:avLst/>
            </a:prstGeom>
            <a:noFill/>
          </p:spPr>
          <p:txBody>
            <a:bodyPr wrap="square" lIns="0" tIns="0" rtlCol="0" anchor="t">
              <a:spAutoFit/>
            </a:bodyPr>
            <a:lstStyle/>
            <a:p>
              <a:pPr algn="ctr">
                <a:spcBef>
                  <a:spcPct val="20000"/>
                </a:spcBef>
                <a:defRPr/>
              </a:pPr>
              <a:r>
                <a:rPr lang="en-US" sz="1600" dirty="0">
                  <a:solidFill>
                    <a:schemeClr val="bg1"/>
                  </a:solidFill>
                  <a:latin typeface="Gill Sans MT" panose="020B0502020104020203" pitchFamily="34" charset="0"/>
                </a:rPr>
                <a:t>Onsight Data Quality Assessment </a:t>
              </a:r>
            </a:p>
          </p:txBody>
        </p:sp>
      </p:grpSp>
      <p:sp>
        <p:nvSpPr>
          <p:cNvPr id="148" name="Sev01">
            <a:extLst>
              <a:ext uri="{C183D7F6-B498-43B3-948B-1728B52AA6E4}">
                <adec:decorative xmlns:adec="http://schemas.microsoft.com/office/drawing/2017/decorative" val="1"/>
              </a:ext>
            </a:extLst>
          </p:cNvPr>
          <p:cNvSpPr>
            <a:spLocks noChangeAspect="1"/>
          </p:cNvSpPr>
          <p:nvPr/>
        </p:nvSpPr>
        <p:spPr>
          <a:xfrm>
            <a:off x="6185657" y="3357921"/>
            <a:ext cx="164047" cy="192981"/>
          </a:xfrm>
          <a:prstGeom prst="ellipse">
            <a:avLst/>
          </a:prstGeom>
          <a:solidFill>
            <a:schemeClr val="bg1"/>
          </a:solid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cxnSp>
        <p:nvCxnSpPr>
          <p:cNvPr id="150" name="Straight Connector 149">
            <a:extLst>
              <a:ext uri="{C183D7F6-B498-43B3-948B-1728B52AA6E4}">
                <adec:decorative xmlns:adec="http://schemas.microsoft.com/office/drawing/2017/decorative" val="1"/>
              </a:ext>
            </a:extLst>
          </p:cNvPr>
          <p:cNvCxnSpPr>
            <a:cxnSpLocks/>
          </p:cNvCxnSpPr>
          <p:nvPr/>
        </p:nvCxnSpPr>
        <p:spPr>
          <a:xfrm flipH="1">
            <a:off x="7204214" y="3445851"/>
            <a:ext cx="1747216" cy="0"/>
          </a:xfrm>
          <a:prstGeom prst="line">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9FDDB1D-B8B2-05A2-21E7-7ABA0E403DAD}"/>
              </a:ext>
              <a:ext uri="{C183D7F6-B498-43B3-948B-1728B52AA6E4}">
                <adec:decorative xmlns:adec="http://schemas.microsoft.com/office/drawing/2017/decorative" val="1"/>
              </a:ext>
            </a:extLst>
          </p:cNvPr>
          <p:cNvGrpSpPr/>
          <p:nvPr/>
        </p:nvGrpSpPr>
        <p:grpSpPr>
          <a:xfrm>
            <a:off x="7172752" y="2017985"/>
            <a:ext cx="1810140" cy="1339937"/>
            <a:chOff x="7172752" y="2017985"/>
            <a:chExt cx="1810140" cy="1339937"/>
          </a:xfrm>
        </p:grpSpPr>
        <p:sp>
          <p:nvSpPr>
            <p:cNvPr id="153" name="Down Arrow Callout 152"/>
            <p:cNvSpPr/>
            <p:nvPr/>
          </p:nvSpPr>
          <p:spPr>
            <a:xfrm>
              <a:off x="7172752" y="2017985"/>
              <a:ext cx="1810140" cy="1339937"/>
            </a:xfrm>
            <a:prstGeom prst="downArrowCallout">
              <a:avLst>
                <a:gd name="adj1" fmla="val 25776"/>
                <a:gd name="adj2" fmla="val 9254"/>
                <a:gd name="adj3" fmla="val 9254"/>
                <a:gd name="adj4" fmla="val 90746"/>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Gill Sans MT" panose="020B0502020104020203" pitchFamily="34" charset="0"/>
              </a:endParaRPr>
            </a:p>
          </p:txBody>
        </p:sp>
        <p:sp>
          <p:nvSpPr>
            <p:cNvPr id="154" name="TextBox 153"/>
            <p:cNvSpPr txBox="1"/>
            <p:nvPr/>
          </p:nvSpPr>
          <p:spPr>
            <a:xfrm>
              <a:off x="7204214" y="2482476"/>
              <a:ext cx="1775309" cy="543615"/>
            </a:xfrm>
            <a:prstGeom prst="rect">
              <a:avLst/>
            </a:prstGeom>
            <a:noFill/>
          </p:spPr>
          <p:txBody>
            <a:bodyPr wrap="square" lIns="0" tIns="0" rtlCol="0" anchor="t">
              <a:spAutoFit/>
            </a:bodyPr>
            <a:lstStyle/>
            <a:p>
              <a:pPr algn="ctr">
                <a:spcBef>
                  <a:spcPct val="20000"/>
                </a:spcBef>
                <a:defRPr/>
              </a:pPr>
              <a:r>
                <a:rPr lang="en-US" sz="1600" dirty="0">
                  <a:solidFill>
                    <a:schemeClr val="bg1"/>
                  </a:solidFill>
                  <a:latin typeface="Gill Sans MT" panose="020B0502020104020203" pitchFamily="34" charset="0"/>
                </a:rPr>
                <a:t>Sharing of Best Practices</a:t>
              </a:r>
            </a:p>
          </p:txBody>
        </p:sp>
      </p:grpSp>
      <p:sp>
        <p:nvSpPr>
          <p:cNvPr id="156" name="Sev01">
            <a:extLst>
              <a:ext uri="{C183D7F6-B498-43B3-948B-1728B52AA6E4}">
                <adec:decorative xmlns:adec="http://schemas.microsoft.com/office/drawing/2017/decorative" val="1"/>
              </a:ext>
            </a:extLst>
          </p:cNvPr>
          <p:cNvSpPr>
            <a:spLocks noChangeAspect="1"/>
          </p:cNvSpPr>
          <p:nvPr/>
        </p:nvSpPr>
        <p:spPr>
          <a:xfrm>
            <a:off x="7995797" y="3357921"/>
            <a:ext cx="164047" cy="19298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FontAwesome" pitchFamily="2" charset="0"/>
            </a:endParaRPr>
          </a:p>
        </p:txBody>
      </p:sp>
      <p:grpSp>
        <p:nvGrpSpPr>
          <p:cNvPr id="10" name="Group 9">
            <a:extLst>
              <a:ext uri="{FF2B5EF4-FFF2-40B4-BE49-F238E27FC236}">
                <a16:creationId xmlns:a16="http://schemas.microsoft.com/office/drawing/2014/main" id="{5C2820B4-5C9D-8203-DA9A-60EDB9E6AB10}"/>
              </a:ext>
              <a:ext uri="{C183D7F6-B498-43B3-948B-1728B52AA6E4}">
                <adec:decorative xmlns:adec="http://schemas.microsoft.com/office/drawing/2017/decorative" val="1"/>
              </a:ext>
            </a:extLst>
          </p:cNvPr>
          <p:cNvGrpSpPr/>
          <p:nvPr/>
        </p:nvGrpSpPr>
        <p:grpSpPr>
          <a:xfrm>
            <a:off x="7843468" y="3675367"/>
            <a:ext cx="468708" cy="551373"/>
            <a:chOff x="6977035" y="3435955"/>
            <a:chExt cx="722456" cy="722454"/>
          </a:xfrm>
        </p:grpSpPr>
        <p:sp>
          <p:nvSpPr>
            <p:cNvPr id="149" name="Sev01"/>
            <p:cNvSpPr>
              <a:spLocks noChangeAspect="1"/>
            </p:cNvSpPr>
            <p:nvPr/>
          </p:nvSpPr>
          <p:spPr>
            <a:xfrm>
              <a:off x="6977035" y="3435955"/>
              <a:ext cx="722456" cy="722454"/>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FontAwesome" pitchFamily="2" charset="0"/>
              </a:endParaRPr>
            </a:p>
          </p:txBody>
        </p:sp>
        <p:sp>
          <p:nvSpPr>
            <p:cNvPr id="31" name="Freeform 20"/>
            <p:cNvSpPr>
              <a:spLocks/>
            </p:cNvSpPr>
            <p:nvPr/>
          </p:nvSpPr>
          <p:spPr bwMode="auto">
            <a:xfrm>
              <a:off x="7205330" y="3664252"/>
              <a:ext cx="265866" cy="265863"/>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sz="1600" dirty="0"/>
            </a:p>
          </p:txBody>
        </p:sp>
      </p:grpSp>
      <p:grpSp>
        <p:nvGrpSpPr>
          <p:cNvPr id="6" name="Group 5">
            <a:extLst>
              <a:ext uri="{FF2B5EF4-FFF2-40B4-BE49-F238E27FC236}">
                <a16:creationId xmlns:a16="http://schemas.microsoft.com/office/drawing/2014/main" id="{BA7B75D5-E85B-C081-3C02-5144C2B91206}"/>
              </a:ext>
              <a:ext uri="{C183D7F6-B498-43B3-948B-1728B52AA6E4}">
                <adec:decorative xmlns:adec="http://schemas.microsoft.com/office/drawing/2017/decorative" val="1"/>
              </a:ext>
            </a:extLst>
          </p:cNvPr>
          <p:cNvGrpSpPr/>
          <p:nvPr/>
        </p:nvGrpSpPr>
        <p:grpSpPr>
          <a:xfrm>
            <a:off x="6033328" y="2707122"/>
            <a:ext cx="468708" cy="551373"/>
            <a:chOff x="4186920" y="1514813"/>
            <a:chExt cx="722456" cy="722454"/>
          </a:xfrm>
        </p:grpSpPr>
        <p:sp>
          <p:nvSpPr>
            <p:cNvPr id="159" name="Sev01"/>
            <p:cNvSpPr>
              <a:spLocks noChangeAspect="1"/>
            </p:cNvSpPr>
            <p:nvPr/>
          </p:nvSpPr>
          <p:spPr>
            <a:xfrm>
              <a:off x="4186920" y="1514813"/>
              <a:ext cx="722456" cy="722454"/>
            </a:xfrm>
            <a:prstGeom prst="ellipse">
              <a:avLst/>
            </a:prstGeom>
            <a:no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sp>
          <p:nvSpPr>
            <p:cNvPr id="4" name="Freeform 20">
              <a:extLst>
                <a:ext uri="{FF2B5EF4-FFF2-40B4-BE49-F238E27FC236}">
                  <a16:creationId xmlns:a16="http://schemas.microsoft.com/office/drawing/2014/main" id="{AB02512B-314F-CB3B-6642-E39EBA239CF9}"/>
                </a:ext>
              </a:extLst>
            </p:cNvPr>
            <p:cNvSpPr>
              <a:spLocks/>
            </p:cNvSpPr>
            <p:nvPr/>
          </p:nvSpPr>
          <p:spPr bwMode="auto">
            <a:xfrm>
              <a:off x="4408711" y="1743108"/>
              <a:ext cx="265866" cy="265863"/>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993300"/>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sz="1600" dirty="0"/>
            </a:p>
          </p:txBody>
        </p:sp>
      </p:grpSp>
      <p:grpSp>
        <p:nvGrpSpPr>
          <p:cNvPr id="3" name="Group 2">
            <a:extLst>
              <a:ext uri="{FF2B5EF4-FFF2-40B4-BE49-F238E27FC236}">
                <a16:creationId xmlns:a16="http://schemas.microsoft.com/office/drawing/2014/main" id="{A4555E31-6918-789F-BE5C-3F48E0E6CF43}"/>
              </a:ext>
              <a:ext uri="{C183D7F6-B498-43B3-948B-1728B52AA6E4}">
                <adec:decorative xmlns:adec="http://schemas.microsoft.com/office/drawing/2017/decorative" val="1"/>
              </a:ext>
            </a:extLst>
          </p:cNvPr>
          <p:cNvGrpSpPr/>
          <p:nvPr/>
        </p:nvGrpSpPr>
        <p:grpSpPr>
          <a:xfrm>
            <a:off x="4209087" y="3704513"/>
            <a:ext cx="468708" cy="551373"/>
            <a:chOff x="1396808" y="3659905"/>
            <a:chExt cx="722456" cy="722454"/>
          </a:xfrm>
        </p:grpSpPr>
        <p:sp>
          <p:nvSpPr>
            <p:cNvPr id="163" name="Sev01"/>
            <p:cNvSpPr>
              <a:spLocks noChangeAspect="1"/>
            </p:cNvSpPr>
            <p:nvPr/>
          </p:nvSpPr>
          <p:spPr>
            <a:xfrm>
              <a:off x="1396808" y="3659905"/>
              <a:ext cx="722456" cy="722454"/>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sp>
          <p:nvSpPr>
            <p:cNvPr id="5" name="Freeform 20">
              <a:extLst>
                <a:ext uri="{FF2B5EF4-FFF2-40B4-BE49-F238E27FC236}">
                  <a16:creationId xmlns:a16="http://schemas.microsoft.com/office/drawing/2014/main" id="{06F40B3B-F1C4-73A3-4FEF-E62E459716C8}"/>
                </a:ext>
              </a:extLst>
            </p:cNvPr>
            <p:cNvSpPr>
              <a:spLocks/>
            </p:cNvSpPr>
            <p:nvPr/>
          </p:nvSpPr>
          <p:spPr bwMode="auto">
            <a:xfrm>
              <a:off x="1622310" y="3888200"/>
              <a:ext cx="265866" cy="265863"/>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accent6">
                <a:lumMod val="75000"/>
              </a:schemeClr>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1600" dirty="0"/>
            </a:p>
          </p:txBody>
        </p:sp>
      </p:grpSp>
      <p:grpSp>
        <p:nvGrpSpPr>
          <p:cNvPr id="26" name="Group 25">
            <a:extLst>
              <a:ext uri="{FF2B5EF4-FFF2-40B4-BE49-F238E27FC236}">
                <a16:creationId xmlns:a16="http://schemas.microsoft.com/office/drawing/2014/main" id="{0FDEBAFE-A500-6498-EA53-586FCA5CAA30}"/>
              </a:ext>
              <a:ext uri="{C183D7F6-B498-43B3-948B-1728B52AA6E4}">
                <adec:decorative xmlns:adec="http://schemas.microsoft.com/office/drawing/2017/decorative" val="1"/>
              </a:ext>
            </a:extLst>
          </p:cNvPr>
          <p:cNvGrpSpPr/>
          <p:nvPr/>
        </p:nvGrpSpPr>
        <p:grpSpPr>
          <a:xfrm>
            <a:off x="123689" y="841849"/>
            <a:ext cx="3083637" cy="2870755"/>
            <a:chOff x="6377552" y="2786010"/>
            <a:chExt cx="2766448" cy="2316962"/>
          </a:xfrm>
          <a:effectLst/>
        </p:grpSpPr>
        <p:grpSp>
          <p:nvGrpSpPr>
            <p:cNvPr id="25" name="Group 24">
              <a:extLst>
                <a:ext uri="{FF2B5EF4-FFF2-40B4-BE49-F238E27FC236}">
                  <a16:creationId xmlns:a16="http://schemas.microsoft.com/office/drawing/2014/main" id="{D9E1B271-E860-E3D4-A675-471CED703DF1}"/>
                </a:ext>
              </a:extLst>
            </p:cNvPr>
            <p:cNvGrpSpPr/>
            <p:nvPr/>
          </p:nvGrpSpPr>
          <p:grpSpPr>
            <a:xfrm>
              <a:off x="6377552" y="2786010"/>
              <a:ext cx="2766448" cy="2316962"/>
              <a:chOff x="6377552" y="2786010"/>
              <a:chExt cx="2766448" cy="2316962"/>
            </a:xfrm>
          </p:grpSpPr>
          <p:sp>
            <p:nvSpPr>
              <p:cNvPr id="17" name="Hexagon 16">
                <a:extLst>
                  <a:ext uri="{FF2B5EF4-FFF2-40B4-BE49-F238E27FC236}">
                    <a16:creationId xmlns:a16="http://schemas.microsoft.com/office/drawing/2014/main" id="{BDB3C20E-4458-C64E-AD2C-71EFF645467D}"/>
                  </a:ext>
                </a:extLst>
              </p:cNvPr>
              <p:cNvSpPr/>
              <p:nvPr/>
            </p:nvSpPr>
            <p:spPr>
              <a:xfrm>
                <a:off x="6377552" y="2786010"/>
                <a:ext cx="2766448" cy="2076772"/>
              </a:xfrm>
              <a:prstGeom prst="hexagon">
                <a:avLst/>
              </a:prstGeom>
              <a:solidFill>
                <a:schemeClr val="tx1">
                  <a:lumMod val="10000"/>
                  <a:lumOff val="9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NG" dirty="0">
                  <a:solidFill>
                    <a:schemeClr val="tx1"/>
                  </a:solidFill>
                  <a:latin typeface="Gill Sans MT" panose="020B0502020104020203" pitchFamily="34" charset="0"/>
                </a:endParaRPr>
              </a:p>
            </p:txBody>
          </p:sp>
          <p:pic>
            <p:nvPicPr>
              <p:cNvPr id="24" name="Graphic 23" descr="Research with solid fill">
                <a:extLst>
                  <a:ext uri="{FF2B5EF4-FFF2-40B4-BE49-F238E27FC236}">
                    <a16:creationId xmlns:a16="http://schemas.microsoft.com/office/drawing/2014/main" id="{0EE98D5D-E6DD-ADF0-E7EC-FE89559C6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8279604" y="4253783"/>
                <a:ext cx="849189" cy="849189"/>
              </a:xfrm>
              <a:prstGeom prst="rect">
                <a:avLst/>
              </a:prstGeom>
              <a:scene3d>
                <a:camera prst="orthographicFront"/>
                <a:lightRig rig="threePt" dir="t"/>
              </a:scene3d>
              <a:sp3d>
                <a:bevelT w="139700" h="139700" prst="divot"/>
              </a:sp3d>
            </p:spPr>
          </p:pic>
        </p:grpSp>
        <p:sp>
          <p:nvSpPr>
            <p:cNvPr id="19" name="TextBox 18">
              <a:extLst>
                <a:ext uri="{FF2B5EF4-FFF2-40B4-BE49-F238E27FC236}">
                  <a16:creationId xmlns:a16="http://schemas.microsoft.com/office/drawing/2014/main" id="{8DD9AC72-5466-EED1-B265-86F6827A84EA}"/>
                </a:ext>
              </a:extLst>
            </p:cNvPr>
            <p:cNvSpPr txBox="1"/>
            <p:nvPr/>
          </p:nvSpPr>
          <p:spPr>
            <a:xfrm>
              <a:off x="6713622" y="3091605"/>
              <a:ext cx="2089965" cy="1266859"/>
            </a:xfrm>
            <a:prstGeom prst="rect">
              <a:avLst/>
            </a:prstGeom>
            <a:noFill/>
            <a:scene3d>
              <a:camera prst="orthographicFront"/>
              <a:lightRig rig="threePt" dir="t"/>
            </a:scene3d>
            <a:sp3d>
              <a:bevelT w="139700" h="139700" prst="divot"/>
            </a:sp3d>
          </p:spPr>
          <p:txBody>
            <a:bodyPr wrap="square" rtlCol="0">
              <a:spAutoFit/>
              <a:sp3d extrusionH="57150">
                <a:bevelT w="38100" h="38100"/>
              </a:sp3d>
            </a:bodyPr>
            <a:lstStyle/>
            <a:p>
              <a:pPr algn="ctr"/>
              <a:r>
                <a:rPr lang="en-US" sz="1600" b="1" dirty="0">
                  <a:latin typeface="Gill Sans MT" panose="020B0502020104020203" pitchFamily="34" charset="0"/>
                </a:rPr>
                <a:t>Instituted TB Cascade Review meetings, identifying and defining indicators, benchmarks, and standards </a:t>
              </a:r>
            </a:p>
          </p:txBody>
        </p:sp>
      </p:grpSp>
    </p:spTree>
    <p:extLst>
      <p:ext uri="{BB962C8B-B14F-4D97-AF65-F5344CB8AC3E}">
        <p14:creationId xmlns:p14="http://schemas.microsoft.com/office/powerpoint/2010/main" val="398314075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4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anim calcmode="lin" valueType="num">
                                      <p:cBhvr>
                                        <p:cTn id="18" dur="1000" fill="hold"/>
                                        <p:tgtEl>
                                          <p:spTgt spid="102"/>
                                        </p:tgtEl>
                                        <p:attrNameLst>
                                          <p:attrName>ppt_x</p:attrName>
                                        </p:attrNameLst>
                                      </p:cBhvr>
                                      <p:tavLst>
                                        <p:tav tm="0">
                                          <p:val>
                                            <p:strVal val="#ppt_x"/>
                                          </p:val>
                                        </p:tav>
                                        <p:tav tm="100000">
                                          <p:val>
                                            <p:strVal val="#ppt_x"/>
                                          </p:val>
                                        </p:tav>
                                      </p:tavLst>
                                    </p:anim>
                                    <p:anim calcmode="lin" valueType="num">
                                      <p:cBhvr>
                                        <p:cTn id="19" dur="1000" fill="hold"/>
                                        <p:tgtEl>
                                          <p:spTgt spid="10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1000"/>
                                        <p:tgtEl>
                                          <p:spTgt spid="138"/>
                                        </p:tgtEl>
                                      </p:cBhvr>
                                    </p:animEffect>
                                    <p:anim calcmode="lin" valueType="num">
                                      <p:cBhvr>
                                        <p:cTn id="28" dur="1000" fill="hold"/>
                                        <p:tgtEl>
                                          <p:spTgt spid="138"/>
                                        </p:tgtEl>
                                        <p:attrNameLst>
                                          <p:attrName>ppt_x</p:attrName>
                                        </p:attrNameLst>
                                      </p:cBhvr>
                                      <p:tavLst>
                                        <p:tav tm="0">
                                          <p:val>
                                            <p:strVal val="#ppt_x"/>
                                          </p:val>
                                        </p:tav>
                                        <p:tav tm="100000">
                                          <p:val>
                                            <p:strVal val="#ppt_x"/>
                                          </p:val>
                                        </p:tav>
                                      </p:tavLst>
                                    </p:anim>
                                    <p:anim calcmode="lin" valueType="num">
                                      <p:cBhvr>
                                        <p:cTn id="29" dur="1000" fill="hold"/>
                                        <p:tgtEl>
                                          <p:spTgt spid="13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42"/>
                                        </p:tgtEl>
                                        <p:attrNameLst>
                                          <p:attrName>style.visibility</p:attrName>
                                        </p:attrNameLst>
                                      </p:cBhvr>
                                      <p:to>
                                        <p:strVal val="visible"/>
                                      </p:to>
                                    </p:set>
                                    <p:animEffect transition="in" filter="fade">
                                      <p:cBhvr>
                                        <p:cTn id="44" dur="1000"/>
                                        <p:tgtEl>
                                          <p:spTgt spid="142"/>
                                        </p:tgtEl>
                                      </p:cBhvr>
                                    </p:animEffect>
                                    <p:anim calcmode="lin" valueType="num">
                                      <p:cBhvr>
                                        <p:cTn id="45" dur="1000" fill="hold"/>
                                        <p:tgtEl>
                                          <p:spTgt spid="142"/>
                                        </p:tgtEl>
                                        <p:attrNameLst>
                                          <p:attrName>ppt_x</p:attrName>
                                        </p:attrNameLst>
                                      </p:cBhvr>
                                      <p:tavLst>
                                        <p:tav tm="0">
                                          <p:val>
                                            <p:strVal val="#ppt_x"/>
                                          </p:val>
                                        </p:tav>
                                        <p:tav tm="100000">
                                          <p:val>
                                            <p:strVal val="#ppt_x"/>
                                          </p:val>
                                        </p:tav>
                                      </p:tavLst>
                                    </p:anim>
                                    <p:anim calcmode="lin" valueType="num">
                                      <p:cBhvr>
                                        <p:cTn id="46" dur="1000" fill="hold"/>
                                        <p:tgtEl>
                                          <p:spTgt spid="14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fade">
                                      <p:cBhvr>
                                        <p:cTn id="54" dur="1000"/>
                                        <p:tgtEl>
                                          <p:spTgt spid="148"/>
                                        </p:tgtEl>
                                      </p:cBhvr>
                                    </p:animEffect>
                                    <p:anim calcmode="lin" valueType="num">
                                      <p:cBhvr>
                                        <p:cTn id="55" dur="1000" fill="hold"/>
                                        <p:tgtEl>
                                          <p:spTgt spid="148"/>
                                        </p:tgtEl>
                                        <p:attrNameLst>
                                          <p:attrName>ppt_x</p:attrName>
                                        </p:attrNameLst>
                                      </p:cBhvr>
                                      <p:tavLst>
                                        <p:tav tm="0">
                                          <p:val>
                                            <p:strVal val="#ppt_x"/>
                                          </p:val>
                                        </p:tav>
                                        <p:tav tm="100000">
                                          <p:val>
                                            <p:strVal val="#ppt_x"/>
                                          </p:val>
                                        </p:tav>
                                      </p:tavLst>
                                    </p:anim>
                                    <p:anim calcmode="lin" valueType="num">
                                      <p:cBhvr>
                                        <p:cTn id="56"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fade">
                                      <p:cBhvr>
                                        <p:cTn id="61" dur="1000"/>
                                        <p:tgtEl>
                                          <p:spTgt spid="150"/>
                                        </p:tgtEl>
                                      </p:cBhvr>
                                    </p:animEffect>
                                    <p:anim calcmode="lin" valueType="num">
                                      <p:cBhvr>
                                        <p:cTn id="62" dur="1000" fill="hold"/>
                                        <p:tgtEl>
                                          <p:spTgt spid="150"/>
                                        </p:tgtEl>
                                        <p:attrNameLst>
                                          <p:attrName>ppt_x</p:attrName>
                                        </p:attrNameLst>
                                      </p:cBhvr>
                                      <p:tavLst>
                                        <p:tav tm="0">
                                          <p:val>
                                            <p:strVal val="#ppt_x"/>
                                          </p:val>
                                        </p:tav>
                                        <p:tav tm="100000">
                                          <p:val>
                                            <p:strVal val="#ppt_x"/>
                                          </p:val>
                                        </p:tav>
                                      </p:tavLst>
                                    </p:anim>
                                    <p:anim calcmode="lin" valueType="num">
                                      <p:cBhvr>
                                        <p:cTn id="63" dur="1000" fill="hold"/>
                                        <p:tgtEl>
                                          <p:spTgt spid="15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56"/>
                                        </p:tgtEl>
                                        <p:attrNameLst>
                                          <p:attrName>style.visibility</p:attrName>
                                        </p:attrNameLst>
                                      </p:cBhvr>
                                      <p:to>
                                        <p:strVal val="visible"/>
                                      </p:to>
                                    </p:set>
                                    <p:animEffect transition="in" filter="fade">
                                      <p:cBhvr>
                                        <p:cTn id="71" dur="1000"/>
                                        <p:tgtEl>
                                          <p:spTgt spid="156"/>
                                        </p:tgtEl>
                                      </p:cBhvr>
                                    </p:animEffect>
                                    <p:anim calcmode="lin" valueType="num">
                                      <p:cBhvr>
                                        <p:cTn id="72" dur="1000" fill="hold"/>
                                        <p:tgtEl>
                                          <p:spTgt spid="156"/>
                                        </p:tgtEl>
                                        <p:attrNameLst>
                                          <p:attrName>ppt_x</p:attrName>
                                        </p:attrNameLst>
                                      </p:cBhvr>
                                      <p:tavLst>
                                        <p:tav tm="0">
                                          <p:val>
                                            <p:strVal val="#ppt_x"/>
                                          </p:val>
                                        </p:tav>
                                        <p:tav tm="100000">
                                          <p:val>
                                            <p:strVal val="#ppt_x"/>
                                          </p:val>
                                        </p:tav>
                                      </p:tavLst>
                                    </p:anim>
                                    <p:anim calcmode="lin" valueType="num">
                                      <p:cBhvr>
                                        <p:cTn id="73" dur="1000" fill="hold"/>
                                        <p:tgtEl>
                                          <p:spTgt spid="156"/>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8" grpId="0" animBg="1"/>
      <p:bldP spid="148" grpId="0" animBg="1"/>
      <p:bldP spid="1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25A868-E293-4515-92B5-33445F1BDD82}" type="slidenum">
              <a:rPr kumimoji="0" lang="en-US" sz="600" b="0" i="0" u="none" strike="noStrike" kern="1200" cap="none" spc="-1" normalizeH="0" baseline="0" noProof="0">
                <a:ln>
                  <a:noFill/>
                </a:ln>
                <a:solidFill>
                  <a:srgbClr val="6C6463"/>
                </a:solidFill>
                <a:effectLst/>
                <a:uLnTx/>
                <a:uFillTx/>
                <a:latin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1" normalizeH="0" baseline="0" noProof="0" dirty="0">
              <a:ln>
                <a:noFill/>
              </a:ln>
              <a:solidFill>
                <a:srgbClr val="6C6463"/>
              </a:solidFill>
              <a:effectLst/>
              <a:uLnTx/>
              <a:uFillTx/>
              <a:latin typeface="Gill Sans MT"/>
            </a:endParaRPr>
          </a:p>
        </p:txBody>
      </p:sp>
      <p:sp>
        <p:nvSpPr>
          <p:cNvPr id="203" name="PlaceHolder 2"/>
          <p:cNvSpPr>
            <a:spLocks noGrp="1"/>
          </p:cNvSpPr>
          <p:nvPr>
            <p:ph type="title"/>
          </p:nvPr>
        </p:nvSpPr>
        <p:spPr>
          <a:prstGeom prst="rect">
            <a:avLst/>
          </a:prstGeom>
          <a:noFill/>
          <a:ln w="0">
            <a:noFill/>
          </a:ln>
        </p:spPr>
        <p:txBody>
          <a:bodyPr anchor="b">
            <a:noAutofit/>
          </a:bodyPr>
          <a:lstStyle/>
          <a:p>
            <a:pPr>
              <a:lnSpc>
                <a:spcPct val="100000"/>
              </a:lnSpc>
              <a:buNone/>
            </a:pPr>
            <a:r>
              <a:rPr lang="en-US" sz="2400" b="1" strike="noStrike" spc="-1" dirty="0">
                <a:solidFill>
                  <a:srgbClr val="002060"/>
                </a:solidFill>
                <a:latin typeface="Gill Sans MT" panose="020B0502020104020203" pitchFamily="34" charset="0"/>
              </a:rPr>
              <a:t>Strategies: Performance Review Meetings </a:t>
            </a:r>
          </a:p>
        </p:txBody>
      </p:sp>
      <p:grpSp>
        <p:nvGrpSpPr>
          <p:cNvPr id="6" name="Group 5">
            <a:extLst>
              <a:ext uri="{FF2B5EF4-FFF2-40B4-BE49-F238E27FC236}">
                <a16:creationId xmlns:a16="http://schemas.microsoft.com/office/drawing/2014/main" id="{AB1DF16A-FA3F-D55B-3FA3-8D024634A3FC}"/>
              </a:ext>
              <a:ext uri="{C183D7F6-B498-43B3-948B-1728B52AA6E4}">
                <adec:decorative xmlns:adec="http://schemas.microsoft.com/office/drawing/2017/decorative" val="1"/>
              </a:ext>
            </a:extLst>
          </p:cNvPr>
          <p:cNvGrpSpPr/>
          <p:nvPr/>
        </p:nvGrpSpPr>
        <p:grpSpPr>
          <a:xfrm>
            <a:off x="207124" y="1130554"/>
            <a:ext cx="2690715" cy="3708000"/>
            <a:chOff x="452314" y="1155496"/>
            <a:chExt cx="2415070" cy="3264941"/>
          </a:xfrm>
        </p:grpSpPr>
        <p:grpSp>
          <p:nvGrpSpPr>
            <p:cNvPr id="209" name="Group 208">
              <a:extLst>
                <a:ext uri="{FF2B5EF4-FFF2-40B4-BE49-F238E27FC236}">
                  <a16:creationId xmlns:a16="http://schemas.microsoft.com/office/drawing/2014/main" id="{420B194F-DA09-1FAC-82D3-8ABB71863E97}"/>
                </a:ext>
              </a:extLst>
            </p:cNvPr>
            <p:cNvGrpSpPr/>
            <p:nvPr/>
          </p:nvGrpSpPr>
          <p:grpSpPr>
            <a:xfrm>
              <a:off x="1161870" y="3224950"/>
              <a:ext cx="980074" cy="1195487"/>
              <a:chOff x="1363192" y="3299024"/>
              <a:chExt cx="770510" cy="1173757"/>
            </a:xfrm>
          </p:grpSpPr>
          <p:sp>
            <p:nvSpPr>
              <p:cNvPr id="211" name="Isosceles Triangle 210">
                <a:extLst>
                  <a:ext uri="{FF2B5EF4-FFF2-40B4-BE49-F238E27FC236}">
                    <a16:creationId xmlns:a16="http://schemas.microsoft.com/office/drawing/2014/main" id="{192FD9B5-058C-7B00-DDDE-456891779911}"/>
                  </a:ext>
                </a:extLst>
              </p:cNvPr>
              <p:cNvSpPr/>
              <p:nvPr/>
            </p:nvSpPr>
            <p:spPr>
              <a:xfrm rot="10800000">
                <a:off x="1472047" y="3299024"/>
                <a:ext cx="552799" cy="554450"/>
              </a:xfrm>
              <a:prstGeom prst="triangle">
                <a:avLst>
                  <a:gd name="adj" fmla="val 50000"/>
                </a:avLst>
              </a:prstGeom>
              <a:solidFill>
                <a:schemeClr val="tx2"/>
              </a:solidFill>
              <a:ln w="25400" cap="flat" cmpd="sng" algn="ctr">
                <a:no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2"/>
                  </a:solidFill>
                  <a:effectLst/>
                  <a:uLnTx/>
                  <a:uFillTx/>
                  <a:latin typeface="Gill Sans MT" panose="020B0502020104020203" pitchFamily="34" charset="0"/>
                </a:endParaRPr>
              </a:p>
            </p:txBody>
          </p:sp>
          <p:grpSp>
            <p:nvGrpSpPr>
              <p:cNvPr id="212" name="Group 211">
                <a:extLst>
                  <a:ext uri="{FF2B5EF4-FFF2-40B4-BE49-F238E27FC236}">
                    <a16:creationId xmlns:a16="http://schemas.microsoft.com/office/drawing/2014/main" id="{38FB9C67-70FD-5718-FCF2-76F6DF540604}"/>
                  </a:ext>
                </a:extLst>
              </p:cNvPr>
              <p:cNvGrpSpPr/>
              <p:nvPr/>
            </p:nvGrpSpPr>
            <p:grpSpPr>
              <a:xfrm>
                <a:off x="1363192" y="3702271"/>
                <a:ext cx="770510" cy="770510"/>
                <a:chOff x="2786183" y="1189182"/>
                <a:chExt cx="921712" cy="921712"/>
              </a:xfrm>
            </p:grpSpPr>
            <p:sp>
              <p:nvSpPr>
                <p:cNvPr id="213" name="Oval 212">
                  <a:extLst>
                    <a:ext uri="{FF2B5EF4-FFF2-40B4-BE49-F238E27FC236}">
                      <a16:creationId xmlns:a16="http://schemas.microsoft.com/office/drawing/2014/main" id="{D445CBD6-57D1-59EA-B1B8-C240C9FAF536}"/>
                    </a:ext>
                  </a:extLst>
                </p:cNvPr>
                <p:cNvSpPr/>
                <p:nvPr/>
              </p:nvSpPr>
              <p:spPr>
                <a:xfrm>
                  <a:off x="2786183" y="1189182"/>
                  <a:ext cx="921712" cy="921712"/>
                </a:xfrm>
                <a:prstGeom prst="ellipse">
                  <a:avLst/>
                </a:prstGeom>
                <a:solidFill>
                  <a:schemeClr val="tx2"/>
                </a:solidFill>
                <a:ln w="25400" cap="flat" cmpd="sng" algn="ctr">
                  <a:no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bg2"/>
                    </a:solidFill>
                    <a:effectLst/>
                    <a:uLnTx/>
                    <a:uFillTx/>
                    <a:latin typeface="Gill Sans MT" panose="020B0502020104020203" pitchFamily="34" charset="0"/>
                  </a:endParaRPr>
                </a:p>
              </p:txBody>
            </p:sp>
            <p:sp>
              <p:nvSpPr>
                <p:cNvPr id="214" name="Oval 213">
                  <a:extLst>
                    <a:ext uri="{FF2B5EF4-FFF2-40B4-BE49-F238E27FC236}">
                      <a16:creationId xmlns:a16="http://schemas.microsoft.com/office/drawing/2014/main" id="{1C177DAC-9BE0-1641-42F8-C3E6D575D3FD}"/>
                    </a:ext>
                  </a:extLst>
                </p:cNvPr>
                <p:cNvSpPr/>
                <p:nvPr/>
              </p:nvSpPr>
              <p:spPr>
                <a:xfrm>
                  <a:off x="2878354" y="1281353"/>
                  <a:ext cx="737370" cy="737370"/>
                </a:xfrm>
                <a:prstGeom prst="ellipse">
                  <a:avLst/>
                </a:prstGeom>
                <a:solidFill>
                  <a:sysClr val="window" lastClr="FFFFFF"/>
                </a:solidFill>
                <a:ln w="25400" cap="flat" cmpd="sng" algn="ctr">
                  <a:no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solidFill>
                      <a:effectLst/>
                      <a:uLnTx/>
                      <a:uFillTx/>
                      <a:latin typeface="Gill Sans MT" panose="020B0502020104020203" pitchFamily="34" charset="0"/>
                    </a:rPr>
                    <a:t>01</a:t>
                  </a:r>
                </a:p>
              </p:txBody>
            </p:sp>
          </p:grpSp>
        </p:grpSp>
        <p:sp>
          <p:nvSpPr>
            <p:cNvPr id="2" name="Decagon 1">
              <a:extLst>
                <a:ext uri="{FF2B5EF4-FFF2-40B4-BE49-F238E27FC236}">
                  <a16:creationId xmlns:a16="http://schemas.microsoft.com/office/drawing/2014/main" id="{95962EE6-D8AB-55A6-D926-1DC90882046D}"/>
                </a:ext>
              </a:extLst>
            </p:cNvPr>
            <p:cNvSpPr/>
            <p:nvPr/>
          </p:nvSpPr>
          <p:spPr>
            <a:xfrm>
              <a:off x="452314" y="1155496"/>
              <a:ext cx="2415070" cy="2069454"/>
            </a:xfrm>
            <a:prstGeom prst="decagon">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2"/>
                  </a:solidFill>
                  <a:latin typeface="Gill Sans MT" panose="020B0502020104020203" pitchFamily="34" charset="0"/>
                </a:rPr>
                <a:t>Efficiency benchmarks and scorecards analysis</a:t>
              </a:r>
              <a:endParaRPr lang="en-NG" b="1" dirty="0">
                <a:solidFill>
                  <a:schemeClr val="bg2"/>
                </a:solidFill>
                <a:latin typeface="Gill Sans MT" panose="020B0502020104020203" pitchFamily="34" charset="0"/>
              </a:endParaRPr>
            </a:p>
          </p:txBody>
        </p:sp>
      </p:grpSp>
      <p:grpSp>
        <p:nvGrpSpPr>
          <p:cNvPr id="7" name="Group 6">
            <a:extLst>
              <a:ext uri="{FF2B5EF4-FFF2-40B4-BE49-F238E27FC236}">
                <a16:creationId xmlns:a16="http://schemas.microsoft.com/office/drawing/2014/main" id="{2F293DF4-8ACF-61E0-B217-F68D93BE00DD}"/>
              </a:ext>
              <a:ext uri="{C183D7F6-B498-43B3-948B-1728B52AA6E4}">
                <adec:decorative xmlns:adec="http://schemas.microsoft.com/office/drawing/2017/decorative" val="1"/>
              </a:ext>
            </a:extLst>
          </p:cNvPr>
          <p:cNvGrpSpPr/>
          <p:nvPr/>
        </p:nvGrpSpPr>
        <p:grpSpPr>
          <a:xfrm>
            <a:off x="3131916" y="659391"/>
            <a:ext cx="2766306" cy="3708000"/>
            <a:chOff x="3427657" y="1062833"/>
            <a:chExt cx="2415070" cy="3362306"/>
          </a:xfrm>
        </p:grpSpPr>
        <p:grpSp>
          <p:nvGrpSpPr>
            <p:cNvPr id="215" name="Group 214">
              <a:extLst>
                <a:ext uri="{FF2B5EF4-FFF2-40B4-BE49-F238E27FC236}">
                  <a16:creationId xmlns:a16="http://schemas.microsoft.com/office/drawing/2014/main" id="{F3326AD6-7515-F6EA-F45E-0068F0B59847}"/>
                </a:ext>
              </a:extLst>
            </p:cNvPr>
            <p:cNvGrpSpPr/>
            <p:nvPr/>
          </p:nvGrpSpPr>
          <p:grpSpPr>
            <a:xfrm>
              <a:off x="4151484" y="3132287"/>
              <a:ext cx="967416" cy="1292852"/>
              <a:chOff x="3289984" y="3428520"/>
              <a:chExt cx="770510" cy="1170592"/>
            </a:xfrm>
            <a:solidFill>
              <a:schemeClr val="accent6">
                <a:lumMod val="50000"/>
              </a:schemeClr>
            </a:solidFill>
          </p:grpSpPr>
          <p:sp>
            <p:nvSpPr>
              <p:cNvPr id="217" name="Isosceles Triangle 216">
                <a:extLst>
                  <a:ext uri="{FF2B5EF4-FFF2-40B4-BE49-F238E27FC236}">
                    <a16:creationId xmlns:a16="http://schemas.microsoft.com/office/drawing/2014/main" id="{6832F919-535E-0CB2-1382-BD7E0E5CF5B6}"/>
                  </a:ext>
                </a:extLst>
              </p:cNvPr>
              <p:cNvSpPr/>
              <p:nvPr/>
            </p:nvSpPr>
            <p:spPr>
              <a:xfrm rot="10800000">
                <a:off x="3398841" y="3428520"/>
                <a:ext cx="552799" cy="554451"/>
              </a:xfrm>
              <a:prstGeom prst="triangle">
                <a:avLst/>
              </a:prstGeom>
              <a:solidFill>
                <a:schemeClr val="accent6">
                  <a:lumMod val="75000"/>
                </a:schemeClr>
              </a:solidFill>
              <a:ln w="25400" cap="flat" cmpd="sng" algn="ctr">
                <a:solidFill>
                  <a:schemeClr val="accent6">
                    <a:lumMod val="75000"/>
                  </a:scheme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MT" panose="020B0502020104020203" pitchFamily="34" charset="0"/>
                </a:endParaRPr>
              </a:p>
            </p:txBody>
          </p:sp>
          <p:grpSp>
            <p:nvGrpSpPr>
              <p:cNvPr id="218" name="Group 217">
                <a:extLst>
                  <a:ext uri="{FF2B5EF4-FFF2-40B4-BE49-F238E27FC236}">
                    <a16:creationId xmlns:a16="http://schemas.microsoft.com/office/drawing/2014/main" id="{10C170AD-BE6B-B08E-5191-4C8A693F6F1A}"/>
                  </a:ext>
                </a:extLst>
              </p:cNvPr>
              <p:cNvGrpSpPr/>
              <p:nvPr/>
            </p:nvGrpSpPr>
            <p:grpSpPr>
              <a:xfrm>
                <a:off x="3289984" y="3828602"/>
                <a:ext cx="770510" cy="770510"/>
                <a:chOff x="2824226" y="1409216"/>
                <a:chExt cx="921712" cy="921712"/>
              </a:xfrm>
              <a:grpFill/>
            </p:grpSpPr>
            <p:sp>
              <p:nvSpPr>
                <p:cNvPr id="219" name="Oval 218">
                  <a:extLst>
                    <a:ext uri="{FF2B5EF4-FFF2-40B4-BE49-F238E27FC236}">
                      <a16:creationId xmlns:a16="http://schemas.microsoft.com/office/drawing/2014/main" id="{994CEF1B-FC96-799F-FCE8-DDB146A8E67A}"/>
                    </a:ext>
                  </a:extLst>
                </p:cNvPr>
                <p:cNvSpPr/>
                <p:nvPr/>
              </p:nvSpPr>
              <p:spPr>
                <a:xfrm>
                  <a:off x="2824226" y="1409216"/>
                  <a:ext cx="921712" cy="921712"/>
                </a:xfrm>
                <a:prstGeom prst="ellipse">
                  <a:avLst/>
                </a:prstGeom>
                <a:solidFill>
                  <a:schemeClr val="accent6">
                    <a:lumMod val="75000"/>
                  </a:schemeClr>
                </a:solidFill>
                <a:ln w="25400" cap="flat" cmpd="sng" algn="ctr">
                  <a:solidFill>
                    <a:schemeClr val="accent6">
                      <a:lumMod val="75000"/>
                    </a:scheme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MT" panose="020B0502020104020203" pitchFamily="34" charset="0"/>
                  </a:endParaRPr>
                </a:p>
              </p:txBody>
            </p:sp>
            <p:sp>
              <p:nvSpPr>
                <p:cNvPr id="220" name="Oval 219">
                  <a:extLst>
                    <a:ext uri="{FF2B5EF4-FFF2-40B4-BE49-F238E27FC236}">
                      <a16:creationId xmlns:a16="http://schemas.microsoft.com/office/drawing/2014/main" id="{3BD99E01-CADB-D7DE-34B6-7D46388ABDAD}"/>
                    </a:ext>
                  </a:extLst>
                </p:cNvPr>
                <p:cNvSpPr/>
                <p:nvPr/>
              </p:nvSpPr>
              <p:spPr>
                <a:xfrm>
                  <a:off x="2922251" y="1499498"/>
                  <a:ext cx="737371" cy="737369"/>
                </a:xfrm>
                <a:prstGeom prst="ellipse">
                  <a:avLst/>
                </a:prstGeom>
                <a:solidFill>
                  <a:schemeClr val="bg1">
                    <a:lumMod val="95000"/>
                  </a:schemeClr>
                </a:solidFill>
                <a:ln w="25400" cap="flat" cmpd="sng" algn="ctr">
                  <a:solidFill>
                    <a:schemeClr val="accent6">
                      <a:lumMod val="75000"/>
                    </a:scheme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6">
                          <a:lumMod val="50000"/>
                        </a:schemeClr>
                      </a:solidFill>
                      <a:effectLst/>
                      <a:uLnTx/>
                      <a:uFillTx/>
                      <a:latin typeface="Gill Sans MT" panose="020B0502020104020203" pitchFamily="34" charset="0"/>
                    </a:rPr>
                    <a:t>02</a:t>
                  </a:r>
                </a:p>
              </p:txBody>
            </p:sp>
          </p:grpSp>
        </p:grpSp>
        <p:sp>
          <p:nvSpPr>
            <p:cNvPr id="3" name="Decagon 2">
              <a:extLst>
                <a:ext uri="{FF2B5EF4-FFF2-40B4-BE49-F238E27FC236}">
                  <a16:creationId xmlns:a16="http://schemas.microsoft.com/office/drawing/2014/main" id="{664AA9F9-9770-9AE5-6BF5-B5B02FDE4628}"/>
                </a:ext>
              </a:extLst>
            </p:cNvPr>
            <p:cNvSpPr/>
            <p:nvPr/>
          </p:nvSpPr>
          <p:spPr>
            <a:xfrm>
              <a:off x="3427657" y="1062833"/>
              <a:ext cx="2415070" cy="2069454"/>
            </a:xfrm>
            <a:prstGeom prst="decagon">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Gill Sans MT" panose="020B0502020104020203" pitchFamily="34" charset="0"/>
                </a:rPr>
                <a:t>Data triangulation </a:t>
              </a:r>
              <a:endParaRPr lang="en-NG" b="1" dirty="0">
                <a:solidFill>
                  <a:schemeClr val="bg1"/>
                </a:solidFill>
                <a:latin typeface="Gill Sans MT" panose="020B0502020104020203" pitchFamily="34" charset="0"/>
              </a:endParaRPr>
            </a:p>
          </p:txBody>
        </p:sp>
      </p:grpSp>
      <p:grpSp>
        <p:nvGrpSpPr>
          <p:cNvPr id="8" name="Group 7">
            <a:extLst>
              <a:ext uri="{FF2B5EF4-FFF2-40B4-BE49-F238E27FC236}">
                <a16:creationId xmlns:a16="http://schemas.microsoft.com/office/drawing/2014/main" id="{3AC748A2-18B5-8CFD-8573-0EA441333ED4}"/>
              </a:ext>
              <a:ext uri="{C183D7F6-B498-43B3-948B-1728B52AA6E4}">
                <adec:decorative xmlns:adec="http://schemas.microsoft.com/office/drawing/2017/decorative" val="1"/>
              </a:ext>
            </a:extLst>
          </p:cNvPr>
          <p:cNvGrpSpPr/>
          <p:nvPr/>
        </p:nvGrpSpPr>
        <p:grpSpPr>
          <a:xfrm>
            <a:off x="6246161" y="1130554"/>
            <a:ext cx="2690715" cy="3708000"/>
            <a:chOff x="6284559" y="1106776"/>
            <a:chExt cx="2415070" cy="3362306"/>
          </a:xfrm>
        </p:grpSpPr>
        <p:grpSp>
          <p:nvGrpSpPr>
            <p:cNvPr id="202" name="Group 201">
              <a:extLst>
                <a:ext uri="{FF2B5EF4-FFF2-40B4-BE49-F238E27FC236}">
                  <a16:creationId xmlns:a16="http://schemas.microsoft.com/office/drawing/2014/main" id="{C7AF5ACC-FBE8-D208-0E77-2F7EEE862905}"/>
                </a:ext>
              </a:extLst>
            </p:cNvPr>
            <p:cNvGrpSpPr/>
            <p:nvPr/>
          </p:nvGrpSpPr>
          <p:grpSpPr>
            <a:xfrm>
              <a:off x="6997146" y="3176230"/>
              <a:ext cx="967416" cy="1292852"/>
              <a:chOff x="3289984" y="3428520"/>
              <a:chExt cx="770510" cy="1170592"/>
            </a:xfrm>
            <a:solidFill>
              <a:srgbClr val="7030A0"/>
            </a:solidFill>
          </p:grpSpPr>
          <p:sp>
            <p:nvSpPr>
              <p:cNvPr id="205" name="Isosceles Triangle 204">
                <a:extLst>
                  <a:ext uri="{FF2B5EF4-FFF2-40B4-BE49-F238E27FC236}">
                    <a16:creationId xmlns:a16="http://schemas.microsoft.com/office/drawing/2014/main" id="{316A1D3F-D7EA-01A3-5C27-1BA4DE6CA69F}"/>
                  </a:ext>
                </a:extLst>
              </p:cNvPr>
              <p:cNvSpPr/>
              <p:nvPr/>
            </p:nvSpPr>
            <p:spPr>
              <a:xfrm rot="10800000">
                <a:off x="3398841" y="3428520"/>
                <a:ext cx="552799" cy="554451"/>
              </a:xfrm>
              <a:prstGeom prst="triangle">
                <a:avLst/>
              </a:prstGeom>
              <a:solidFill>
                <a:schemeClr val="bg2"/>
              </a:solidFill>
              <a:ln w="25400" cap="flat" cmpd="sng" algn="ctr">
                <a:solidFill>
                  <a:schemeClr val="bg2"/>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MT" panose="020B0502020104020203" pitchFamily="34" charset="0"/>
                </a:endParaRPr>
              </a:p>
            </p:txBody>
          </p:sp>
          <p:grpSp>
            <p:nvGrpSpPr>
              <p:cNvPr id="206" name="Group 205">
                <a:extLst>
                  <a:ext uri="{FF2B5EF4-FFF2-40B4-BE49-F238E27FC236}">
                    <a16:creationId xmlns:a16="http://schemas.microsoft.com/office/drawing/2014/main" id="{E5ACCA99-801C-F1EB-9BB7-BA1740F2E885}"/>
                  </a:ext>
                </a:extLst>
              </p:cNvPr>
              <p:cNvGrpSpPr/>
              <p:nvPr/>
            </p:nvGrpSpPr>
            <p:grpSpPr>
              <a:xfrm>
                <a:off x="3289984" y="3828602"/>
                <a:ext cx="770510" cy="770510"/>
                <a:chOff x="2824226" y="1409216"/>
                <a:chExt cx="921712" cy="921712"/>
              </a:xfrm>
              <a:grpFill/>
            </p:grpSpPr>
            <p:sp>
              <p:nvSpPr>
                <p:cNvPr id="207" name="Oval 206">
                  <a:extLst>
                    <a:ext uri="{FF2B5EF4-FFF2-40B4-BE49-F238E27FC236}">
                      <a16:creationId xmlns:a16="http://schemas.microsoft.com/office/drawing/2014/main" id="{9E92AAD2-5548-F655-022D-3C4BEB5B8AF8}"/>
                    </a:ext>
                  </a:extLst>
                </p:cNvPr>
                <p:cNvSpPr/>
                <p:nvPr/>
              </p:nvSpPr>
              <p:spPr>
                <a:xfrm>
                  <a:off x="2824226" y="1409216"/>
                  <a:ext cx="921712" cy="921712"/>
                </a:xfrm>
                <a:prstGeom prst="ellipse">
                  <a:avLst/>
                </a:prstGeom>
                <a:solidFill>
                  <a:schemeClr val="bg2"/>
                </a:solidFill>
                <a:ln w="25400" cap="flat" cmpd="sng" algn="ctr">
                  <a:solidFill>
                    <a:schemeClr val="bg2"/>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MT" panose="020B0502020104020203" pitchFamily="34" charset="0"/>
                  </a:endParaRPr>
                </a:p>
              </p:txBody>
            </p:sp>
            <p:sp>
              <p:nvSpPr>
                <p:cNvPr id="208" name="Oval 207">
                  <a:extLst>
                    <a:ext uri="{FF2B5EF4-FFF2-40B4-BE49-F238E27FC236}">
                      <a16:creationId xmlns:a16="http://schemas.microsoft.com/office/drawing/2014/main" id="{61A940C8-2765-AF86-68EF-178AEEA4EF36}"/>
                    </a:ext>
                  </a:extLst>
                </p:cNvPr>
                <p:cNvSpPr/>
                <p:nvPr/>
              </p:nvSpPr>
              <p:spPr>
                <a:xfrm>
                  <a:off x="2922251" y="1499498"/>
                  <a:ext cx="737371" cy="737369"/>
                </a:xfrm>
                <a:prstGeom prst="ellipse">
                  <a:avLst/>
                </a:prstGeom>
                <a:solidFill>
                  <a:sysClr val="window" lastClr="FFFFFF"/>
                </a:solidFill>
                <a:ln w="25400" cap="flat" cmpd="sng" algn="ctr">
                  <a:solidFill>
                    <a:schemeClr val="bg2"/>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solidFill>
                      <a:effectLst/>
                      <a:uLnTx/>
                      <a:uFillTx/>
                      <a:latin typeface="Gill Sans MT" panose="020B0502020104020203" pitchFamily="34" charset="0"/>
                    </a:rPr>
                    <a:t>03</a:t>
                  </a:r>
                </a:p>
              </p:txBody>
            </p:sp>
          </p:grpSp>
        </p:grpSp>
        <p:sp>
          <p:nvSpPr>
            <p:cNvPr id="5" name="Decagon 4">
              <a:extLst>
                <a:ext uri="{FF2B5EF4-FFF2-40B4-BE49-F238E27FC236}">
                  <a16:creationId xmlns:a16="http://schemas.microsoft.com/office/drawing/2014/main" id="{1E3FE84F-6438-50D7-A51D-7577B2CD4041}"/>
                </a:ext>
              </a:extLst>
            </p:cNvPr>
            <p:cNvSpPr/>
            <p:nvPr/>
          </p:nvSpPr>
          <p:spPr>
            <a:xfrm>
              <a:off x="6284559" y="1106776"/>
              <a:ext cx="2415070" cy="2069454"/>
            </a:xfrm>
            <a:prstGeom prst="decagon">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Gill Sans MT" panose="020B0502020104020203" pitchFamily="34" charset="0"/>
                </a:rPr>
                <a:t>Periodic deep dive analysis</a:t>
              </a:r>
              <a:endParaRPr lang="en-NG" b="1" dirty="0">
                <a:solidFill>
                  <a:schemeClr val="bg1"/>
                </a:solidFill>
                <a:latin typeface="Gill Sans MT" panose="020B0502020104020203"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TB_notification (2)">
            <a:extLst>
              <a:ext uri="{FF2B5EF4-FFF2-40B4-BE49-F238E27FC236}">
                <a16:creationId xmlns:a16="http://schemas.microsoft.com/office/drawing/2014/main" id="{00D96583-E3DD-43DD-A834-880720225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8" y="133592"/>
            <a:ext cx="9001125" cy="4815397"/>
          </a:xfrm>
          <a:prstGeom prst="rect">
            <a:avLst/>
          </a:prstGeom>
        </p:spPr>
      </p:pic>
      <p:sp>
        <p:nvSpPr>
          <p:cNvPr id="3" name="TextBox 2">
            <a:extLst>
              <a:ext uri="{FF2B5EF4-FFF2-40B4-BE49-F238E27FC236}">
                <a16:creationId xmlns:a16="http://schemas.microsoft.com/office/drawing/2014/main" id="{8F093374-07C4-1509-9BAA-8642B5E374C0}"/>
              </a:ext>
            </a:extLst>
          </p:cNvPr>
          <p:cNvSpPr txBox="1"/>
          <p:nvPr/>
        </p:nvSpPr>
        <p:spPr>
          <a:xfrm>
            <a:off x="6626142" y="4943461"/>
            <a:ext cx="2446420" cy="215444"/>
          </a:xfrm>
          <a:prstGeom prst="rect">
            <a:avLst/>
          </a:prstGeom>
          <a:noFill/>
        </p:spPr>
        <p:txBody>
          <a:bodyPr wrap="square" rtlCol="0">
            <a:spAutoFit/>
          </a:bodyPr>
          <a:lstStyle/>
          <a:p>
            <a:r>
              <a:rPr lang="en-GB" sz="800" b="1" dirty="0">
                <a:solidFill>
                  <a:schemeClr val="bg2">
                    <a:lumMod val="50000"/>
                  </a:schemeClr>
                </a:solidFill>
              </a:rPr>
              <a:t>Data source: USAID TB LON project, Nigeria</a:t>
            </a:r>
          </a:p>
        </p:txBody>
      </p:sp>
    </p:spTree>
    <p:extLst>
      <p:ext uri="{BB962C8B-B14F-4D97-AF65-F5344CB8AC3E}">
        <p14:creationId xmlns:p14="http://schemas.microsoft.com/office/powerpoint/2010/main" val="9599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I_TB (2)">
            <a:extLst>
              <a:ext uri="{FF2B5EF4-FFF2-40B4-BE49-F238E27FC236}">
                <a16:creationId xmlns:a16="http://schemas.microsoft.com/office/drawing/2014/main" id="{2015020A-D6FC-4919-8F7C-96CD03AD4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8" y="20637"/>
            <a:ext cx="9001125" cy="4952416"/>
          </a:xfrm>
          <a:prstGeom prst="rect">
            <a:avLst/>
          </a:prstGeom>
        </p:spPr>
      </p:pic>
      <p:sp>
        <p:nvSpPr>
          <p:cNvPr id="3" name="TextBox 2">
            <a:extLst>
              <a:ext uri="{FF2B5EF4-FFF2-40B4-BE49-F238E27FC236}">
                <a16:creationId xmlns:a16="http://schemas.microsoft.com/office/drawing/2014/main" id="{134830F6-B605-ECA2-80DD-41DB99D816A7}"/>
              </a:ext>
            </a:extLst>
          </p:cNvPr>
          <p:cNvSpPr txBox="1"/>
          <p:nvPr/>
        </p:nvSpPr>
        <p:spPr>
          <a:xfrm>
            <a:off x="6626142" y="4973053"/>
            <a:ext cx="2446420" cy="215444"/>
          </a:xfrm>
          <a:prstGeom prst="rect">
            <a:avLst/>
          </a:prstGeom>
          <a:noFill/>
        </p:spPr>
        <p:txBody>
          <a:bodyPr wrap="square" rtlCol="0">
            <a:spAutoFit/>
          </a:bodyPr>
          <a:lstStyle/>
          <a:p>
            <a:r>
              <a:rPr lang="en-GB" sz="800" b="1" dirty="0">
                <a:solidFill>
                  <a:schemeClr val="bg2">
                    <a:lumMod val="50000"/>
                  </a:schemeClr>
                </a:solidFill>
              </a:rPr>
              <a:t>Data source: USAID TB LON project, Nigeria</a:t>
            </a:r>
          </a:p>
        </p:txBody>
      </p:sp>
    </p:spTree>
    <p:extLst>
      <p:ext uri="{BB962C8B-B14F-4D97-AF65-F5344CB8AC3E}">
        <p14:creationId xmlns:p14="http://schemas.microsoft.com/office/powerpoint/2010/main" val="23891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A7FE03-3BAB-30B8-4CF2-63A743662FD3}"/>
              </a:ext>
              <a:ext uri="{C183D7F6-B498-43B3-948B-1728B52AA6E4}">
                <adec:decorative xmlns:adec="http://schemas.microsoft.com/office/drawing/2017/decorative" val="1"/>
              </a:ext>
            </a:extLst>
          </p:cNvPr>
          <p:cNvSpPr/>
          <p:nvPr/>
        </p:nvSpPr>
        <p:spPr>
          <a:xfrm>
            <a:off x="4886325" y="1"/>
            <a:ext cx="4257675" cy="5107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4AD258CE-1BB3-45E8-9397-31066A75178B}"/>
              </a:ext>
            </a:extLst>
          </p:cNvPr>
          <p:cNvSpPr>
            <a:spLocks noGrp="1"/>
          </p:cNvSpPr>
          <p:nvPr>
            <p:ph type="title" idx="4294967295"/>
          </p:nvPr>
        </p:nvSpPr>
        <p:spPr>
          <a:xfrm>
            <a:off x="315913" y="1395413"/>
            <a:ext cx="4300537" cy="3328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Part of the Global Accelerator to End TB</a:t>
            </a:r>
            <a:endParaRPr kumimoji="0" lang="en-US" sz="1800" b="0" i="0" u="none" strike="noStrike" kern="1200" cap="none" spc="0" normalizeH="0" baseline="0" noProof="0" dirty="0">
              <a:ln>
                <a:noFill/>
              </a:ln>
              <a:solidFill>
                <a:srgbClr val="4E4A49"/>
              </a:solidFill>
              <a:effectLst/>
              <a:uLnTx/>
              <a:uFillTx/>
              <a:latin typeface="+mn-lt"/>
              <a:ea typeface="+mn-ea"/>
              <a:cs typeface="Gill Sans MT"/>
            </a:endParaRPr>
          </a:p>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Global, five-year (2018-2023) associate award, $36M cooperative agreement</a:t>
            </a:r>
            <a:endParaRPr kumimoji="0" lang="en-US" sz="1800" b="0" i="0" u="none" strike="noStrike" kern="1200" cap="none" spc="0" normalizeH="0" baseline="0" noProof="0" dirty="0">
              <a:ln>
                <a:noFill/>
              </a:ln>
              <a:solidFill>
                <a:srgbClr val="4E4A49"/>
              </a:solidFill>
              <a:effectLst/>
              <a:uLnTx/>
              <a:uFillTx/>
              <a:latin typeface="+mn-lt"/>
              <a:ea typeface="+mn-ea"/>
              <a:cs typeface="Gill Sans MT"/>
            </a:endParaRPr>
          </a:p>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Small team of M&amp;E and TB experts working to clarify TB data in way that helps USAID monitor its TB investments in its TB priority countries </a:t>
            </a:r>
          </a:p>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Helps countries use data to share their story</a:t>
            </a:r>
          </a:p>
        </p:txBody>
      </p:sp>
      <p:pic>
        <p:nvPicPr>
          <p:cNvPr id="31" name="Picture 30">
            <a:extLst>
              <a:ext uri="{FF2B5EF4-FFF2-40B4-BE49-F238E27FC236}">
                <a16:creationId xmlns:a16="http://schemas.microsoft.com/office/drawing/2014/main" id="{0773738D-AB17-4973-7AAA-23424349736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1377" y="55910"/>
            <a:ext cx="3144283" cy="1097280"/>
          </a:xfrm>
          <a:prstGeom prst="rect">
            <a:avLst/>
          </a:prstGeom>
        </p:spPr>
      </p:pic>
      <p:pic>
        <p:nvPicPr>
          <p:cNvPr id="2" name="Picture 1" descr="Photo by TB DIAH, Ghana 2022; D2AC discussion by 4 men at a flipboard">
            <a:extLst>
              <a:ext uri="{FF2B5EF4-FFF2-40B4-BE49-F238E27FC236}">
                <a16:creationId xmlns:a16="http://schemas.microsoft.com/office/drawing/2014/main" id="{C03E21D5-2CBD-1B17-9877-28237F77626F}"/>
              </a:ext>
            </a:extLst>
          </p:cNvPr>
          <p:cNvPicPr>
            <a:picLocks noChangeAspect="1"/>
          </p:cNvPicPr>
          <p:nvPr/>
        </p:nvPicPr>
        <p:blipFill rotWithShape="1">
          <a:blip r:embed="rId5"/>
          <a:srcRect l="1275"/>
          <a:stretch/>
        </p:blipFill>
        <p:spPr>
          <a:xfrm>
            <a:off x="4886169" y="1620928"/>
            <a:ext cx="3064946" cy="1942918"/>
          </a:xfrm>
          <a:prstGeom prst="rect">
            <a:avLst/>
          </a:prstGeom>
          <a:ln w="38100">
            <a:solidFill>
              <a:schemeClr val="bg1"/>
            </a:solidFill>
          </a:ln>
        </p:spPr>
      </p:pic>
      <p:sp>
        <p:nvSpPr>
          <p:cNvPr id="13" name="Rectangle 12">
            <a:extLst>
              <a:ext uri="{FF2B5EF4-FFF2-40B4-BE49-F238E27FC236}">
                <a16:creationId xmlns:a16="http://schemas.microsoft.com/office/drawing/2014/main" id="{2D54E55F-0117-B001-7512-F081CD5E499A}"/>
              </a:ext>
              <a:ext uri="{C183D7F6-B498-43B3-948B-1728B52AA6E4}">
                <adec:decorative xmlns:adec="http://schemas.microsoft.com/office/drawing/2017/decorative" val="1"/>
              </a:ext>
            </a:extLst>
          </p:cNvPr>
          <p:cNvSpPr/>
          <p:nvPr/>
        </p:nvSpPr>
        <p:spPr>
          <a:xfrm>
            <a:off x="4886168" y="3612504"/>
            <a:ext cx="1774103" cy="148743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sp>
        <p:nvSpPr>
          <p:cNvPr id="4" name="Rectangle 3">
            <a:extLst>
              <a:ext uri="{FF2B5EF4-FFF2-40B4-BE49-F238E27FC236}">
                <a16:creationId xmlns:a16="http://schemas.microsoft.com/office/drawing/2014/main" id="{81F83ABD-6233-AFB8-DB98-75A896AE1A35}"/>
              </a:ext>
              <a:ext uri="{C183D7F6-B498-43B3-948B-1728B52AA6E4}">
                <adec:decorative xmlns:adec="http://schemas.microsoft.com/office/drawing/2017/decorative" val="1"/>
              </a:ext>
            </a:extLst>
          </p:cNvPr>
          <p:cNvSpPr/>
          <p:nvPr/>
        </p:nvSpPr>
        <p:spPr>
          <a:xfrm>
            <a:off x="8003523" y="1620928"/>
            <a:ext cx="1090013" cy="19429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pic>
        <p:nvPicPr>
          <p:cNvPr id="10" name="Picture 9" descr="Photo by TB DIAH, Vietnam 2023; a man and 2 women discussing some TB data">
            <a:extLst>
              <a:ext uri="{FF2B5EF4-FFF2-40B4-BE49-F238E27FC236}">
                <a16:creationId xmlns:a16="http://schemas.microsoft.com/office/drawing/2014/main" id="{CEF0B4CD-62F3-F1E2-FC3C-482B1F60F2D6}"/>
              </a:ext>
            </a:extLst>
          </p:cNvPr>
          <p:cNvPicPr>
            <a:picLocks noChangeAspect="1"/>
          </p:cNvPicPr>
          <p:nvPr/>
        </p:nvPicPr>
        <p:blipFill rotWithShape="1">
          <a:blip r:embed="rId6"/>
          <a:srcRect l="23842" t="24904" r="25325" b="30900"/>
          <a:stretch/>
        </p:blipFill>
        <p:spPr>
          <a:xfrm>
            <a:off x="4886169" y="0"/>
            <a:ext cx="2411144" cy="1572269"/>
          </a:xfrm>
          <a:prstGeom prst="rect">
            <a:avLst/>
          </a:prstGeom>
        </p:spPr>
      </p:pic>
      <p:pic>
        <p:nvPicPr>
          <p:cNvPr id="12" name="Picture 11" descr="Photo by TB DIAH, Vietnam 2023; 2 TB researchers wearing masks">
            <a:extLst>
              <a:ext uri="{FF2B5EF4-FFF2-40B4-BE49-F238E27FC236}">
                <a16:creationId xmlns:a16="http://schemas.microsoft.com/office/drawing/2014/main" id="{3CD5D559-639F-62C0-2E62-24132EBDFADF}"/>
              </a:ext>
            </a:extLst>
          </p:cNvPr>
          <p:cNvPicPr>
            <a:picLocks noChangeAspect="1"/>
          </p:cNvPicPr>
          <p:nvPr/>
        </p:nvPicPr>
        <p:blipFill rotWithShape="1">
          <a:blip r:embed="rId7"/>
          <a:srcRect l="922" r="20353"/>
          <a:stretch/>
        </p:blipFill>
        <p:spPr>
          <a:xfrm>
            <a:off x="6710736" y="3612504"/>
            <a:ext cx="2382800" cy="1487436"/>
          </a:xfrm>
          <a:prstGeom prst="rect">
            <a:avLst/>
          </a:prstGeom>
          <a:ln w="38100">
            <a:noFill/>
          </a:ln>
        </p:spPr>
      </p:pic>
      <p:sp>
        <p:nvSpPr>
          <p:cNvPr id="5" name="Rectangle 4">
            <a:extLst>
              <a:ext uri="{FF2B5EF4-FFF2-40B4-BE49-F238E27FC236}">
                <a16:creationId xmlns:a16="http://schemas.microsoft.com/office/drawing/2014/main" id="{0B0A8976-F06D-9F1A-3619-B5669907B27C}"/>
              </a:ext>
              <a:ext uri="{C183D7F6-B498-43B3-948B-1728B52AA6E4}">
                <adec:decorative xmlns:adec="http://schemas.microsoft.com/office/drawing/2017/decorative" val="1"/>
              </a:ext>
            </a:extLst>
          </p:cNvPr>
          <p:cNvSpPr/>
          <p:nvPr/>
        </p:nvSpPr>
        <p:spPr>
          <a:xfrm>
            <a:off x="7350101" y="0"/>
            <a:ext cx="1743435" cy="15722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2924529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I_TB (3)">
            <a:extLst>
              <a:ext uri="{FF2B5EF4-FFF2-40B4-BE49-F238E27FC236}">
                <a16:creationId xmlns:a16="http://schemas.microsoft.com/office/drawing/2014/main" id="{C39C6B7D-F0F2-4A23-BDFA-ECCD539C3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8" y="20637"/>
            <a:ext cx="9001125" cy="4968458"/>
          </a:xfrm>
          <a:prstGeom prst="rect">
            <a:avLst/>
          </a:prstGeom>
        </p:spPr>
      </p:pic>
      <p:sp>
        <p:nvSpPr>
          <p:cNvPr id="3" name="TextBox 2">
            <a:extLst>
              <a:ext uri="{FF2B5EF4-FFF2-40B4-BE49-F238E27FC236}">
                <a16:creationId xmlns:a16="http://schemas.microsoft.com/office/drawing/2014/main" id="{51EB265A-7FA7-4F9B-7103-3B7112CD6AB0}"/>
              </a:ext>
            </a:extLst>
          </p:cNvPr>
          <p:cNvSpPr txBox="1"/>
          <p:nvPr/>
        </p:nvSpPr>
        <p:spPr>
          <a:xfrm>
            <a:off x="6849980" y="4969331"/>
            <a:ext cx="2446420" cy="215444"/>
          </a:xfrm>
          <a:prstGeom prst="rect">
            <a:avLst/>
          </a:prstGeom>
          <a:noFill/>
        </p:spPr>
        <p:txBody>
          <a:bodyPr wrap="square" rtlCol="0">
            <a:spAutoFit/>
          </a:bodyPr>
          <a:lstStyle/>
          <a:p>
            <a:r>
              <a:rPr lang="en-GB" sz="800" b="1" dirty="0">
                <a:solidFill>
                  <a:schemeClr val="bg2">
                    <a:lumMod val="50000"/>
                  </a:schemeClr>
                </a:solidFill>
              </a:rPr>
              <a:t>Data source: USAID TB LON project, Nigeria</a:t>
            </a:r>
          </a:p>
        </p:txBody>
      </p:sp>
    </p:spTree>
    <p:extLst>
      <p:ext uri="{BB962C8B-B14F-4D97-AF65-F5344CB8AC3E}">
        <p14:creationId xmlns:p14="http://schemas.microsoft.com/office/powerpoint/2010/main" val="155856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AA7F0AD-E261-45E5-A7D9-FC1DEC97F517}"/>
              </a:ext>
            </a:extLst>
          </p:cNvPr>
          <p:cNvSpPr>
            <a:spLocks noGrp="1"/>
          </p:cNvSpPr>
          <p:nvPr>
            <p:ph type="title"/>
          </p:nvPr>
        </p:nvSpPr>
        <p:spPr bwMode="auto">
          <a:xfrm>
            <a:off x="345507" y="28234"/>
            <a:ext cx="8638072" cy="457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rtlCol="0" anchor="t" anchorCtr="0" compatLnSpc="1">
            <a:prstTxWarp prst="textNoShape">
              <a:avLst/>
            </a:prstTxWarp>
            <a:normAutofit/>
          </a:bodyPr>
          <a:lstStyle/>
          <a:p>
            <a:pPr algn="ctr" eaLnBrk="1" hangingPunct="1"/>
            <a:r>
              <a:rPr lang="en-US" altLang="en-US" sz="2100" b="1" dirty="0">
                <a:solidFill>
                  <a:schemeClr val="bg2"/>
                </a:solidFill>
              </a:rPr>
              <a:t>Com</a:t>
            </a:r>
            <a:r>
              <a:rPr lang="en-US" altLang="en-US" sz="2100" dirty="0">
                <a:solidFill>
                  <a:schemeClr val="bg2"/>
                </a:solidFill>
              </a:rPr>
              <a:t>parative Cascade Analysis</a:t>
            </a:r>
            <a:endParaRPr lang="en-US" altLang="en-US" sz="2100" b="1" dirty="0">
              <a:solidFill>
                <a:schemeClr val="bg2"/>
              </a:solidFill>
            </a:endParaRPr>
          </a:p>
        </p:txBody>
      </p:sp>
      <p:sp>
        <p:nvSpPr>
          <p:cNvPr id="3" name="Content Placeholder 1">
            <a:extLst>
              <a:ext uri="{FF2B5EF4-FFF2-40B4-BE49-F238E27FC236}">
                <a16:creationId xmlns:a16="http://schemas.microsoft.com/office/drawing/2014/main" id="{D93AE2EC-071A-4FD7-4DDF-5ED30C4C6FC8}"/>
              </a:ext>
            </a:extLst>
          </p:cNvPr>
          <p:cNvSpPr>
            <a:spLocks noGrp="1"/>
          </p:cNvSpPr>
          <p:nvPr>
            <p:ph idx="1"/>
          </p:nvPr>
        </p:nvSpPr>
        <p:spPr>
          <a:xfrm>
            <a:off x="345507" y="609600"/>
            <a:ext cx="7772400" cy="4219074"/>
          </a:xfrm>
        </p:spPr>
        <p:txBody>
          <a:bodyPr>
            <a:normAutofit fontScale="92500" lnSpcReduction="10000"/>
          </a:bodyPr>
          <a:lstStyle/>
          <a:p>
            <a:r>
              <a:rPr lang="en-US" sz="1800" dirty="0">
                <a:solidFill>
                  <a:srgbClr val="4E4A49"/>
                </a:solidFill>
                <a:latin typeface="Gill Sans MT" panose="020B0502020104020203" pitchFamily="34" charset="0"/>
              </a:rPr>
              <a:t>Comparative TB cascade analysis dashboards are used for sub-national performance reviews. </a:t>
            </a:r>
          </a:p>
          <a:p>
            <a:pPr lvl="1"/>
            <a:r>
              <a:rPr lang="en-US" sz="1800" dirty="0">
                <a:latin typeface="Gill Sans MT" panose="020B0502020104020203" pitchFamily="34" charset="0"/>
              </a:rPr>
              <a:t>Benchmarks are used to </a:t>
            </a:r>
            <a:r>
              <a:rPr lang="en-US" sz="1800" dirty="0" err="1">
                <a:latin typeface="Gill Sans MT" panose="020B0502020104020203" pitchFamily="34" charset="0"/>
              </a:rPr>
              <a:t>optimise</a:t>
            </a:r>
            <a:r>
              <a:rPr lang="en-US" sz="1800" dirty="0">
                <a:latin typeface="Gill Sans MT" panose="020B0502020104020203" pitchFamily="34" charset="0"/>
              </a:rPr>
              <a:t> performance, improve efficiency, and for peer reviewing among states.</a:t>
            </a:r>
          </a:p>
          <a:p>
            <a:pPr marL="0" indent="0">
              <a:buNone/>
            </a:pPr>
            <a:endParaRPr lang="en-US" sz="1800" dirty="0">
              <a:solidFill>
                <a:srgbClr val="4E4A49"/>
              </a:solidFill>
              <a:latin typeface="Gill Sans MT" panose="020B0502020104020203" pitchFamily="34" charset="0"/>
            </a:endParaRPr>
          </a:p>
          <a:p>
            <a:r>
              <a:rPr lang="en-US" sz="1800" dirty="0">
                <a:solidFill>
                  <a:srgbClr val="4E4A49"/>
                </a:solidFill>
                <a:latin typeface="Gill Sans MT" panose="020B0502020104020203" pitchFamily="34" charset="0"/>
              </a:rPr>
              <a:t>Cascade analysis is done for each intervention to evaluate the performance, efficiency and gaps along the cascade of care pathway.</a:t>
            </a:r>
          </a:p>
          <a:p>
            <a:endParaRPr lang="en-US" sz="1800" dirty="0">
              <a:solidFill>
                <a:srgbClr val="4E4A49"/>
              </a:solidFill>
              <a:latin typeface="Gill Sans MT" panose="020B0502020104020203" pitchFamily="34" charset="0"/>
            </a:endParaRPr>
          </a:p>
          <a:p>
            <a:r>
              <a:rPr lang="en-US" sz="1800" dirty="0">
                <a:solidFill>
                  <a:srgbClr val="4E4A49"/>
                </a:solidFill>
                <a:latin typeface="Gill Sans MT" panose="020B0502020104020203" pitchFamily="34" charset="0"/>
              </a:rPr>
              <a:t>Stimulate robust interactive discussion on the data and visuals and facilitate course correction within the program.</a:t>
            </a:r>
          </a:p>
          <a:p>
            <a:endParaRPr lang="en-US" sz="1800" dirty="0">
              <a:solidFill>
                <a:srgbClr val="4E4A49"/>
              </a:solidFill>
              <a:latin typeface="Gill Sans MT" panose="020B0502020104020203" pitchFamily="34" charset="0"/>
            </a:endParaRPr>
          </a:p>
          <a:p>
            <a:r>
              <a:rPr lang="en-US" sz="1800" dirty="0">
                <a:solidFill>
                  <a:srgbClr val="4E4A49"/>
                </a:solidFill>
                <a:latin typeface="Gill Sans MT" panose="020B0502020104020203" pitchFamily="34" charset="0"/>
              </a:rPr>
              <a:t>Contributed to improved data quality through the rigorous deep dive analysis of granular data. </a:t>
            </a:r>
          </a:p>
          <a:p>
            <a:endParaRPr lang="en-US" sz="1800" dirty="0">
              <a:solidFill>
                <a:srgbClr val="4E4A49"/>
              </a:solidFill>
              <a:latin typeface="Gill Sans MT" panose="020B0502020104020203" pitchFamily="34" charset="0"/>
            </a:endParaRPr>
          </a:p>
          <a:p>
            <a:r>
              <a:rPr lang="en-US" sz="1800" dirty="0">
                <a:solidFill>
                  <a:srgbClr val="4E4A49"/>
                </a:solidFill>
                <a:latin typeface="Gill Sans MT" panose="020B0502020104020203" pitchFamily="34" charset="0"/>
              </a:rPr>
              <a:t>Resulted in increased data demand and use by all USAID stakeholders</a:t>
            </a:r>
          </a:p>
          <a:p>
            <a:endParaRPr lang="en-US" sz="1800" dirty="0">
              <a:solidFill>
                <a:schemeClr val="bg2"/>
              </a:solidFill>
            </a:endParaRPr>
          </a:p>
          <a:p>
            <a:endParaRPr lang="en-US" sz="1800" dirty="0">
              <a:solidFill>
                <a:schemeClr val="bg2"/>
              </a:solidFill>
            </a:endParaRPr>
          </a:p>
          <a:p>
            <a:endParaRPr lang="en-NG"/>
          </a:p>
        </p:txBody>
      </p:sp>
    </p:spTree>
    <p:extLst>
      <p:ext uri="{BB962C8B-B14F-4D97-AF65-F5344CB8AC3E}">
        <p14:creationId xmlns:p14="http://schemas.microsoft.com/office/powerpoint/2010/main" val="4290511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252D3-2599-30F1-3C86-F664B1576D77}"/>
              </a:ext>
            </a:extLst>
          </p:cNvPr>
          <p:cNvSpPr>
            <a:spLocks noGrp="1"/>
          </p:cNvSpPr>
          <p:nvPr>
            <p:ph type="sldNum" sz="quarter" idx="4"/>
          </p:nvPr>
        </p:nvSpPr>
        <p:spPr/>
        <p:txBody>
          <a:bodyPr/>
          <a:lstStyle/>
          <a:p>
            <a:fld id="{42782948-4DBE-204D-AB9E-B65E067054AE}" type="slidenum">
              <a:rPr lang="en-US" smtClean="0"/>
              <a:pPr/>
              <a:t>22</a:t>
            </a:fld>
            <a:endParaRPr lang="en-US" dirty="0"/>
          </a:p>
        </p:txBody>
      </p:sp>
      <p:sp>
        <p:nvSpPr>
          <p:cNvPr id="4" name="Title 3">
            <a:extLst>
              <a:ext uri="{FF2B5EF4-FFF2-40B4-BE49-F238E27FC236}">
                <a16:creationId xmlns:a16="http://schemas.microsoft.com/office/drawing/2014/main" id="{5A9FCE18-778B-30A7-F598-CC2D8BEBF421}"/>
              </a:ext>
            </a:extLst>
          </p:cNvPr>
          <p:cNvSpPr>
            <a:spLocks noGrp="1"/>
          </p:cNvSpPr>
          <p:nvPr>
            <p:ph type="title"/>
          </p:nvPr>
        </p:nvSpPr>
        <p:spPr>
          <a:xfrm>
            <a:off x="345507" y="23617"/>
            <a:ext cx="7772400" cy="461665"/>
          </a:xfrm>
        </p:spPr>
        <p:txBody>
          <a:bodyPr/>
          <a:lstStyle/>
          <a:p>
            <a:r>
              <a:rPr lang="en-US" sz="2400" b="1" strike="noStrike" spc="-1" dirty="0">
                <a:solidFill>
                  <a:srgbClr val="002060"/>
                </a:solidFill>
                <a:latin typeface="Gill Sans MT" panose="020B0502020104020203" pitchFamily="34" charset="0"/>
              </a:rPr>
              <a:t>Performance Review Meetings: </a:t>
            </a:r>
            <a:r>
              <a:rPr lang="en-US" dirty="0">
                <a:solidFill>
                  <a:schemeClr val="bg2"/>
                </a:solidFill>
                <a:latin typeface="Gill Sans MT" panose="020B0502020104020203" pitchFamily="34" charset="0"/>
              </a:rPr>
              <a:t>Program Areas</a:t>
            </a:r>
            <a:endParaRPr lang="en-NG" dirty="0">
              <a:solidFill>
                <a:schemeClr val="bg2"/>
              </a:solidFill>
              <a:latin typeface="Gill Sans MT" panose="020B0502020104020203" pitchFamily="34" charset="0"/>
            </a:endParaRPr>
          </a:p>
        </p:txBody>
      </p:sp>
      <p:graphicFrame>
        <p:nvGraphicFramePr>
          <p:cNvPr id="6" name="Diagram 5">
            <a:extLst>
              <a:ext uri="{FF2B5EF4-FFF2-40B4-BE49-F238E27FC236}">
                <a16:creationId xmlns:a16="http://schemas.microsoft.com/office/drawing/2014/main" id="{9ED65B50-5714-1834-3288-A2B738EC02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8652013"/>
              </p:ext>
            </p:extLst>
          </p:nvPr>
        </p:nvGraphicFramePr>
        <p:xfrm>
          <a:off x="1891939" y="278541"/>
          <a:ext cx="5360125" cy="339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94B89E6-CF3A-9682-4E5F-CF8628ED83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9756975"/>
              </p:ext>
            </p:extLst>
          </p:nvPr>
        </p:nvGraphicFramePr>
        <p:xfrm>
          <a:off x="166886" y="880693"/>
          <a:ext cx="2537029" cy="1692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AE654330-72AB-2928-E07A-92432D4451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1825990"/>
              </p:ext>
            </p:extLst>
          </p:nvPr>
        </p:nvGraphicFramePr>
        <p:xfrm>
          <a:off x="6454575" y="880693"/>
          <a:ext cx="2537026" cy="18549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a:extLst>
              <a:ext uri="{FF2B5EF4-FFF2-40B4-BE49-F238E27FC236}">
                <a16:creationId xmlns:a16="http://schemas.microsoft.com/office/drawing/2014/main" id="{FBA8888F-8608-2174-3B0F-4C71C50CBF0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8242822"/>
              </p:ext>
            </p:extLst>
          </p:nvPr>
        </p:nvGraphicFramePr>
        <p:xfrm>
          <a:off x="3418114" y="3539600"/>
          <a:ext cx="2307771" cy="130567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TextBox 2">
            <a:extLst>
              <a:ext uri="{FF2B5EF4-FFF2-40B4-BE49-F238E27FC236}">
                <a16:creationId xmlns:a16="http://schemas.microsoft.com/office/drawing/2014/main" id="{3CC01E30-2706-F1EE-E62F-6B68024F1DDA}"/>
              </a:ext>
            </a:extLst>
          </p:cNvPr>
          <p:cNvSpPr txBox="1"/>
          <p:nvPr/>
        </p:nvSpPr>
        <p:spPr>
          <a:xfrm>
            <a:off x="166885" y="3224868"/>
            <a:ext cx="2831495" cy="1600438"/>
          </a:xfrm>
          <a:prstGeom prst="rect">
            <a:avLst/>
          </a:prstGeom>
          <a:noFill/>
        </p:spPr>
        <p:txBody>
          <a:bodyPr wrap="square" rtlCol="0">
            <a:spAutoFit/>
          </a:bodyPr>
          <a:lstStyle/>
          <a:p>
            <a:r>
              <a:rPr lang="en-GB" b="1" u="sng" dirty="0"/>
              <a:t>Acronyms</a:t>
            </a:r>
          </a:p>
          <a:p>
            <a:pPr marL="285750" indent="-285750">
              <a:buFont typeface="Arial" panose="020B0604020202020204" pitchFamily="34" charset="0"/>
              <a:buChar char="•"/>
            </a:pPr>
            <a:r>
              <a:rPr lang="en-GB" dirty="0"/>
              <a:t>PPM – Public-private Mix</a:t>
            </a:r>
          </a:p>
          <a:p>
            <a:pPr marL="285750" indent="-285750">
              <a:buFont typeface="Arial" panose="020B0604020202020204" pitchFamily="34" charset="0"/>
              <a:buChar char="•"/>
            </a:pPr>
            <a:r>
              <a:rPr lang="en-GB" dirty="0"/>
              <a:t>CP – Community Pharmacist</a:t>
            </a:r>
          </a:p>
          <a:p>
            <a:pPr marL="285750" indent="-285750">
              <a:buFont typeface="Arial" panose="020B0604020202020204" pitchFamily="34" charset="0"/>
              <a:buChar char="•"/>
            </a:pPr>
            <a:r>
              <a:rPr lang="en-GB" dirty="0"/>
              <a:t>ACF – Active Case Finding</a:t>
            </a:r>
          </a:p>
          <a:p>
            <a:pPr marL="285750" indent="-285750">
              <a:buFont typeface="Arial" panose="020B0604020202020204" pitchFamily="34" charset="0"/>
              <a:buChar char="•"/>
            </a:pPr>
            <a:r>
              <a:rPr lang="en-GB" dirty="0"/>
              <a:t>WOW – Wellness on Wheel</a:t>
            </a:r>
          </a:p>
          <a:p>
            <a:pPr marL="285750" indent="-285750">
              <a:buFont typeface="Arial" panose="020B0604020202020204" pitchFamily="34" charset="0"/>
              <a:buChar char="•"/>
            </a:pPr>
            <a:r>
              <a:rPr lang="en-GB" dirty="0"/>
              <a:t>PDX – Portable digital X-ray</a:t>
            </a:r>
          </a:p>
          <a:p>
            <a:endParaRPr lang="en-GB" dirty="0"/>
          </a:p>
        </p:txBody>
      </p:sp>
    </p:spTree>
    <p:extLst>
      <p:ext uri="{BB962C8B-B14F-4D97-AF65-F5344CB8AC3E}">
        <p14:creationId xmlns:p14="http://schemas.microsoft.com/office/powerpoint/2010/main" val="29143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EAB5BB2-548D-463B-B0F1-C4CBC752CEA8}"/>
              </a:ext>
            </a:extLst>
          </p:cNvPr>
          <p:cNvSpPr>
            <a:spLocks noGrp="1"/>
          </p:cNvSpPr>
          <p:nvPr>
            <p:ph type="title"/>
          </p:nvPr>
        </p:nvSpPr>
        <p:spPr bwMode="auto">
          <a:xfrm>
            <a:off x="159798" y="28234"/>
            <a:ext cx="8549195" cy="457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rtlCol="0" anchor="t" anchorCtr="0" compatLnSpc="1">
            <a:prstTxWarp prst="textNoShape">
              <a:avLst/>
            </a:prstTxWarp>
            <a:noAutofit/>
          </a:bodyPr>
          <a:lstStyle/>
          <a:p>
            <a:pPr eaLnBrk="1" hangingPunct="1"/>
            <a:r>
              <a:rPr lang="en-US" sz="2200" b="1" strike="noStrike" spc="-1" dirty="0">
                <a:solidFill>
                  <a:srgbClr val="002060"/>
                </a:solidFill>
                <a:latin typeface="Gill Sans MT" panose="020B0502020104020203" pitchFamily="34" charset="0"/>
              </a:rPr>
              <a:t>Performance Review Meetings: </a:t>
            </a:r>
            <a:r>
              <a:rPr lang="en-US" altLang="en-US" sz="2200" b="1" dirty="0">
                <a:solidFill>
                  <a:schemeClr val="bg2"/>
                </a:solidFill>
                <a:latin typeface="Gill Sans MT" panose="020B0502020104020203" pitchFamily="34" charset="0"/>
              </a:rPr>
              <a:t>Sample State Dashboard</a:t>
            </a:r>
            <a:endParaRPr lang="en-US" altLang="en-US" sz="2200" dirty="0">
              <a:solidFill>
                <a:schemeClr val="bg2"/>
              </a:solidFill>
              <a:latin typeface="Gill Sans MT" panose="020B0502020104020203" pitchFamily="34" charset="0"/>
            </a:endParaRPr>
          </a:p>
        </p:txBody>
      </p:sp>
      <p:pic>
        <p:nvPicPr>
          <p:cNvPr id="5" name="Picture 4" descr="Performance Review Meetings: Sample State Dashboard">
            <a:extLst>
              <a:ext uri="{FF2B5EF4-FFF2-40B4-BE49-F238E27FC236}">
                <a16:creationId xmlns:a16="http://schemas.microsoft.com/office/drawing/2014/main" id="{3E9E0B58-99E3-0872-2C91-5F887678640C}"/>
              </a:ext>
            </a:extLst>
          </p:cNvPr>
          <p:cNvPicPr>
            <a:picLocks noChangeAspect="1"/>
          </p:cNvPicPr>
          <p:nvPr/>
        </p:nvPicPr>
        <p:blipFill>
          <a:blip r:embed="rId2"/>
          <a:stretch>
            <a:fillRect/>
          </a:stretch>
        </p:blipFill>
        <p:spPr>
          <a:xfrm>
            <a:off x="62144" y="573429"/>
            <a:ext cx="7625784" cy="3776629"/>
          </a:xfrm>
          <a:prstGeom prst="rect">
            <a:avLst/>
          </a:prstGeom>
        </p:spPr>
      </p:pic>
      <p:pic>
        <p:nvPicPr>
          <p:cNvPr id="4" name="Picture 3">
            <a:extLst>
              <a:ext uri="{FF2B5EF4-FFF2-40B4-BE49-F238E27FC236}">
                <a16:creationId xmlns:a16="http://schemas.microsoft.com/office/drawing/2014/main" id="{66C99734-8780-AED2-415B-4C52EC200034}"/>
              </a:ext>
              <a:ext uri="{C183D7F6-B498-43B3-948B-1728B52AA6E4}">
                <adec:decorative xmlns:adec="http://schemas.microsoft.com/office/drawing/2017/decorative" val="1"/>
              </a:ext>
            </a:extLst>
          </p:cNvPr>
          <p:cNvPicPr>
            <a:picLocks noChangeAspect="1"/>
          </p:cNvPicPr>
          <p:nvPr/>
        </p:nvPicPr>
        <p:blipFill rotWithShape="1">
          <a:blip r:embed="rId3"/>
          <a:srcRect r="26759"/>
          <a:stretch/>
        </p:blipFill>
        <p:spPr>
          <a:xfrm>
            <a:off x="7849352" y="3452960"/>
            <a:ext cx="1190593" cy="1193800"/>
          </a:xfrm>
          <a:prstGeom prst="rect">
            <a:avLst/>
          </a:prstGeom>
          <a:ln>
            <a:noFill/>
          </a:ln>
        </p:spPr>
      </p:pic>
      <p:sp>
        <p:nvSpPr>
          <p:cNvPr id="2" name="TextBox 1">
            <a:extLst>
              <a:ext uri="{FF2B5EF4-FFF2-40B4-BE49-F238E27FC236}">
                <a16:creationId xmlns:a16="http://schemas.microsoft.com/office/drawing/2014/main" id="{ACC40DEB-0D5C-968E-B169-4476BBD848EE}"/>
              </a:ext>
            </a:extLst>
          </p:cNvPr>
          <p:cNvSpPr txBox="1"/>
          <p:nvPr/>
        </p:nvSpPr>
        <p:spPr>
          <a:xfrm>
            <a:off x="6626142" y="4741160"/>
            <a:ext cx="2446420" cy="215444"/>
          </a:xfrm>
          <a:prstGeom prst="rect">
            <a:avLst/>
          </a:prstGeom>
          <a:noFill/>
        </p:spPr>
        <p:txBody>
          <a:bodyPr wrap="square" rtlCol="0">
            <a:spAutoFit/>
          </a:bodyPr>
          <a:lstStyle/>
          <a:p>
            <a:r>
              <a:rPr lang="en-GB" sz="800" b="1" dirty="0">
                <a:solidFill>
                  <a:schemeClr val="bg2">
                    <a:lumMod val="50000"/>
                  </a:schemeClr>
                </a:solidFill>
              </a:rPr>
              <a:t>Data source: USAID TB LON project, Nigeria</a:t>
            </a:r>
          </a:p>
        </p:txBody>
      </p:sp>
    </p:spTree>
    <p:extLst>
      <p:ext uri="{BB962C8B-B14F-4D97-AF65-F5344CB8AC3E}">
        <p14:creationId xmlns:p14="http://schemas.microsoft.com/office/powerpoint/2010/main" val="140068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par>
                                <p:cTn id="7" presetID="31" presetClass="exit" presetSubtype="0" fill="hold" nodeType="withEffect">
                                  <p:stCondLst>
                                    <p:cond delay="0"/>
                                  </p:stCondLst>
                                  <p:childTnLst>
                                    <p:anim calcmode="lin" valueType="num">
                                      <p:cBhvr>
                                        <p:cTn id="8" dur="1000"/>
                                        <p:tgtEl>
                                          <p:spTgt spid="4"/>
                                        </p:tgtEl>
                                        <p:attrNameLst>
                                          <p:attrName>ppt_w</p:attrName>
                                        </p:attrNameLst>
                                      </p:cBhvr>
                                      <p:tavLst>
                                        <p:tav tm="0">
                                          <p:val>
                                            <p:strVal val="ppt_w"/>
                                          </p:val>
                                        </p:tav>
                                        <p:tav tm="100000">
                                          <p:val>
                                            <p:fltVal val="0"/>
                                          </p:val>
                                        </p:tav>
                                      </p:tavLst>
                                    </p:anim>
                                    <p:anim calcmode="lin" valueType="num">
                                      <p:cBhvr>
                                        <p:cTn id="9" dur="1000"/>
                                        <p:tgtEl>
                                          <p:spTgt spid="4"/>
                                        </p:tgtEl>
                                        <p:attrNameLst>
                                          <p:attrName>ppt_h</p:attrName>
                                        </p:attrNameLst>
                                      </p:cBhvr>
                                      <p:tavLst>
                                        <p:tav tm="0">
                                          <p:val>
                                            <p:strVal val="ppt_h"/>
                                          </p:val>
                                        </p:tav>
                                        <p:tav tm="100000">
                                          <p:val>
                                            <p:fltVal val="0"/>
                                          </p:val>
                                        </p:tav>
                                      </p:tavLst>
                                    </p:anim>
                                    <p:anim calcmode="lin" valueType="num">
                                      <p:cBhvr>
                                        <p:cTn id="10" dur="1000"/>
                                        <p:tgtEl>
                                          <p:spTgt spid="4"/>
                                        </p:tgtEl>
                                        <p:attrNameLst>
                                          <p:attrName>style.rotation</p:attrName>
                                        </p:attrNameLst>
                                      </p:cBhvr>
                                      <p:tavLst>
                                        <p:tav tm="0">
                                          <p:val>
                                            <p:fltVal val="0"/>
                                          </p:val>
                                        </p:tav>
                                        <p:tav tm="100000">
                                          <p:val>
                                            <p:fltVal val="90"/>
                                          </p:val>
                                        </p:tav>
                                      </p:tavLst>
                                    </p:anim>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AA7F0AD-E261-45E5-A7D9-FC1DEC97F517}"/>
              </a:ext>
            </a:extLst>
          </p:cNvPr>
          <p:cNvSpPr>
            <a:spLocks noGrp="1"/>
          </p:cNvSpPr>
          <p:nvPr>
            <p:ph type="title"/>
          </p:nvPr>
        </p:nvSpPr>
        <p:spPr bwMode="auto">
          <a:xfrm>
            <a:off x="187778" y="0"/>
            <a:ext cx="9144000" cy="457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rtlCol="0" anchor="t" anchorCtr="0" compatLnSpc="1">
            <a:prstTxWarp prst="textNoShape">
              <a:avLst/>
            </a:prstTxWarp>
            <a:normAutofit/>
          </a:bodyPr>
          <a:lstStyle/>
          <a:p>
            <a:pPr eaLnBrk="1" hangingPunct="1"/>
            <a:r>
              <a:rPr lang="en-US" sz="2000" b="1" strike="noStrike" spc="-1" dirty="0">
                <a:solidFill>
                  <a:srgbClr val="002060"/>
                </a:solidFill>
                <a:latin typeface="Gill Sans MT" panose="020B0502020104020203" pitchFamily="34" charset="0"/>
              </a:rPr>
              <a:t>Performance Review Meetings: </a:t>
            </a:r>
            <a:r>
              <a:rPr lang="en-US" altLang="en-US" sz="2000" b="1" dirty="0">
                <a:solidFill>
                  <a:schemeClr val="bg2"/>
                </a:solidFill>
                <a:latin typeface="Gill Sans MT" panose="020B0502020104020203" pitchFamily="34" charset="0"/>
              </a:rPr>
              <a:t>Standalone </a:t>
            </a:r>
            <a:r>
              <a:rPr lang="en-US" altLang="en-US" sz="2000" dirty="0">
                <a:solidFill>
                  <a:schemeClr val="bg2"/>
                </a:solidFill>
                <a:latin typeface="Gill Sans MT" panose="020B0502020104020203" pitchFamily="34" charset="0"/>
              </a:rPr>
              <a:t>L</a:t>
            </a:r>
            <a:r>
              <a:rPr lang="en-US" altLang="en-US" sz="2000" b="1" dirty="0">
                <a:solidFill>
                  <a:schemeClr val="bg2"/>
                </a:solidFill>
                <a:latin typeface="Gill Sans MT" panose="020B0502020104020203" pitchFamily="34" charset="0"/>
              </a:rPr>
              <a:t>abs </a:t>
            </a:r>
            <a:r>
              <a:rPr lang="en-US" altLang="en-US" sz="2000" dirty="0">
                <a:solidFill>
                  <a:schemeClr val="bg2"/>
                </a:solidFill>
                <a:latin typeface="Gill Sans MT" panose="020B0502020104020203" pitchFamily="34" charset="0"/>
              </a:rPr>
              <a:t>I</a:t>
            </a:r>
            <a:r>
              <a:rPr lang="en-US" altLang="en-US" sz="2000" b="1" dirty="0">
                <a:solidFill>
                  <a:schemeClr val="bg2"/>
                </a:solidFill>
                <a:latin typeface="Gill Sans MT" panose="020B0502020104020203" pitchFamily="34" charset="0"/>
              </a:rPr>
              <a:t>ntervention </a:t>
            </a:r>
            <a:r>
              <a:rPr lang="en-US" altLang="en-US" sz="2000" dirty="0">
                <a:solidFill>
                  <a:schemeClr val="bg2"/>
                </a:solidFill>
                <a:latin typeface="Gill Sans MT" panose="020B0502020104020203" pitchFamily="34" charset="0"/>
              </a:rPr>
              <a:t>C</a:t>
            </a:r>
            <a:r>
              <a:rPr lang="en-US" altLang="en-US" sz="2000" b="1" dirty="0">
                <a:solidFill>
                  <a:schemeClr val="bg2"/>
                </a:solidFill>
                <a:latin typeface="Gill Sans MT" panose="020B0502020104020203" pitchFamily="34" charset="0"/>
              </a:rPr>
              <a:t>ascade</a:t>
            </a:r>
          </a:p>
        </p:txBody>
      </p:sp>
      <p:pic>
        <p:nvPicPr>
          <p:cNvPr id="4" name="Picture 3" descr="Performance Review Meetings: Standalone Labs Intervention Cascade">
            <a:extLst>
              <a:ext uri="{FF2B5EF4-FFF2-40B4-BE49-F238E27FC236}">
                <a16:creationId xmlns:a16="http://schemas.microsoft.com/office/drawing/2014/main" id="{E24D332D-5C8C-4018-F90A-5AB5CDB68B85}"/>
              </a:ext>
            </a:extLst>
          </p:cNvPr>
          <p:cNvPicPr>
            <a:picLocks noChangeAspect="1"/>
          </p:cNvPicPr>
          <p:nvPr/>
        </p:nvPicPr>
        <p:blipFill rotWithShape="1">
          <a:blip r:embed="rId2"/>
          <a:srcRect b="3774"/>
          <a:stretch/>
        </p:blipFill>
        <p:spPr>
          <a:xfrm>
            <a:off x="251486" y="609263"/>
            <a:ext cx="8514567" cy="4214948"/>
          </a:xfrm>
          <a:prstGeom prst="rect">
            <a:avLst/>
          </a:prstGeom>
        </p:spPr>
      </p:pic>
      <p:sp>
        <p:nvSpPr>
          <p:cNvPr id="2" name="TextBox 1">
            <a:extLst>
              <a:ext uri="{FF2B5EF4-FFF2-40B4-BE49-F238E27FC236}">
                <a16:creationId xmlns:a16="http://schemas.microsoft.com/office/drawing/2014/main" id="{BAD7AE97-099A-104F-1C62-3D3366575B66}"/>
              </a:ext>
            </a:extLst>
          </p:cNvPr>
          <p:cNvSpPr txBox="1"/>
          <p:nvPr/>
        </p:nvSpPr>
        <p:spPr>
          <a:xfrm>
            <a:off x="6634234" y="4760982"/>
            <a:ext cx="2446420" cy="215444"/>
          </a:xfrm>
          <a:prstGeom prst="rect">
            <a:avLst/>
          </a:prstGeom>
          <a:noFill/>
        </p:spPr>
        <p:txBody>
          <a:bodyPr wrap="square" rtlCol="0">
            <a:spAutoFit/>
          </a:bodyPr>
          <a:lstStyle/>
          <a:p>
            <a:r>
              <a:rPr lang="en-GB" sz="800" b="1" dirty="0">
                <a:solidFill>
                  <a:schemeClr val="bg2">
                    <a:lumMod val="50000"/>
                  </a:schemeClr>
                </a:solidFill>
              </a:rPr>
              <a:t>Data source: USAID TB LON project, Nigeria</a:t>
            </a:r>
          </a:p>
        </p:txBody>
      </p:sp>
    </p:spTree>
    <p:extLst>
      <p:ext uri="{BB962C8B-B14F-4D97-AF65-F5344CB8AC3E}">
        <p14:creationId xmlns:p14="http://schemas.microsoft.com/office/powerpoint/2010/main" val="405736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440942"/>
            <a:ext cx="7772400" cy="646331"/>
          </a:xfrm>
        </p:spPr>
        <p:txBody>
          <a:bodyPr/>
          <a:lstStyle/>
          <a:p>
            <a:r>
              <a:rPr lang="en-US" dirty="0"/>
              <a:t>Lessons Learned</a:t>
            </a:r>
            <a:endParaRPr lang="en-US" b="0" dirty="0"/>
          </a:p>
        </p:txBody>
      </p:sp>
    </p:spTree>
    <p:custDataLst>
      <p:tags r:id="rId1"/>
    </p:custDataLst>
    <p:extLst>
      <p:ext uri="{BB962C8B-B14F-4D97-AF65-F5344CB8AC3E}">
        <p14:creationId xmlns:p14="http://schemas.microsoft.com/office/powerpoint/2010/main" val="188557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088EA2-776E-AE66-7F3A-22914DC974C0}"/>
              </a:ext>
            </a:extLst>
          </p:cNvPr>
          <p:cNvSpPr>
            <a:spLocks noGrp="1"/>
          </p:cNvSpPr>
          <p:nvPr>
            <p:ph idx="1"/>
          </p:nvPr>
        </p:nvSpPr>
        <p:spPr>
          <a:xfrm>
            <a:off x="345507" y="773936"/>
            <a:ext cx="8567674" cy="3789356"/>
          </a:xfrm>
        </p:spPr>
        <p:txBody>
          <a:bodyPr>
            <a:normAutofit lnSpcReduction="10000"/>
          </a:bodyPr>
          <a:lstStyle/>
          <a:p>
            <a:r>
              <a:rPr lang="en-US" sz="2200" dirty="0">
                <a:solidFill>
                  <a:srgbClr val="4E4A49"/>
                </a:solidFill>
              </a:rPr>
              <a:t>TB cascade analysis is a valuable tool for improving program accountability and performance. </a:t>
            </a:r>
          </a:p>
          <a:p>
            <a:r>
              <a:rPr lang="en-US" sz="2200" dirty="0">
                <a:solidFill>
                  <a:srgbClr val="4E4A49"/>
                </a:solidFill>
              </a:rPr>
              <a:t>For TB cascade analysis to work:</a:t>
            </a:r>
          </a:p>
          <a:p>
            <a:pPr lvl="1"/>
            <a:r>
              <a:rPr lang="en-US" sz="2200" dirty="0"/>
              <a:t>Deliberate effort must be put into instituting systems for accurate data collection and regular reviews.</a:t>
            </a:r>
          </a:p>
          <a:p>
            <a:pPr lvl="1"/>
            <a:r>
              <a:rPr lang="en-US" sz="2200" dirty="0"/>
              <a:t>A sound understanding of the TB program and PBMEF indicators is needed, which is essential for conducting a meaningful TB cascade analysis.</a:t>
            </a:r>
          </a:p>
          <a:p>
            <a:r>
              <a:rPr lang="en-US" sz="2200" dirty="0">
                <a:solidFill>
                  <a:srgbClr val="4E4A49"/>
                </a:solidFill>
              </a:rPr>
              <a:t>The Core Plus and National Level indicators are critical to conducting a detailed TB cascade analysis.</a:t>
            </a:r>
          </a:p>
          <a:p>
            <a:endParaRPr lang="en-NG" dirty="0">
              <a:solidFill>
                <a:srgbClr val="4E4A49"/>
              </a:solidFill>
            </a:endParaRPr>
          </a:p>
        </p:txBody>
      </p:sp>
      <p:sp>
        <p:nvSpPr>
          <p:cNvPr id="3" name="Slide Number Placeholder 2">
            <a:extLst>
              <a:ext uri="{FF2B5EF4-FFF2-40B4-BE49-F238E27FC236}">
                <a16:creationId xmlns:a16="http://schemas.microsoft.com/office/drawing/2014/main" id="{3025D07C-BCE7-5DF8-EFCA-427273154D97}"/>
              </a:ext>
            </a:extLst>
          </p:cNvPr>
          <p:cNvSpPr>
            <a:spLocks noGrp="1"/>
          </p:cNvSpPr>
          <p:nvPr>
            <p:ph type="sldNum" sz="quarter" idx="4"/>
          </p:nvPr>
        </p:nvSpPr>
        <p:spPr/>
        <p:txBody>
          <a:bodyPr/>
          <a:lstStyle/>
          <a:p>
            <a:fld id="{42782948-4DBE-204D-AB9E-B65E067054AE}" type="slidenum">
              <a:rPr lang="en-US" smtClean="0"/>
              <a:pPr/>
              <a:t>26</a:t>
            </a:fld>
            <a:endParaRPr lang="en-US" dirty="0"/>
          </a:p>
        </p:txBody>
      </p:sp>
      <p:sp>
        <p:nvSpPr>
          <p:cNvPr id="4" name="Title 3">
            <a:extLst>
              <a:ext uri="{FF2B5EF4-FFF2-40B4-BE49-F238E27FC236}">
                <a16:creationId xmlns:a16="http://schemas.microsoft.com/office/drawing/2014/main" id="{F370F363-856D-CF76-49A8-19E54D21631D}"/>
              </a:ext>
            </a:extLst>
          </p:cNvPr>
          <p:cNvSpPr>
            <a:spLocks noGrp="1"/>
          </p:cNvSpPr>
          <p:nvPr>
            <p:ph type="title"/>
          </p:nvPr>
        </p:nvSpPr>
        <p:spPr>
          <a:xfrm>
            <a:off x="345507" y="23617"/>
            <a:ext cx="7772400" cy="461665"/>
          </a:xfrm>
        </p:spPr>
        <p:txBody>
          <a:bodyPr/>
          <a:lstStyle/>
          <a:p>
            <a:r>
              <a:rPr lang="en-US" dirty="0">
                <a:solidFill>
                  <a:schemeClr val="bg2"/>
                </a:solidFill>
                <a:latin typeface="Gill Sans MT" panose="020B0502020104020203" pitchFamily="34" charset="0"/>
              </a:rPr>
              <a:t>Lessons Learned </a:t>
            </a:r>
            <a:endParaRPr lang="en-NG" dirty="0">
              <a:solidFill>
                <a:schemeClr val="bg2"/>
              </a:solidFill>
              <a:latin typeface="Gill Sans MT" panose="020B0502020104020203" pitchFamily="34" charset="0"/>
            </a:endParaRPr>
          </a:p>
        </p:txBody>
      </p:sp>
    </p:spTree>
    <p:extLst>
      <p:ext uri="{BB962C8B-B14F-4D97-AF65-F5344CB8AC3E}">
        <p14:creationId xmlns:p14="http://schemas.microsoft.com/office/powerpoint/2010/main" val="403518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22D43-4807-4334-BCAE-773473176D19}"/>
              </a:ext>
            </a:extLst>
          </p:cNvPr>
          <p:cNvSpPr>
            <a:spLocks noGrp="1"/>
          </p:cNvSpPr>
          <p:nvPr>
            <p:ph idx="1"/>
          </p:nvPr>
        </p:nvSpPr>
        <p:spPr>
          <a:xfrm>
            <a:off x="345507" y="793890"/>
            <a:ext cx="7772400" cy="3789355"/>
          </a:xfrm>
        </p:spPr>
        <p:txBody>
          <a:bodyPr>
            <a:normAutofit/>
          </a:bodyPr>
          <a:lstStyle/>
          <a:p>
            <a:pPr marL="0" indent="0">
              <a:buNone/>
            </a:pPr>
            <a:r>
              <a:rPr lang="en-US" sz="2000" dirty="0" err="1">
                <a:solidFill>
                  <a:schemeClr val="tx1">
                    <a:lumMod val="65000"/>
                    <a:lumOff val="35000"/>
                  </a:schemeClr>
                </a:solidFill>
              </a:rPr>
              <a:t>TBDIAH.org</a:t>
            </a:r>
            <a:endParaRPr lang="en-US" sz="2000" dirty="0">
              <a:solidFill>
                <a:schemeClr val="tx1">
                  <a:lumMod val="65000"/>
                  <a:lumOff val="35000"/>
                </a:schemeClr>
              </a:solidFill>
            </a:endParaRPr>
          </a:p>
        </p:txBody>
      </p:sp>
      <p:sp>
        <p:nvSpPr>
          <p:cNvPr id="6" name="Title 5">
            <a:extLst>
              <a:ext uri="{FF2B5EF4-FFF2-40B4-BE49-F238E27FC236}">
                <a16:creationId xmlns:a16="http://schemas.microsoft.com/office/drawing/2014/main" id="{B7A893B8-44F5-47ED-8845-3777D75CAA9E}"/>
              </a:ext>
            </a:extLst>
          </p:cNvPr>
          <p:cNvSpPr>
            <a:spLocks noGrp="1"/>
          </p:cNvSpPr>
          <p:nvPr>
            <p:ph type="title"/>
          </p:nvPr>
        </p:nvSpPr>
        <p:spPr/>
        <p:txBody>
          <a:bodyPr/>
          <a:lstStyle/>
          <a:p>
            <a:r>
              <a:rPr lang="en-US"/>
              <a:t>Live Links</a:t>
            </a:r>
          </a:p>
        </p:txBody>
      </p:sp>
      <p:sp>
        <p:nvSpPr>
          <p:cNvPr id="8" name="TextBox 7">
            <a:extLst>
              <a:ext uri="{FF2B5EF4-FFF2-40B4-BE49-F238E27FC236}">
                <a16:creationId xmlns:a16="http://schemas.microsoft.com/office/drawing/2014/main" id="{735F0540-0586-4526-99B7-1CF8BDF643C3}"/>
              </a:ext>
            </a:extLst>
          </p:cNvPr>
          <p:cNvSpPr txBox="1"/>
          <p:nvPr/>
        </p:nvSpPr>
        <p:spPr>
          <a:xfrm>
            <a:off x="3123340" y="826491"/>
            <a:ext cx="45720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56A"/>
                </a:solidFill>
                <a:effectLst/>
                <a:uLnTx/>
                <a:uFillTx/>
                <a:latin typeface="Gill Sans MT"/>
                <a:ea typeface="+mn-ea"/>
                <a:cs typeface="+mn-cs"/>
                <a:hlinkClick r:id="rId3">
                  <a:extLst>
                    <a:ext uri="{A12FA001-AC4F-418D-AE19-62706E023703}">
                      <ahyp:hlinkClr xmlns:ahyp="http://schemas.microsoft.com/office/drawing/2018/hyperlinkcolor" val="tx"/>
                    </a:ext>
                  </a:extLst>
                </a:hlinkClick>
              </a:rPr>
              <a:t>http://www.tbdiah.org</a:t>
            </a:r>
            <a:endParaRPr kumimoji="0" lang="en-US" sz="1600" b="0" i="0" u="none" strike="noStrike" kern="1200" cap="none" spc="0" normalizeH="0" baseline="0" noProof="0" dirty="0">
              <a:ln>
                <a:noFill/>
              </a:ln>
              <a:solidFill>
                <a:srgbClr val="0E256A"/>
              </a:solidFill>
              <a:effectLst/>
              <a:uLnTx/>
              <a:uFillTx/>
              <a:latin typeface="Gill Sans MT"/>
              <a:ea typeface="+mn-ea"/>
              <a:cs typeface="+mn-cs"/>
            </a:endParaRPr>
          </a:p>
        </p:txBody>
      </p:sp>
      <p:sp>
        <p:nvSpPr>
          <p:cNvPr id="10" name="TextBox 9">
            <a:extLst>
              <a:ext uri="{FF2B5EF4-FFF2-40B4-BE49-F238E27FC236}">
                <a16:creationId xmlns:a16="http://schemas.microsoft.com/office/drawing/2014/main" id="{2CF1B5CB-D2F5-4D87-9C7C-0A7EC8C1AE69}"/>
              </a:ext>
            </a:extLst>
          </p:cNvPr>
          <p:cNvSpPr txBox="1"/>
          <p:nvPr/>
        </p:nvSpPr>
        <p:spPr>
          <a:xfrm>
            <a:off x="3123340" y="1460959"/>
            <a:ext cx="567515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56A"/>
                </a:solidFill>
                <a:effectLst/>
                <a:uLnTx/>
                <a:uFillTx/>
                <a:latin typeface="Gill Sans MT"/>
                <a:ea typeface="+mn-ea"/>
                <a:cs typeface="+mn-cs"/>
                <a:hlinkClick r:id="rId4">
                  <a:extLst>
                    <a:ext uri="{A12FA001-AC4F-418D-AE19-62706E023703}">
                      <ahyp:hlinkClr xmlns:ahyp="http://schemas.microsoft.com/office/drawing/2018/hyperlinkcolor" val="tx"/>
                    </a:ext>
                  </a:extLst>
                </a:hlinkClick>
              </a:rPr>
              <a:t>https://www.tbdiah.org/resources/publications/navigating-tuberculosis-indicators-a-guide-for-tb-programs/</a:t>
            </a:r>
            <a:endParaRPr kumimoji="0" lang="en-US" sz="1600" b="0" i="0" u="none" strike="noStrike" kern="1200" cap="none" spc="0" normalizeH="0" baseline="0" noProof="0">
              <a:ln>
                <a:noFill/>
              </a:ln>
              <a:solidFill>
                <a:srgbClr val="0E256A"/>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8FFF9B89-8C97-4BA4-B354-B9E9D17767BD}"/>
              </a:ext>
            </a:extLst>
          </p:cNvPr>
          <p:cNvSpPr txBox="1"/>
          <p:nvPr/>
        </p:nvSpPr>
        <p:spPr>
          <a:xfrm>
            <a:off x="3123340" y="2304646"/>
            <a:ext cx="550376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56A"/>
                </a:solidFill>
                <a:effectLst/>
                <a:uLnTx/>
                <a:uFillTx/>
                <a:latin typeface="Gill Sans MT"/>
                <a:ea typeface="+mn-ea"/>
                <a:cs typeface="+mn-cs"/>
                <a:hlinkClick r:id="rId5">
                  <a:extLst>
                    <a:ext uri="{A12FA001-AC4F-418D-AE19-62706E023703}">
                      <ahyp:hlinkClr xmlns:ahyp="http://schemas.microsoft.com/office/drawing/2018/hyperlinkcolor" val="tx"/>
                    </a:ext>
                  </a:extLst>
                </a:hlinkClick>
              </a:rPr>
              <a:t>https://www.tbdiah.org/assessments/quality-of-tuberculosis-services-assessments/</a:t>
            </a:r>
            <a:endParaRPr kumimoji="0" lang="en-US" sz="1600" b="0" i="0" u="none" strike="noStrike" kern="1200" cap="none" spc="0" normalizeH="0" baseline="0" noProof="0" dirty="0">
              <a:ln>
                <a:noFill/>
              </a:ln>
              <a:solidFill>
                <a:srgbClr val="0E256A"/>
              </a:solidFill>
              <a:effectLst/>
              <a:uLnTx/>
              <a:uFillTx/>
              <a:latin typeface="Gill Sans MT"/>
              <a:ea typeface="+mn-ea"/>
              <a:cs typeface="+mn-cs"/>
            </a:endParaRPr>
          </a:p>
        </p:txBody>
      </p:sp>
      <p:sp>
        <p:nvSpPr>
          <p:cNvPr id="14" name="TextBox 13">
            <a:extLst>
              <a:ext uri="{FF2B5EF4-FFF2-40B4-BE49-F238E27FC236}">
                <a16:creationId xmlns:a16="http://schemas.microsoft.com/office/drawing/2014/main" id="{FD8DDC52-C6BC-4D99-B537-CE8E6BFE3C9A}"/>
              </a:ext>
            </a:extLst>
          </p:cNvPr>
          <p:cNvSpPr txBox="1"/>
          <p:nvPr/>
        </p:nvSpPr>
        <p:spPr>
          <a:xfrm>
            <a:off x="3123340" y="3810985"/>
            <a:ext cx="2228935"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56A"/>
                </a:solidFill>
                <a:effectLst/>
                <a:uLnTx/>
                <a:uFillTx/>
                <a:latin typeface="Gill Sans MT"/>
                <a:ea typeface="+mn-ea"/>
                <a:cs typeface="+mn-cs"/>
                <a:hlinkClick r:id="rId6">
                  <a:extLst>
                    <a:ext uri="{A12FA001-AC4F-418D-AE19-62706E023703}">
                      <ahyp:hlinkClr xmlns:ahyp="http://schemas.microsoft.com/office/drawing/2018/hyperlinkcolor" val="tx"/>
                    </a:ext>
                  </a:extLst>
                </a:hlinkClick>
              </a:rPr>
              <a:t>http://hub.tbdiah.org</a:t>
            </a:r>
            <a:endParaRPr kumimoji="0" lang="en-US" sz="1600" b="0" i="0" u="none" strike="noStrike" kern="1200" cap="none" spc="0" normalizeH="0" baseline="0" noProof="0">
              <a:ln>
                <a:noFill/>
              </a:ln>
              <a:solidFill>
                <a:srgbClr val="0E256A"/>
              </a:solidFill>
              <a:effectLst/>
              <a:uLnTx/>
              <a:uFillTx/>
              <a:latin typeface="Gill Sans MT"/>
              <a:ea typeface="+mn-ea"/>
              <a:cs typeface="+mn-cs"/>
            </a:endParaRPr>
          </a:p>
        </p:txBody>
      </p:sp>
      <p:sp>
        <p:nvSpPr>
          <p:cNvPr id="16" name="TextBox 15">
            <a:extLst>
              <a:ext uri="{FF2B5EF4-FFF2-40B4-BE49-F238E27FC236}">
                <a16:creationId xmlns:a16="http://schemas.microsoft.com/office/drawing/2014/main" id="{31A90A60-F03A-47CE-9414-1B54DEAE8839}"/>
              </a:ext>
            </a:extLst>
          </p:cNvPr>
          <p:cNvSpPr txBox="1"/>
          <p:nvPr/>
        </p:nvSpPr>
        <p:spPr>
          <a:xfrm>
            <a:off x="345507" y="1546833"/>
            <a:ext cx="173765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PBMEF</a:t>
            </a:r>
          </a:p>
        </p:txBody>
      </p:sp>
      <p:sp>
        <p:nvSpPr>
          <p:cNvPr id="19" name="TextBox 18">
            <a:extLst>
              <a:ext uri="{FF2B5EF4-FFF2-40B4-BE49-F238E27FC236}">
                <a16:creationId xmlns:a16="http://schemas.microsoft.com/office/drawing/2014/main" id="{D1BCF59A-C338-4356-BBB9-61A991CF7D35}"/>
              </a:ext>
            </a:extLst>
          </p:cNvPr>
          <p:cNvSpPr txBox="1"/>
          <p:nvPr/>
        </p:nvSpPr>
        <p:spPr>
          <a:xfrm>
            <a:off x="345508" y="2390461"/>
            <a:ext cx="183699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QTSA</a:t>
            </a:r>
          </a:p>
        </p:txBody>
      </p:sp>
      <p:sp>
        <p:nvSpPr>
          <p:cNvPr id="20" name="TextBox 19">
            <a:extLst>
              <a:ext uri="{FF2B5EF4-FFF2-40B4-BE49-F238E27FC236}">
                <a16:creationId xmlns:a16="http://schemas.microsoft.com/office/drawing/2014/main" id="{1E3B0DFB-4A26-47A9-8FE2-48890B6693AF}"/>
              </a:ext>
            </a:extLst>
          </p:cNvPr>
          <p:cNvSpPr txBox="1"/>
          <p:nvPr/>
        </p:nvSpPr>
        <p:spPr>
          <a:xfrm>
            <a:off x="345506" y="3695992"/>
            <a:ext cx="208403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Data Analysis &amp; Visualizations</a:t>
            </a:r>
          </a:p>
        </p:txBody>
      </p:sp>
      <p:pic>
        <p:nvPicPr>
          <p:cNvPr id="3" name="Graphic 2" descr="Internet with solid fill">
            <a:extLst>
              <a:ext uri="{FF2B5EF4-FFF2-40B4-BE49-F238E27FC236}">
                <a16:creationId xmlns:a16="http://schemas.microsoft.com/office/drawing/2014/main" id="{E80329D5-6275-4E55-87B0-9EFA936E97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820365"/>
            <a:ext cx="398487" cy="398487"/>
          </a:xfrm>
          <a:prstGeom prst="rect">
            <a:avLst/>
          </a:prstGeom>
        </p:spPr>
      </p:pic>
      <p:pic>
        <p:nvPicPr>
          <p:cNvPr id="13" name="Graphic 12" descr="Internet with solid fill">
            <a:extLst>
              <a:ext uri="{FF2B5EF4-FFF2-40B4-BE49-F238E27FC236}">
                <a16:creationId xmlns:a16="http://schemas.microsoft.com/office/drawing/2014/main" id="{51797BFF-ACEE-4BE4-BC75-63195372C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5" y="1460959"/>
            <a:ext cx="398487" cy="398487"/>
          </a:xfrm>
          <a:prstGeom prst="rect">
            <a:avLst/>
          </a:prstGeom>
        </p:spPr>
      </p:pic>
      <p:pic>
        <p:nvPicPr>
          <p:cNvPr id="15" name="Graphic 14" descr="Internet with solid fill">
            <a:extLst>
              <a:ext uri="{FF2B5EF4-FFF2-40B4-BE49-F238E27FC236}">
                <a16:creationId xmlns:a16="http://schemas.microsoft.com/office/drawing/2014/main" id="{6E1EB04A-C33C-4BE6-8497-5B1DE8F58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2304646"/>
            <a:ext cx="398487" cy="398487"/>
          </a:xfrm>
          <a:prstGeom prst="rect">
            <a:avLst/>
          </a:prstGeom>
        </p:spPr>
      </p:pic>
      <p:pic>
        <p:nvPicPr>
          <p:cNvPr id="17" name="Graphic 16" descr="Internet with solid fill">
            <a:extLst>
              <a:ext uri="{FF2B5EF4-FFF2-40B4-BE49-F238E27FC236}">
                <a16:creationId xmlns:a16="http://schemas.microsoft.com/office/drawing/2014/main" id="{E3A61F0F-61F0-487F-9AD2-A207CFD486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3790520"/>
            <a:ext cx="398487" cy="398487"/>
          </a:xfrm>
          <a:prstGeom prst="rect">
            <a:avLst/>
          </a:prstGeom>
        </p:spPr>
      </p:pic>
      <p:sp>
        <p:nvSpPr>
          <p:cNvPr id="18" name="TextBox 17">
            <a:extLst>
              <a:ext uri="{FF2B5EF4-FFF2-40B4-BE49-F238E27FC236}">
                <a16:creationId xmlns:a16="http://schemas.microsoft.com/office/drawing/2014/main" id="{F1C7AEA4-6A96-BBEA-6153-5C58AFE0825A}"/>
              </a:ext>
            </a:extLst>
          </p:cNvPr>
          <p:cNvSpPr txBox="1"/>
          <p:nvPr/>
        </p:nvSpPr>
        <p:spPr>
          <a:xfrm>
            <a:off x="340096" y="3081177"/>
            <a:ext cx="183699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D2AC</a:t>
            </a:r>
          </a:p>
        </p:txBody>
      </p:sp>
      <p:pic>
        <p:nvPicPr>
          <p:cNvPr id="21" name="Graphic 20" descr="Internet with solid fill">
            <a:extLst>
              <a:ext uri="{FF2B5EF4-FFF2-40B4-BE49-F238E27FC236}">
                <a16:creationId xmlns:a16="http://schemas.microsoft.com/office/drawing/2014/main" id="{C4C74331-41EE-C786-5178-AD95BF18745B}"/>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2697099" y="3081989"/>
            <a:ext cx="398487" cy="398487"/>
          </a:xfrm>
          <a:prstGeom prst="rect">
            <a:avLst/>
          </a:prstGeom>
        </p:spPr>
      </p:pic>
      <p:sp>
        <p:nvSpPr>
          <p:cNvPr id="22" name="TextBox 21">
            <a:extLst>
              <a:ext uri="{FF2B5EF4-FFF2-40B4-BE49-F238E27FC236}">
                <a16:creationId xmlns:a16="http://schemas.microsoft.com/office/drawing/2014/main" id="{C0944B31-719D-D2DD-193F-144AE78A79C0}"/>
              </a:ext>
            </a:extLst>
          </p:cNvPr>
          <p:cNvSpPr txBox="1"/>
          <p:nvPr/>
        </p:nvSpPr>
        <p:spPr>
          <a:xfrm>
            <a:off x="3123340" y="3085048"/>
            <a:ext cx="394140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2F69"/>
                </a:solidFill>
                <a:effectLst/>
                <a:uLnTx/>
                <a:uFillTx/>
                <a:latin typeface="Gill Sans MT"/>
                <a:ea typeface="+mn-ea"/>
                <a:cs typeface="+mn-cs"/>
                <a:hlinkClick r:id="rId10">
                  <a:extLst>
                    <a:ext uri="{A12FA001-AC4F-418D-AE19-62706E023703}">
                      <ahyp:hlinkClr xmlns:ahyp="http://schemas.microsoft.com/office/drawing/2018/hyperlinkcolor" val="tx"/>
                    </a:ext>
                  </a:extLst>
                </a:hlinkClick>
              </a:rPr>
              <a:t>https://www.tbdiah.org/assessments/d2ac/</a:t>
            </a:r>
            <a:endParaRPr kumimoji="0" lang="en-US" sz="1600" b="0" i="0" u="none" strike="noStrike" kern="1200" cap="none" spc="0" normalizeH="0" baseline="0" noProof="0" dirty="0">
              <a:ln>
                <a:noFill/>
              </a:ln>
              <a:solidFill>
                <a:srgbClr val="132F69"/>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28295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85BDF66-B389-4813-B347-24FF3B47CE09}"/>
              </a:ext>
            </a:extLst>
          </p:cNvPr>
          <p:cNvSpPr txBox="1">
            <a:spLocks/>
          </p:cNvSpPr>
          <p:nvPr/>
        </p:nvSpPr>
        <p:spPr>
          <a:xfrm>
            <a:off x="600794" y="813566"/>
            <a:ext cx="5325356" cy="1229635"/>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accent3"/>
              </a:buClr>
              <a:buSzPct val="90000"/>
              <a:buFont typeface="Wingdings" panose="05000000000000000000" pitchFamily="2" charset="2"/>
              <a:buChar char="§"/>
              <a:defRPr sz="1600" b="0" i="0" kern="1200">
                <a:solidFill>
                  <a:srgbClr val="6C6463"/>
                </a:solidFill>
                <a:latin typeface="+mn-lt"/>
                <a:ea typeface="+mn-ea"/>
                <a:cs typeface="Gill Sans MT"/>
              </a:defRPr>
            </a:lvl1pPr>
            <a:lvl2pPr marL="684213" indent="-230188" algn="l" defTabSz="457200" rtl="0" eaLnBrk="1" latinLnBrk="0" hangingPunct="1">
              <a:spcBef>
                <a:spcPts val="0"/>
              </a:spcBef>
              <a:spcAft>
                <a:spcPts val="800"/>
              </a:spcAft>
              <a:buClr>
                <a:schemeClr val="accent3"/>
              </a:buClr>
              <a:buSzPct val="90000"/>
              <a:buFont typeface="Wingdings" panose="05000000000000000000" pitchFamily="2" charset="2"/>
              <a:buChar char="ü"/>
              <a:defRPr sz="1600" b="0" i="0" kern="1200">
                <a:solidFill>
                  <a:srgbClr val="6C6463"/>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800"/>
              </a:spcAft>
              <a:buClr>
                <a:srgbClr val="879499"/>
              </a:buClr>
              <a:buSzPct val="90000"/>
              <a:buFont typeface="Wingdings" panose="05000000000000000000" pitchFamily="2" charset="2"/>
              <a:buNone/>
              <a:tabLst/>
              <a:defRPr/>
            </a:pPr>
            <a:r>
              <a:rPr kumimoji="0" lang="en-US" sz="2000" b="0" i="0" u="none" strike="noStrike" kern="1200" cap="none" spc="0" normalizeH="0" baseline="0" noProof="0" dirty="0" err="1">
                <a:ln>
                  <a:noFill/>
                </a:ln>
                <a:solidFill>
                  <a:srgbClr val="6C6463"/>
                </a:solidFill>
                <a:effectLst/>
                <a:uLnTx/>
                <a:uFillTx/>
                <a:latin typeface="Gill Sans MT"/>
                <a:ea typeface="+mn-ea"/>
              </a:rPr>
              <a:t>Sevim</a:t>
            </a:r>
            <a:r>
              <a:rPr kumimoji="0" lang="en-US" sz="2000" b="0" i="0" u="none" strike="noStrike" kern="1200" cap="none" spc="0" normalizeH="0" baseline="0" noProof="0" dirty="0">
                <a:ln>
                  <a:noFill/>
                </a:ln>
                <a:solidFill>
                  <a:srgbClr val="6C6463"/>
                </a:solidFill>
                <a:effectLst/>
                <a:uLnTx/>
                <a:uFillTx/>
                <a:latin typeface="Gill Sans MT"/>
                <a:ea typeface="+mn-ea"/>
              </a:rPr>
              <a:t> </a:t>
            </a:r>
            <a:r>
              <a:rPr kumimoji="0" lang="en-US" sz="2000" b="0" i="0" u="none" strike="noStrike" kern="1200" cap="none" spc="0" normalizeH="0" baseline="0" noProof="0" dirty="0" err="1">
                <a:ln>
                  <a:noFill/>
                </a:ln>
                <a:solidFill>
                  <a:srgbClr val="6C6463"/>
                </a:solidFill>
                <a:effectLst/>
                <a:uLnTx/>
                <a:uFillTx/>
                <a:latin typeface="Gill Sans MT"/>
                <a:ea typeface="+mn-ea"/>
              </a:rPr>
              <a:t>Ahmedov</a:t>
            </a:r>
            <a:br>
              <a:rPr kumimoji="0" lang="en-US" sz="2000" b="0" i="0" u="none" strike="noStrike" kern="1200" cap="none" spc="0" normalizeH="0" baseline="0" noProof="0" dirty="0">
                <a:ln>
                  <a:noFill/>
                </a:ln>
                <a:solidFill>
                  <a:srgbClr val="6C6463"/>
                </a:solidFill>
                <a:effectLst/>
                <a:uLnTx/>
                <a:uFillTx/>
                <a:latin typeface="Gill Sans MT"/>
                <a:ea typeface="+mn-ea"/>
              </a:rPr>
            </a:br>
            <a:r>
              <a:rPr kumimoji="0" lang="en-US" sz="2000" b="0" i="0" u="none" strike="noStrike" kern="1200" cap="none" spc="0" normalizeH="0" baseline="0" noProof="0" dirty="0">
                <a:ln>
                  <a:noFill/>
                </a:ln>
                <a:solidFill>
                  <a:srgbClr val="6C6463"/>
                </a:solidFill>
                <a:effectLst/>
                <a:uLnTx/>
                <a:uFillTx/>
                <a:latin typeface="Gill Sans MT"/>
                <a:ea typeface="+mn-ea"/>
              </a:rPr>
              <a:t>TB/HIV, Prevention and M&amp;E Team Lead</a:t>
            </a:r>
            <a:br>
              <a:rPr kumimoji="0" lang="en-US" sz="2000" b="0" i="0" u="none" strike="noStrike" kern="1200" cap="none" spc="0" normalizeH="0" baseline="0" noProof="0" dirty="0">
                <a:ln>
                  <a:noFill/>
                </a:ln>
                <a:solidFill>
                  <a:srgbClr val="6C6463"/>
                </a:solidFill>
                <a:effectLst/>
                <a:uLnTx/>
                <a:uFillTx/>
                <a:latin typeface="Gill Sans MT"/>
                <a:ea typeface="+mn-ea"/>
              </a:rPr>
            </a:br>
            <a:r>
              <a:rPr kumimoji="0" lang="en-US" sz="2000" b="0" i="0" u="none" strike="noStrike" kern="1200" cap="none" spc="0" normalizeH="0" baseline="0" noProof="0" dirty="0">
                <a:ln>
                  <a:noFill/>
                </a:ln>
                <a:solidFill>
                  <a:srgbClr val="6C6463"/>
                </a:solidFill>
                <a:effectLst/>
                <a:uLnTx/>
                <a:uFillTx/>
                <a:latin typeface="Gill Sans MT"/>
                <a:ea typeface="+mn-ea"/>
              </a:rPr>
              <a:t>AOR TB DIAH</a:t>
            </a:r>
          </a:p>
        </p:txBody>
      </p:sp>
      <p:sp>
        <p:nvSpPr>
          <p:cNvPr id="3" name="Slide Number Placeholder 2">
            <a:extLst>
              <a:ext uri="{FF2B5EF4-FFF2-40B4-BE49-F238E27FC236}">
                <a16:creationId xmlns:a16="http://schemas.microsoft.com/office/drawing/2014/main" id="{20A4C136-8EAA-470F-A284-4418FC96C19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8" name="Title 17">
            <a:extLst>
              <a:ext uri="{FF2B5EF4-FFF2-40B4-BE49-F238E27FC236}">
                <a16:creationId xmlns:a16="http://schemas.microsoft.com/office/drawing/2014/main" id="{F354B462-4FC9-477D-BA4C-642428D3D496}"/>
              </a:ext>
            </a:extLst>
          </p:cNvPr>
          <p:cNvSpPr>
            <a:spLocks noGrp="1"/>
          </p:cNvSpPr>
          <p:nvPr>
            <p:ph type="title"/>
          </p:nvPr>
        </p:nvSpPr>
        <p:spPr/>
        <p:txBody>
          <a:bodyPr/>
          <a:lstStyle/>
          <a:p>
            <a:r>
              <a:rPr lang="en-US"/>
              <a:t>For more information</a:t>
            </a:r>
          </a:p>
        </p:txBody>
      </p:sp>
      <p:pic>
        <p:nvPicPr>
          <p:cNvPr id="8" name="Graphic 7" descr="Address Book with solid fill">
            <a:extLst>
              <a:ext uri="{FF2B5EF4-FFF2-40B4-BE49-F238E27FC236}">
                <a16:creationId xmlns:a16="http://schemas.microsoft.com/office/drawing/2014/main" id="{616CD07B-7292-4969-8421-22D5F2EAA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794" y="2149306"/>
            <a:ext cx="510577" cy="510577"/>
          </a:xfrm>
          <a:prstGeom prst="rect">
            <a:avLst/>
          </a:prstGeom>
        </p:spPr>
      </p:pic>
      <p:sp>
        <p:nvSpPr>
          <p:cNvPr id="11" name="TextBox 10">
            <a:extLst>
              <a:ext uri="{FF2B5EF4-FFF2-40B4-BE49-F238E27FC236}">
                <a16:creationId xmlns:a16="http://schemas.microsoft.com/office/drawing/2014/main" id="{FA8136A3-046E-288F-51CD-78B4349DF10F}"/>
              </a:ext>
            </a:extLst>
          </p:cNvPr>
          <p:cNvSpPr txBox="1"/>
          <p:nvPr/>
        </p:nvSpPr>
        <p:spPr>
          <a:xfrm>
            <a:off x="1111371" y="2184446"/>
            <a:ext cx="4572000" cy="369332"/>
          </a:xfrm>
          <a:prstGeom prst="rect">
            <a:avLst/>
          </a:prstGeom>
          <a:noFill/>
        </p:spPr>
        <p:txBody>
          <a:bodyPr wrap="square">
            <a:spAutoFit/>
          </a:bodyPr>
          <a:lstStyle/>
          <a:p>
            <a:pPr marL="0" marR="0" lvl="0" indent="-3175"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256A"/>
                </a:solidFill>
                <a:effectLst/>
                <a:uLnTx/>
                <a:uFillTx/>
                <a:latin typeface="Gill Sans MT"/>
                <a:ea typeface="+mn-ea"/>
                <a:cs typeface="+mn-cs"/>
                <a:hlinkClick r:id="rId5">
                  <a:extLst>
                    <a:ext uri="{A12FA001-AC4F-418D-AE19-62706E023703}">
                      <ahyp:hlinkClr xmlns:ahyp="http://schemas.microsoft.com/office/drawing/2018/hyperlinkcolor" val="tx"/>
                    </a:ext>
                  </a:extLst>
                </a:hlinkClick>
              </a:rPr>
              <a:t>sahmedov@usaid.gov</a:t>
            </a:r>
            <a:endParaRPr kumimoji="0" lang="en-US" sz="1800" b="0" i="0" u="none" strike="noStrike" kern="1200" cap="none" spc="0" normalizeH="0" baseline="0" noProof="0" dirty="0">
              <a:ln>
                <a:noFill/>
              </a:ln>
              <a:solidFill>
                <a:srgbClr val="0E256A"/>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1251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827D-ED92-CF49-29CE-9F3F48CF3A6D}"/>
              </a:ext>
            </a:extLst>
          </p:cNvPr>
          <p:cNvSpPr>
            <a:spLocks noGrp="1"/>
          </p:cNvSpPr>
          <p:nvPr>
            <p:ph type="title" idx="4294967295"/>
          </p:nvPr>
        </p:nvSpPr>
        <p:spPr>
          <a:xfrm>
            <a:off x="345507" y="-461665"/>
            <a:ext cx="7772400" cy="461665"/>
          </a:xfrm>
        </p:spPr>
        <p:txBody>
          <a:bodyPr vert="horz" lIns="91440" tIns="45720" rIns="91440" bIns="45720" rtlCol="0" anchor="b" anchorCtr="0">
            <a:spAutoFit/>
          </a:bodyPr>
          <a:lstStyle/>
          <a:p>
            <a:r>
              <a:rPr lang="en-US" dirty="0"/>
              <a:t>Boilerplate</a:t>
            </a:r>
          </a:p>
        </p:txBody>
      </p:sp>
    </p:spTree>
    <p:custDataLst>
      <p:tags r:id="rId1"/>
    </p:custDataLst>
    <p:extLst>
      <p:ext uri="{BB962C8B-B14F-4D97-AF65-F5344CB8AC3E}">
        <p14:creationId xmlns:p14="http://schemas.microsoft.com/office/powerpoint/2010/main" val="36837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65759F-E581-B338-B856-21801A95D5F8}"/>
              </a:ext>
              <a:ext uri="{C183D7F6-B498-43B3-948B-1728B52AA6E4}">
                <adec:decorative xmlns:adec="http://schemas.microsoft.com/office/drawing/2017/decorative" val="1"/>
              </a:ext>
            </a:extLst>
          </p:cNvPr>
          <p:cNvSpPr/>
          <p:nvPr/>
        </p:nvSpPr>
        <p:spPr>
          <a:xfrm>
            <a:off x="0" y="486137"/>
            <a:ext cx="9143999" cy="46986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grpSp>
        <p:nvGrpSpPr>
          <p:cNvPr id="120" name="Group 119">
            <a:extLst>
              <a:ext uri="{FF2B5EF4-FFF2-40B4-BE49-F238E27FC236}">
                <a16:creationId xmlns:a16="http://schemas.microsoft.com/office/drawing/2014/main" id="{56F11ABB-ED7B-4F50-9B46-1F396FB55875}"/>
              </a:ext>
              <a:ext uri="{C183D7F6-B498-43B3-948B-1728B52AA6E4}">
                <adec:decorative xmlns:adec="http://schemas.microsoft.com/office/drawing/2017/decorative" val="1"/>
              </a:ext>
            </a:extLst>
          </p:cNvPr>
          <p:cNvGrpSpPr/>
          <p:nvPr/>
        </p:nvGrpSpPr>
        <p:grpSpPr>
          <a:xfrm>
            <a:off x="573595" y="1367172"/>
            <a:ext cx="2743200" cy="2743200"/>
            <a:chOff x="573595" y="1367172"/>
            <a:chExt cx="2743200" cy="2743200"/>
          </a:xfrm>
        </p:grpSpPr>
        <p:sp>
          <p:nvSpPr>
            <p:cNvPr id="130" name="Arc 129">
              <a:extLst>
                <a:ext uri="{FF2B5EF4-FFF2-40B4-BE49-F238E27FC236}">
                  <a16:creationId xmlns:a16="http://schemas.microsoft.com/office/drawing/2014/main" id="{651C1473-9605-422A-ADEE-A8AF679A5258}"/>
                </a:ext>
              </a:extLst>
            </p:cNvPr>
            <p:cNvSpPr/>
            <p:nvPr/>
          </p:nvSpPr>
          <p:spPr>
            <a:xfrm flipV="1">
              <a:off x="573595" y="1367172"/>
              <a:ext cx="2743200" cy="2743200"/>
            </a:xfrm>
            <a:prstGeom prst="arc">
              <a:avLst>
                <a:gd name="adj1" fmla="val 1443324"/>
                <a:gd name="adj2" fmla="val 21316562"/>
              </a:avLst>
            </a:prstGeom>
            <a:noFill/>
            <a:ln w="19050">
              <a:solidFill>
                <a:schemeClr val="accent3"/>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31" name="Arc 130">
              <a:extLst>
                <a:ext uri="{FF2B5EF4-FFF2-40B4-BE49-F238E27FC236}">
                  <a16:creationId xmlns:a16="http://schemas.microsoft.com/office/drawing/2014/main" id="{78A9C234-C20B-4317-B48C-5E7A4B065FFC}"/>
                </a:ext>
              </a:extLst>
            </p:cNvPr>
            <p:cNvSpPr/>
            <p:nvPr/>
          </p:nvSpPr>
          <p:spPr>
            <a:xfrm>
              <a:off x="573595" y="1367172"/>
              <a:ext cx="2743200" cy="2743200"/>
            </a:xfrm>
            <a:prstGeom prst="arc">
              <a:avLst>
                <a:gd name="adj1" fmla="val 10440847"/>
                <a:gd name="adj2" fmla="val 20632758"/>
              </a:avLst>
            </a:prstGeom>
            <a:ln w="76200">
              <a:solidFill>
                <a:schemeClr val="accent3"/>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sp>
        <p:nvSpPr>
          <p:cNvPr id="122" name="Google Shape;219;p5">
            <a:extLst>
              <a:ext uri="{FF2B5EF4-FFF2-40B4-BE49-F238E27FC236}">
                <a16:creationId xmlns:a16="http://schemas.microsoft.com/office/drawing/2014/main" id="{E1FD330F-F8A2-4D06-8F20-4A7F08244FBE}"/>
              </a:ext>
            </a:extLst>
          </p:cNvPr>
          <p:cNvSpPr txBox="1"/>
          <p:nvPr/>
        </p:nvSpPr>
        <p:spPr>
          <a:xfrm>
            <a:off x="883712" y="2498989"/>
            <a:ext cx="2050124" cy="589267"/>
          </a:xfrm>
          <a:prstGeom prst="rect">
            <a:avLst/>
          </a:prstGeom>
          <a:noFill/>
          <a:ln>
            <a:noFill/>
          </a:ln>
        </p:spPr>
        <p:txBody>
          <a:bodyPr spcFirstLastPara="1" wrap="square" lIns="80669" tIns="40324" rIns="80669" bIns="40324"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Gill Sans MT"/>
                <a:ea typeface="Calibri"/>
                <a:cs typeface="Calibri"/>
                <a:sym typeface="Calibri"/>
              </a:rPr>
              <a:t>Result 1</a:t>
            </a:r>
            <a:r>
              <a:rPr kumimoji="0" lang="en-US" sz="1100" b="0" i="0" u="none" strike="noStrike" kern="1200" cap="none" spc="0" normalizeH="0" baseline="0" noProof="0">
                <a:ln>
                  <a:noFill/>
                </a:ln>
                <a:solidFill>
                  <a:prstClr val="white"/>
                </a:solidFill>
                <a:effectLst/>
                <a:uLnTx/>
                <a:uFillTx/>
                <a:latin typeface="Gill Sans MT"/>
                <a:ea typeface="Calibri"/>
                <a:cs typeface="Calibri"/>
                <a:sym typeface="Calibri"/>
              </a:rPr>
              <a:t>: Strengthen the collection, analysis, and use of routine and surveillance TB data </a:t>
            </a:r>
            <a:endParaRPr kumimoji="0" sz="1100" b="0" i="0" u="none" strike="noStrike" kern="1200" cap="none" spc="0" normalizeH="0" baseline="0" noProof="0">
              <a:ln>
                <a:noFill/>
              </a:ln>
              <a:solidFill>
                <a:prstClr val="white"/>
              </a:solidFill>
              <a:effectLst/>
              <a:uLnTx/>
              <a:uFillTx/>
              <a:latin typeface="Gill Sans MT"/>
              <a:ea typeface="+mn-ea"/>
              <a:cs typeface="+mn-cs"/>
            </a:endParaRPr>
          </a:p>
        </p:txBody>
      </p:sp>
      <p:sp>
        <p:nvSpPr>
          <p:cNvPr id="123" name="TextBox 122">
            <a:extLst>
              <a:ext uri="{FF2B5EF4-FFF2-40B4-BE49-F238E27FC236}">
                <a16:creationId xmlns:a16="http://schemas.microsoft.com/office/drawing/2014/main" id="{9580127F-34D8-4CAA-9373-001038343BEF}"/>
              </a:ext>
            </a:extLst>
          </p:cNvPr>
          <p:cNvSpPr txBox="1"/>
          <p:nvPr/>
        </p:nvSpPr>
        <p:spPr>
          <a:xfrm>
            <a:off x="929561" y="1822228"/>
            <a:ext cx="2087375"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Surveillance </a:t>
            </a:r>
            <a:b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b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(Data)</a:t>
            </a: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4" name="Oval 123">
            <a:extLst>
              <a:ext uri="{FF2B5EF4-FFF2-40B4-BE49-F238E27FC236}">
                <a16:creationId xmlns:a16="http://schemas.microsoft.com/office/drawing/2014/main" id="{47D031B4-01E9-46A0-82B6-CAB12176F997}"/>
              </a:ext>
            </a:extLst>
          </p:cNvPr>
          <p:cNvSpPr/>
          <p:nvPr/>
        </p:nvSpPr>
        <p:spPr>
          <a:xfrm>
            <a:off x="421573" y="2573701"/>
            <a:ext cx="341871" cy="3418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9499"/>
                </a:solidFill>
                <a:effectLst/>
                <a:uLnTx/>
                <a:uFillTx/>
                <a:latin typeface="Arial" panose="020B0604020202020204" pitchFamily="34" charset="0"/>
                <a:ea typeface="+mn-ea"/>
                <a:cs typeface="Arial" panose="020B0604020202020204" pitchFamily="34" charset="0"/>
              </a:rPr>
              <a:t>1</a:t>
            </a:r>
          </a:p>
        </p:txBody>
      </p:sp>
      <p:grpSp>
        <p:nvGrpSpPr>
          <p:cNvPr id="6" name="Group 5">
            <a:extLst>
              <a:ext uri="{FF2B5EF4-FFF2-40B4-BE49-F238E27FC236}">
                <a16:creationId xmlns:a16="http://schemas.microsoft.com/office/drawing/2014/main" id="{C433D5D7-A010-4EEB-8E00-AA76FFCB155F}"/>
              </a:ext>
              <a:ext uri="{C183D7F6-B498-43B3-948B-1728B52AA6E4}">
                <adec:decorative xmlns:adec="http://schemas.microsoft.com/office/drawing/2017/decorative" val="1"/>
              </a:ext>
            </a:extLst>
          </p:cNvPr>
          <p:cNvGrpSpPr/>
          <p:nvPr/>
        </p:nvGrpSpPr>
        <p:grpSpPr>
          <a:xfrm>
            <a:off x="5865343" y="1407726"/>
            <a:ext cx="2906160" cy="3261101"/>
            <a:chOff x="5865343" y="1407726"/>
            <a:chExt cx="2906160" cy="3261101"/>
          </a:xfrm>
        </p:grpSpPr>
        <p:sp>
          <p:nvSpPr>
            <p:cNvPr id="152" name="Arc 151">
              <a:extLst>
                <a:ext uri="{FF2B5EF4-FFF2-40B4-BE49-F238E27FC236}">
                  <a16:creationId xmlns:a16="http://schemas.microsoft.com/office/drawing/2014/main" id="{8995BFEE-7A98-4677-976B-8EA5CF5DDDD2}"/>
                </a:ext>
              </a:extLst>
            </p:cNvPr>
            <p:cNvSpPr/>
            <p:nvPr/>
          </p:nvSpPr>
          <p:spPr>
            <a:xfrm flipV="1">
              <a:off x="6028303" y="1407726"/>
              <a:ext cx="2743200" cy="2743200"/>
            </a:xfrm>
            <a:prstGeom prst="arc">
              <a:avLst>
                <a:gd name="adj1" fmla="val 10807984"/>
                <a:gd name="adj2" fmla="val 1583035"/>
              </a:avLst>
            </a:prstGeom>
            <a:noFill/>
            <a:ln w="19050">
              <a:solidFill>
                <a:schemeClr val="bg1">
                  <a:lumMod val="95000"/>
                </a:schemeClr>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54" name="Google Shape;221;p5">
              <a:extLst>
                <a:ext uri="{FF2B5EF4-FFF2-40B4-BE49-F238E27FC236}">
                  <a16:creationId xmlns:a16="http://schemas.microsoft.com/office/drawing/2014/main" id="{461522C8-5A55-4C31-8202-F4D1C64F0571}"/>
                </a:ext>
              </a:extLst>
            </p:cNvPr>
            <p:cNvSpPr txBox="1"/>
            <p:nvPr/>
          </p:nvSpPr>
          <p:spPr>
            <a:xfrm>
              <a:off x="6627777" y="2498989"/>
              <a:ext cx="1942628" cy="927821"/>
            </a:xfrm>
            <a:prstGeom prst="rect">
              <a:avLst/>
            </a:prstGeom>
            <a:noFill/>
            <a:ln>
              <a:noFill/>
            </a:ln>
          </p:spPr>
          <p:txBody>
            <a:bodyPr spcFirstLastPara="1" wrap="square" lIns="80669" tIns="40324" rIns="80669" bIns="40324"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Gill Sans MT"/>
                  <a:ea typeface="Calibri"/>
                  <a:cs typeface="Calibri"/>
                  <a:sym typeface="Calibri"/>
                </a:rPr>
                <a:t>Result 3</a:t>
              </a:r>
              <a:r>
                <a:rPr kumimoji="0" lang="en-US" sz="1100" b="0" i="0" u="none" strike="noStrike" kern="1200" cap="none" spc="0" normalizeH="0" baseline="0" noProof="0">
                  <a:ln>
                    <a:noFill/>
                  </a:ln>
                  <a:solidFill>
                    <a:prstClr val="white"/>
                  </a:solidFill>
                  <a:effectLst/>
                  <a:uLnTx/>
                  <a:uFillTx/>
                  <a:latin typeface="Gill Sans MT"/>
                  <a:ea typeface="Calibri"/>
                  <a:cs typeface="Calibri"/>
                  <a:sym typeface="Calibri"/>
                </a:rPr>
                <a:t>: Strengthen reporting and communication to address knowledge gaps and share methods, tools, and approaches</a:t>
              </a:r>
              <a:endParaRPr kumimoji="0" sz="1100" b="0" i="0" u="none" strike="noStrike" kern="1200" cap="none" spc="0" normalizeH="0" baseline="0" noProof="0">
                <a:ln>
                  <a:noFill/>
                </a:ln>
                <a:solidFill>
                  <a:prstClr val="white"/>
                </a:solidFill>
                <a:effectLst/>
                <a:uLnTx/>
                <a:uFillTx/>
                <a:latin typeface="Gill Sans MT"/>
                <a:ea typeface="Calibri"/>
                <a:cs typeface="Calibri"/>
                <a:sym typeface="Calibri"/>
              </a:endParaRPr>
            </a:p>
          </p:txBody>
        </p:sp>
        <p:sp>
          <p:nvSpPr>
            <p:cNvPr id="155" name="Arc 154">
              <a:extLst>
                <a:ext uri="{FF2B5EF4-FFF2-40B4-BE49-F238E27FC236}">
                  <a16:creationId xmlns:a16="http://schemas.microsoft.com/office/drawing/2014/main" id="{C6F3E77E-B05D-44D9-94C0-E9780D39C1DA}"/>
                </a:ext>
              </a:extLst>
            </p:cNvPr>
            <p:cNvSpPr/>
            <p:nvPr/>
          </p:nvSpPr>
          <p:spPr>
            <a:xfrm>
              <a:off x="6028303" y="1407726"/>
              <a:ext cx="2743200" cy="2743200"/>
            </a:xfrm>
            <a:prstGeom prst="arc">
              <a:avLst>
                <a:gd name="adj1" fmla="val 10758379"/>
                <a:gd name="adj2" fmla="val 970757"/>
              </a:avLst>
            </a:prstGeom>
            <a:ln w="76200">
              <a:solidFill>
                <a:schemeClr val="accent3"/>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57" name="Oval 156">
              <a:extLst>
                <a:ext uri="{FF2B5EF4-FFF2-40B4-BE49-F238E27FC236}">
                  <a16:creationId xmlns:a16="http://schemas.microsoft.com/office/drawing/2014/main" id="{4EAF8E54-1114-4460-90B8-27106521DE8F}"/>
                </a:ext>
              </a:extLst>
            </p:cNvPr>
            <p:cNvSpPr/>
            <p:nvPr/>
          </p:nvSpPr>
          <p:spPr>
            <a:xfrm>
              <a:off x="5865343" y="2573701"/>
              <a:ext cx="341871" cy="3418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9499"/>
                  </a:solidFill>
                  <a:effectLst/>
                  <a:uLnTx/>
                  <a:uFillTx/>
                  <a:latin typeface="Gill Sans MT"/>
                  <a:ea typeface="+mn-ea"/>
                  <a:cs typeface="+mn-cs"/>
                </a:rPr>
                <a:t>3</a:t>
              </a:r>
            </a:p>
          </p:txBody>
        </p:sp>
        <p:sp>
          <p:nvSpPr>
            <p:cNvPr id="178" name="TextBox 177">
              <a:extLst>
                <a:ext uri="{FF2B5EF4-FFF2-40B4-BE49-F238E27FC236}">
                  <a16:creationId xmlns:a16="http://schemas.microsoft.com/office/drawing/2014/main" id="{848B3990-6BCC-45C0-9896-5286475908C4}"/>
                </a:ext>
              </a:extLst>
            </p:cNvPr>
            <p:cNvSpPr txBox="1"/>
            <p:nvPr/>
          </p:nvSpPr>
          <p:spPr>
            <a:xfrm>
              <a:off x="6312066" y="1822228"/>
              <a:ext cx="219163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Communications (Knowledge)</a:t>
              </a: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80" name="Group 179">
              <a:extLst>
                <a:ext uri="{FF2B5EF4-FFF2-40B4-BE49-F238E27FC236}">
                  <a16:creationId xmlns:a16="http://schemas.microsoft.com/office/drawing/2014/main" id="{0ED5D78B-890A-45BD-BAD9-5AFAE9E6A60C}"/>
                </a:ext>
              </a:extLst>
            </p:cNvPr>
            <p:cNvGrpSpPr/>
            <p:nvPr/>
          </p:nvGrpSpPr>
          <p:grpSpPr>
            <a:xfrm>
              <a:off x="6904455" y="3705917"/>
              <a:ext cx="990896" cy="962910"/>
              <a:chOff x="4057458" y="3724421"/>
              <a:chExt cx="990896" cy="962910"/>
            </a:xfrm>
            <a:effectLst/>
          </p:grpSpPr>
          <p:sp>
            <p:nvSpPr>
              <p:cNvPr id="182" name="Rectangle: Rounded Corners 181">
                <a:extLst>
                  <a:ext uri="{FF2B5EF4-FFF2-40B4-BE49-F238E27FC236}">
                    <a16:creationId xmlns:a16="http://schemas.microsoft.com/office/drawing/2014/main" id="{517AFF07-BA8E-4CCB-8B99-BE9E17234962}"/>
                  </a:ext>
                </a:extLst>
              </p:cNvPr>
              <p:cNvSpPr/>
              <p:nvPr/>
            </p:nvSpPr>
            <p:spPr>
              <a:xfrm>
                <a:off x="4057458" y="3724421"/>
                <a:ext cx="990896" cy="962910"/>
              </a:xfrm>
              <a:prstGeom prst="roundRect">
                <a:avLst>
                  <a:gd name="adj" fmla="val 126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83" name="Graphic 5">
                <a:extLst>
                  <a:ext uri="{FF2B5EF4-FFF2-40B4-BE49-F238E27FC236}">
                    <a16:creationId xmlns:a16="http://schemas.microsoft.com/office/drawing/2014/main" id="{3975191F-A126-46C4-8C1F-1CF3F4F121B8}"/>
                  </a:ext>
                </a:extLst>
              </p:cNvPr>
              <p:cNvGrpSpPr/>
              <p:nvPr/>
            </p:nvGrpSpPr>
            <p:grpSpPr>
              <a:xfrm>
                <a:off x="4231707" y="3804548"/>
                <a:ext cx="688621" cy="734965"/>
                <a:chOff x="5715576" y="4183418"/>
                <a:chExt cx="848711" cy="905830"/>
              </a:xfrm>
              <a:solidFill>
                <a:schemeClr val="bg1"/>
              </a:solidFill>
            </p:grpSpPr>
            <p:sp>
              <p:nvSpPr>
                <p:cNvPr id="184" name="Freeform: Shape 183">
                  <a:extLst>
                    <a:ext uri="{FF2B5EF4-FFF2-40B4-BE49-F238E27FC236}">
                      <a16:creationId xmlns:a16="http://schemas.microsoft.com/office/drawing/2014/main" id="{D68FCDE2-0E84-475A-8444-87AEE317B014}"/>
                    </a:ext>
                  </a:extLst>
                </p:cNvPr>
                <p:cNvSpPr/>
                <p:nvPr/>
              </p:nvSpPr>
              <p:spPr>
                <a:xfrm>
                  <a:off x="6309936" y="4348079"/>
                  <a:ext cx="95371" cy="95371"/>
                </a:xfrm>
                <a:custGeom>
                  <a:avLst/>
                  <a:gdLst>
                    <a:gd name="connsiteX0" fmla="*/ 10478 w 95371"/>
                    <a:gd name="connsiteY0" fmla="*/ 95371 h 95371"/>
                    <a:gd name="connsiteX1" fmla="*/ 84773 w 95371"/>
                    <a:gd name="connsiteY1" fmla="*/ 95371 h 95371"/>
                    <a:gd name="connsiteX2" fmla="*/ 95250 w 95371"/>
                    <a:gd name="connsiteY2" fmla="*/ 83941 h 95371"/>
                    <a:gd name="connsiteX3" fmla="*/ 11430 w 95371"/>
                    <a:gd name="connsiteY3" fmla="*/ 121 h 95371"/>
                    <a:gd name="connsiteX4" fmla="*/ 0 w 95371"/>
                    <a:gd name="connsiteY4" fmla="*/ 10599 h 95371"/>
                    <a:gd name="connsiteX5" fmla="*/ 0 w 95371"/>
                    <a:gd name="connsiteY5" fmla="*/ 84894 h 95371"/>
                    <a:gd name="connsiteX6" fmla="*/ 10478 w 95371"/>
                    <a:gd name="connsiteY6" fmla="*/ 95371 h 9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71" h="95371">
                      <a:moveTo>
                        <a:pt x="10478" y="95371"/>
                      </a:moveTo>
                      <a:lnTo>
                        <a:pt x="84773" y="95371"/>
                      </a:lnTo>
                      <a:cubicBezTo>
                        <a:pt x="91440" y="95371"/>
                        <a:pt x="96203" y="89656"/>
                        <a:pt x="95250" y="83941"/>
                      </a:cubicBezTo>
                      <a:cubicBezTo>
                        <a:pt x="89535" y="40126"/>
                        <a:pt x="55245" y="5836"/>
                        <a:pt x="11430" y="121"/>
                      </a:cubicBezTo>
                      <a:cubicBezTo>
                        <a:pt x="4763" y="-831"/>
                        <a:pt x="0" y="3931"/>
                        <a:pt x="0" y="10599"/>
                      </a:cubicBezTo>
                      <a:lnTo>
                        <a:pt x="0" y="84894"/>
                      </a:lnTo>
                      <a:cubicBezTo>
                        <a:pt x="0" y="90609"/>
                        <a:pt x="4763" y="95371"/>
                        <a:pt x="10478" y="95371"/>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5" name="Freeform: Shape 184">
                  <a:extLst>
                    <a:ext uri="{FF2B5EF4-FFF2-40B4-BE49-F238E27FC236}">
                      <a16:creationId xmlns:a16="http://schemas.microsoft.com/office/drawing/2014/main" id="{58110553-0003-489B-829B-A37E28B6C0DF}"/>
                    </a:ext>
                  </a:extLst>
                </p:cNvPr>
                <p:cNvSpPr/>
                <p:nvPr/>
              </p:nvSpPr>
              <p:spPr>
                <a:xfrm>
                  <a:off x="6204190" y="4375823"/>
                  <a:ext cx="173373" cy="173373"/>
                </a:xfrm>
                <a:custGeom>
                  <a:avLst/>
                  <a:gdLst>
                    <a:gd name="connsiteX0" fmla="*/ 84791 w 173373"/>
                    <a:gd name="connsiteY0" fmla="*/ 173355 h 173373"/>
                    <a:gd name="connsiteX1" fmla="*/ 173373 w 173373"/>
                    <a:gd name="connsiteY1" fmla="*/ 91440 h 173373"/>
                    <a:gd name="connsiteX2" fmla="*/ 168611 w 173373"/>
                    <a:gd name="connsiteY2" fmla="*/ 86677 h 173373"/>
                    <a:gd name="connsiteX3" fmla="*/ 96221 w 173373"/>
                    <a:gd name="connsiteY3" fmla="*/ 86677 h 173373"/>
                    <a:gd name="connsiteX4" fmla="*/ 86696 w 173373"/>
                    <a:gd name="connsiteY4" fmla="*/ 77152 h 173373"/>
                    <a:gd name="connsiteX5" fmla="*/ 86696 w 173373"/>
                    <a:gd name="connsiteY5" fmla="*/ 4763 h 173373"/>
                    <a:gd name="connsiteX6" fmla="*/ 81933 w 173373"/>
                    <a:gd name="connsiteY6" fmla="*/ 0 h 173373"/>
                    <a:gd name="connsiteX7" fmla="*/ 18 w 173373"/>
                    <a:gd name="connsiteY7" fmla="*/ 88582 h 173373"/>
                    <a:gd name="connsiteX8" fmla="*/ 84791 w 173373"/>
                    <a:gd name="connsiteY8" fmla="*/ 173355 h 17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73" h="173373">
                      <a:moveTo>
                        <a:pt x="84791" y="173355"/>
                      </a:moveTo>
                      <a:cubicBezTo>
                        <a:pt x="132416" y="174308"/>
                        <a:pt x="171468" y="138113"/>
                        <a:pt x="173373" y="91440"/>
                      </a:cubicBezTo>
                      <a:cubicBezTo>
                        <a:pt x="173373" y="88582"/>
                        <a:pt x="171468" y="86677"/>
                        <a:pt x="168611" y="86677"/>
                      </a:cubicBezTo>
                      <a:cubicBezTo>
                        <a:pt x="154323" y="86677"/>
                        <a:pt x="114318" y="86677"/>
                        <a:pt x="96221" y="86677"/>
                      </a:cubicBezTo>
                      <a:cubicBezTo>
                        <a:pt x="91458" y="86677"/>
                        <a:pt x="86696" y="82867"/>
                        <a:pt x="86696" y="77152"/>
                      </a:cubicBezTo>
                      <a:lnTo>
                        <a:pt x="86696" y="4763"/>
                      </a:lnTo>
                      <a:cubicBezTo>
                        <a:pt x="86696" y="1905"/>
                        <a:pt x="84791" y="0"/>
                        <a:pt x="81933" y="0"/>
                      </a:cubicBezTo>
                      <a:cubicBezTo>
                        <a:pt x="35261" y="2857"/>
                        <a:pt x="-934" y="41910"/>
                        <a:pt x="18" y="88582"/>
                      </a:cubicBezTo>
                      <a:cubicBezTo>
                        <a:pt x="1923" y="134302"/>
                        <a:pt x="40023" y="171450"/>
                        <a:pt x="84791" y="17335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6" name="Freeform: Shape 185">
                  <a:extLst>
                    <a:ext uri="{FF2B5EF4-FFF2-40B4-BE49-F238E27FC236}">
                      <a16:creationId xmlns:a16="http://schemas.microsoft.com/office/drawing/2014/main" id="{A8FFF7D4-D456-4E8D-82CE-29B5D59A360B}"/>
                    </a:ext>
                  </a:extLst>
                </p:cNvPr>
                <p:cNvSpPr/>
                <p:nvPr/>
              </p:nvSpPr>
              <p:spPr>
                <a:xfrm>
                  <a:off x="5877501" y="4473931"/>
                  <a:ext cx="69532" cy="75247"/>
                </a:xfrm>
                <a:custGeom>
                  <a:avLst/>
                  <a:gdLst>
                    <a:gd name="connsiteX0" fmla="*/ 11430 w 69532"/>
                    <a:gd name="connsiteY0" fmla="*/ 75248 h 75247"/>
                    <a:gd name="connsiteX1" fmla="*/ 58103 w 69532"/>
                    <a:gd name="connsiteY1" fmla="*/ 75248 h 75247"/>
                    <a:gd name="connsiteX2" fmla="*/ 69533 w 69532"/>
                    <a:gd name="connsiteY2" fmla="*/ 63818 h 75247"/>
                    <a:gd name="connsiteX3" fmla="*/ 69533 w 69532"/>
                    <a:gd name="connsiteY3" fmla="*/ 11430 h 75247"/>
                    <a:gd name="connsiteX4" fmla="*/ 58103 w 69532"/>
                    <a:gd name="connsiteY4" fmla="*/ 0 h 75247"/>
                    <a:gd name="connsiteX5" fmla="*/ 11430 w 69532"/>
                    <a:gd name="connsiteY5" fmla="*/ 0 h 75247"/>
                    <a:gd name="connsiteX6" fmla="*/ 0 w 69532"/>
                    <a:gd name="connsiteY6" fmla="*/ 11430 h 75247"/>
                    <a:gd name="connsiteX7" fmla="*/ 0 w 69532"/>
                    <a:gd name="connsiteY7" fmla="*/ 63818 h 75247"/>
                    <a:gd name="connsiteX8" fmla="*/ 11430 w 69532"/>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 h="75247">
                      <a:moveTo>
                        <a:pt x="11430" y="75248"/>
                      </a:moveTo>
                      <a:lnTo>
                        <a:pt x="58103" y="75248"/>
                      </a:lnTo>
                      <a:cubicBezTo>
                        <a:pt x="64770" y="75248"/>
                        <a:pt x="69533" y="69532"/>
                        <a:pt x="69533" y="63818"/>
                      </a:cubicBezTo>
                      <a:lnTo>
                        <a:pt x="69533" y="11430"/>
                      </a:lnTo>
                      <a:cubicBezTo>
                        <a:pt x="69533" y="4763"/>
                        <a:pt x="63818" y="0"/>
                        <a:pt x="58103" y="0"/>
                      </a:cubicBezTo>
                      <a:lnTo>
                        <a:pt x="11430" y="0"/>
                      </a:lnTo>
                      <a:cubicBezTo>
                        <a:pt x="4763" y="0"/>
                        <a:pt x="0" y="5715"/>
                        <a:pt x="0" y="11430"/>
                      </a:cubicBezTo>
                      <a:lnTo>
                        <a:pt x="0" y="63818"/>
                      </a:lnTo>
                      <a:cubicBezTo>
                        <a:pt x="0" y="69532"/>
                        <a:pt x="4763" y="75248"/>
                        <a:pt x="11430" y="7524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7" name="Freeform: Shape 186">
                  <a:extLst>
                    <a:ext uri="{FF2B5EF4-FFF2-40B4-BE49-F238E27FC236}">
                      <a16:creationId xmlns:a16="http://schemas.microsoft.com/office/drawing/2014/main" id="{446E1F91-6220-4B68-BDDD-85BE479621BF}"/>
                    </a:ext>
                  </a:extLst>
                </p:cNvPr>
                <p:cNvSpPr/>
                <p:nvPr/>
              </p:nvSpPr>
              <p:spPr>
                <a:xfrm>
                  <a:off x="5980371" y="4443450"/>
                  <a:ext cx="69532" cy="104775"/>
                </a:xfrm>
                <a:custGeom>
                  <a:avLst/>
                  <a:gdLst>
                    <a:gd name="connsiteX0" fmla="*/ 58103 w 69532"/>
                    <a:gd name="connsiteY0" fmla="*/ 0 h 104775"/>
                    <a:gd name="connsiteX1" fmla="*/ 11430 w 69532"/>
                    <a:gd name="connsiteY1" fmla="*/ 0 h 104775"/>
                    <a:gd name="connsiteX2" fmla="*/ 0 w 69532"/>
                    <a:gd name="connsiteY2" fmla="*/ 11430 h 104775"/>
                    <a:gd name="connsiteX3" fmla="*/ 0 w 69532"/>
                    <a:gd name="connsiteY3" fmla="*/ 93345 h 104775"/>
                    <a:gd name="connsiteX4" fmla="*/ 11430 w 69532"/>
                    <a:gd name="connsiteY4" fmla="*/ 104775 h 104775"/>
                    <a:gd name="connsiteX5" fmla="*/ 58103 w 69532"/>
                    <a:gd name="connsiteY5" fmla="*/ 104775 h 104775"/>
                    <a:gd name="connsiteX6" fmla="*/ 69533 w 69532"/>
                    <a:gd name="connsiteY6" fmla="*/ 93345 h 104775"/>
                    <a:gd name="connsiteX7" fmla="*/ 69533 w 69532"/>
                    <a:gd name="connsiteY7" fmla="*/ 11430 h 104775"/>
                    <a:gd name="connsiteX8" fmla="*/ 58103 w 69532"/>
                    <a:gd name="connsiteY8"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 h="104775">
                      <a:moveTo>
                        <a:pt x="58103" y="0"/>
                      </a:moveTo>
                      <a:lnTo>
                        <a:pt x="11430" y="0"/>
                      </a:lnTo>
                      <a:cubicBezTo>
                        <a:pt x="4763" y="0"/>
                        <a:pt x="0" y="5715"/>
                        <a:pt x="0" y="11430"/>
                      </a:cubicBezTo>
                      <a:lnTo>
                        <a:pt x="0" y="93345"/>
                      </a:lnTo>
                      <a:cubicBezTo>
                        <a:pt x="0" y="100013"/>
                        <a:pt x="5715" y="104775"/>
                        <a:pt x="11430" y="104775"/>
                      </a:cubicBezTo>
                      <a:lnTo>
                        <a:pt x="58103" y="104775"/>
                      </a:lnTo>
                      <a:cubicBezTo>
                        <a:pt x="64770" y="104775"/>
                        <a:pt x="69533" y="99060"/>
                        <a:pt x="69533" y="93345"/>
                      </a:cubicBezTo>
                      <a:lnTo>
                        <a:pt x="69533" y="11430"/>
                      </a:lnTo>
                      <a:cubicBezTo>
                        <a:pt x="69533" y="4763"/>
                        <a:pt x="64770" y="0"/>
                        <a:pt x="58103" y="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8" name="Freeform: Shape 187">
                  <a:extLst>
                    <a:ext uri="{FF2B5EF4-FFF2-40B4-BE49-F238E27FC236}">
                      <a16:creationId xmlns:a16="http://schemas.microsoft.com/office/drawing/2014/main" id="{0B78FC2F-AA0B-43C2-A4BB-553B3E522A6D}"/>
                    </a:ext>
                  </a:extLst>
                </p:cNvPr>
                <p:cNvSpPr/>
                <p:nvPr/>
              </p:nvSpPr>
              <p:spPr>
                <a:xfrm>
                  <a:off x="6082288" y="4361536"/>
                  <a:ext cx="69532" cy="187642"/>
                </a:xfrm>
                <a:custGeom>
                  <a:avLst/>
                  <a:gdLst>
                    <a:gd name="connsiteX0" fmla="*/ 11430 w 69532"/>
                    <a:gd name="connsiteY0" fmla="*/ 187643 h 187642"/>
                    <a:gd name="connsiteX1" fmla="*/ 58103 w 69532"/>
                    <a:gd name="connsiteY1" fmla="*/ 187643 h 187642"/>
                    <a:gd name="connsiteX2" fmla="*/ 69532 w 69532"/>
                    <a:gd name="connsiteY2" fmla="*/ 176213 h 187642"/>
                    <a:gd name="connsiteX3" fmla="*/ 69532 w 69532"/>
                    <a:gd name="connsiteY3" fmla="*/ 11430 h 187642"/>
                    <a:gd name="connsiteX4" fmla="*/ 58103 w 69532"/>
                    <a:gd name="connsiteY4" fmla="*/ 0 h 187642"/>
                    <a:gd name="connsiteX5" fmla="*/ 11430 w 69532"/>
                    <a:gd name="connsiteY5" fmla="*/ 0 h 187642"/>
                    <a:gd name="connsiteX6" fmla="*/ 0 w 69532"/>
                    <a:gd name="connsiteY6" fmla="*/ 11430 h 187642"/>
                    <a:gd name="connsiteX7" fmla="*/ 0 w 69532"/>
                    <a:gd name="connsiteY7" fmla="*/ 175260 h 187642"/>
                    <a:gd name="connsiteX8" fmla="*/ 11430 w 69532"/>
                    <a:gd name="connsiteY8" fmla="*/ 187643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 h="187642">
                      <a:moveTo>
                        <a:pt x="11430" y="187643"/>
                      </a:moveTo>
                      <a:lnTo>
                        <a:pt x="58103" y="187643"/>
                      </a:lnTo>
                      <a:cubicBezTo>
                        <a:pt x="64770" y="187643"/>
                        <a:pt x="69532" y="181927"/>
                        <a:pt x="69532" y="176213"/>
                      </a:cubicBezTo>
                      <a:lnTo>
                        <a:pt x="69532" y="11430"/>
                      </a:lnTo>
                      <a:cubicBezTo>
                        <a:pt x="69532" y="4763"/>
                        <a:pt x="63818" y="0"/>
                        <a:pt x="58103" y="0"/>
                      </a:cubicBezTo>
                      <a:lnTo>
                        <a:pt x="11430" y="0"/>
                      </a:lnTo>
                      <a:cubicBezTo>
                        <a:pt x="4763" y="0"/>
                        <a:pt x="0" y="5715"/>
                        <a:pt x="0" y="11430"/>
                      </a:cubicBezTo>
                      <a:lnTo>
                        <a:pt x="0" y="175260"/>
                      </a:lnTo>
                      <a:cubicBezTo>
                        <a:pt x="0" y="181927"/>
                        <a:pt x="4763" y="187643"/>
                        <a:pt x="11430" y="18764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9" name="Freeform: Shape 188">
                  <a:extLst>
                    <a:ext uri="{FF2B5EF4-FFF2-40B4-BE49-F238E27FC236}">
                      <a16:creationId xmlns:a16="http://schemas.microsoft.com/office/drawing/2014/main" id="{8C1C0A1E-72C7-491F-BF96-66CB8C6A8988}"/>
                    </a:ext>
                  </a:extLst>
                </p:cNvPr>
                <p:cNvSpPr/>
                <p:nvPr/>
              </p:nvSpPr>
              <p:spPr>
                <a:xfrm>
                  <a:off x="5896075" y="4284383"/>
                  <a:ext cx="156686" cy="156686"/>
                </a:xfrm>
                <a:custGeom>
                  <a:avLst/>
                  <a:gdLst>
                    <a:gd name="connsiteX0" fmla="*/ 25241 w 156686"/>
                    <a:gd name="connsiteY0" fmla="*/ 152400 h 156686"/>
                    <a:gd name="connsiteX1" fmla="*/ 61436 w 156686"/>
                    <a:gd name="connsiteY1" fmla="*/ 116205 h 156686"/>
                    <a:gd name="connsiteX2" fmla="*/ 93821 w 156686"/>
                    <a:gd name="connsiteY2" fmla="*/ 125730 h 156686"/>
                    <a:gd name="connsiteX3" fmla="*/ 156686 w 156686"/>
                    <a:gd name="connsiteY3" fmla="*/ 62865 h 156686"/>
                    <a:gd name="connsiteX4" fmla="*/ 93821 w 156686"/>
                    <a:gd name="connsiteY4" fmla="*/ 0 h 156686"/>
                    <a:gd name="connsiteX5" fmla="*/ 30956 w 156686"/>
                    <a:gd name="connsiteY5" fmla="*/ 62865 h 156686"/>
                    <a:gd name="connsiteX6" fmla="*/ 40481 w 156686"/>
                    <a:gd name="connsiteY6" fmla="*/ 95250 h 156686"/>
                    <a:gd name="connsiteX7" fmla="*/ 4286 w 156686"/>
                    <a:gd name="connsiteY7" fmla="*/ 131445 h 156686"/>
                    <a:gd name="connsiteX8" fmla="*/ 4286 w 156686"/>
                    <a:gd name="connsiteY8" fmla="*/ 152400 h 156686"/>
                    <a:gd name="connsiteX9" fmla="*/ 25241 w 156686"/>
                    <a:gd name="connsiteY9" fmla="*/ 152400 h 156686"/>
                    <a:gd name="connsiteX10" fmla="*/ 92869 w 156686"/>
                    <a:gd name="connsiteY10" fmla="*/ 30480 h 156686"/>
                    <a:gd name="connsiteX11" fmla="*/ 125254 w 156686"/>
                    <a:gd name="connsiteY11" fmla="*/ 62865 h 156686"/>
                    <a:gd name="connsiteX12" fmla="*/ 92869 w 156686"/>
                    <a:gd name="connsiteY12" fmla="*/ 95250 h 156686"/>
                    <a:gd name="connsiteX13" fmla="*/ 60484 w 156686"/>
                    <a:gd name="connsiteY13" fmla="*/ 62865 h 156686"/>
                    <a:gd name="connsiteX14" fmla="*/ 92869 w 156686"/>
                    <a:gd name="connsiteY14" fmla="*/ 30480 h 1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686" h="156686">
                      <a:moveTo>
                        <a:pt x="25241" y="152400"/>
                      </a:moveTo>
                      <a:lnTo>
                        <a:pt x="61436" y="116205"/>
                      </a:lnTo>
                      <a:cubicBezTo>
                        <a:pt x="70961" y="121920"/>
                        <a:pt x="81439" y="125730"/>
                        <a:pt x="93821" y="125730"/>
                      </a:cubicBezTo>
                      <a:cubicBezTo>
                        <a:pt x="128111" y="125730"/>
                        <a:pt x="156686" y="98107"/>
                        <a:pt x="156686" y="62865"/>
                      </a:cubicBezTo>
                      <a:cubicBezTo>
                        <a:pt x="156686" y="28575"/>
                        <a:pt x="129064" y="0"/>
                        <a:pt x="93821" y="0"/>
                      </a:cubicBezTo>
                      <a:cubicBezTo>
                        <a:pt x="59531" y="0"/>
                        <a:pt x="30956" y="27622"/>
                        <a:pt x="30956" y="62865"/>
                      </a:cubicBezTo>
                      <a:cubicBezTo>
                        <a:pt x="30956" y="74295"/>
                        <a:pt x="34766" y="85725"/>
                        <a:pt x="40481" y="95250"/>
                      </a:cubicBezTo>
                      <a:lnTo>
                        <a:pt x="4286" y="131445"/>
                      </a:lnTo>
                      <a:cubicBezTo>
                        <a:pt x="-1429" y="137160"/>
                        <a:pt x="-1429" y="146685"/>
                        <a:pt x="4286" y="152400"/>
                      </a:cubicBezTo>
                      <a:cubicBezTo>
                        <a:pt x="10001" y="158115"/>
                        <a:pt x="18574" y="158115"/>
                        <a:pt x="25241" y="152400"/>
                      </a:cubicBezTo>
                      <a:close/>
                      <a:moveTo>
                        <a:pt x="92869" y="30480"/>
                      </a:moveTo>
                      <a:cubicBezTo>
                        <a:pt x="110966" y="30480"/>
                        <a:pt x="125254" y="44767"/>
                        <a:pt x="125254" y="62865"/>
                      </a:cubicBezTo>
                      <a:cubicBezTo>
                        <a:pt x="125254" y="80963"/>
                        <a:pt x="110966" y="95250"/>
                        <a:pt x="92869" y="95250"/>
                      </a:cubicBezTo>
                      <a:cubicBezTo>
                        <a:pt x="74771" y="95250"/>
                        <a:pt x="60484" y="80963"/>
                        <a:pt x="60484" y="62865"/>
                      </a:cubicBezTo>
                      <a:cubicBezTo>
                        <a:pt x="60484" y="44767"/>
                        <a:pt x="75724" y="30480"/>
                        <a:pt x="92869" y="3048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0" name="Freeform: Shape 189">
                  <a:extLst>
                    <a:ext uri="{FF2B5EF4-FFF2-40B4-BE49-F238E27FC236}">
                      <a16:creationId xmlns:a16="http://schemas.microsoft.com/office/drawing/2014/main" id="{1633507F-CAAB-48A7-8718-557C7865F679}"/>
                    </a:ext>
                  </a:extLst>
                </p:cNvPr>
                <p:cNvSpPr/>
                <p:nvPr/>
              </p:nvSpPr>
              <p:spPr>
                <a:xfrm>
                  <a:off x="5771773" y="4183418"/>
                  <a:ext cx="739140" cy="550581"/>
                </a:xfrm>
                <a:custGeom>
                  <a:avLst/>
                  <a:gdLst>
                    <a:gd name="connsiteX0" fmla="*/ 39053 w 739140"/>
                    <a:gd name="connsiteY0" fmla="*/ 476250 h 550581"/>
                    <a:gd name="connsiteX1" fmla="*/ 64770 w 739140"/>
                    <a:gd name="connsiteY1" fmla="*/ 476250 h 550581"/>
                    <a:gd name="connsiteX2" fmla="*/ 64770 w 739140"/>
                    <a:gd name="connsiteY2" fmla="*/ 513398 h 550581"/>
                    <a:gd name="connsiteX3" fmla="*/ 87630 w 739140"/>
                    <a:gd name="connsiteY3" fmla="*/ 547688 h 550581"/>
                    <a:gd name="connsiteX4" fmla="*/ 101918 w 739140"/>
                    <a:gd name="connsiteY4" fmla="*/ 550545 h 550581"/>
                    <a:gd name="connsiteX5" fmla="*/ 127635 w 739140"/>
                    <a:gd name="connsiteY5" fmla="*/ 540068 h 550581"/>
                    <a:gd name="connsiteX6" fmla="*/ 190500 w 739140"/>
                    <a:gd name="connsiteY6" fmla="*/ 477203 h 550581"/>
                    <a:gd name="connsiteX7" fmla="*/ 315278 w 739140"/>
                    <a:gd name="connsiteY7" fmla="*/ 477203 h 550581"/>
                    <a:gd name="connsiteX8" fmla="*/ 337185 w 739140"/>
                    <a:gd name="connsiteY8" fmla="*/ 528638 h 550581"/>
                    <a:gd name="connsiteX9" fmla="*/ 369570 w 739140"/>
                    <a:gd name="connsiteY9" fmla="*/ 549593 h 550581"/>
                    <a:gd name="connsiteX10" fmla="*/ 369570 w 739140"/>
                    <a:gd name="connsiteY10" fmla="*/ 549593 h 550581"/>
                    <a:gd name="connsiteX11" fmla="*/ 401955 w 739140"/>
                    <a:gd name="connsiteY11" fmla="*/ 528638 h 550581"/>
                    <a:gd name="connsiteX12" fmla="*/ 423863 w 739140"/>
                    <a:gd name="connsiteY12" fmla="*/ 477203 h 550581"/>
                    <a:gd name="connsiteX13" fmla="*/ 548640 w 739140"/>
                    <a:gd name="connsiteY13" fmla="*/ 477203 h 550581"/>
                    <a:gd name="connsiteX14" fmla="*/ 611505 w 739140"/>
                    <a:gd name="connsiteY14" fmla="*/ 540068 h 550581"/>
                    <a:gd name="connsiteX15" fmla="*/ 651510 w 739140"/>
                    <a:gd name="connsiteY15" fmla="*/ 547688 h 550581"/>
                    <a:gd name="connsiteX16" fmla="*/ 674370 w 739140"/>
                    <a:gd name="connsiteY16" fmla="*/ 513398 h 550581"/>
                    <a:gd name="connsiteX17" fmla="*/ 674370 w 739140"/>
                    <a:gd name="connsiteY17" fmla="*/ 476250 h 550581"/>
                    <a:gd name="connsiteX18" fmla="*/ 700088 w 739140"/>
                    <a:gd name="connsiteY18" fmla="*/ 476250 h 550581"/>
                    <a:gd name="connsiteX19" fmla="*/ 739140 w 739140"/>
                    <a:gd name="connsiteY19" fmla="*/ 437198 h 550581"/>
                    <a:gd name="connsiteX20" fmla="*/ 739140 w 739140"/>
                    <a:gd name="connsiteY20" fmla="*/ 39053 h 550581"/>
                    <a:gd name="connsiteX21" fmla="*/ 700088 w 739140"/>
                    <a:gd name="connsiteY21" fmla="*/ 0 h 550581"/>
                    <a:gd name="connsiteX22" fmla="*/ 39053 w 739140"/>
                    <a:gd name="connsiteY22" fmla="*/ 0 h 550581"/>
                    <a:gd name="connsiteX23" fmla="*/ 0 w 739140"/>
                    <a:gd name="connsiteY23" fmla="*/ 39053 h 550581"/>
                    <a:gd name="connsiteX24" fmla="*/ 0 w 739140"/>
                    <a:gd name="connsiteY24" fmla="*/ 438150 h 550581"/>
                    <a:gd name="connsiteX25" fmla="*/ 39053 w 739140"/>
                    <a:gd name="connsiteY25" fmla="*/ 476250 h 550581"/>
                    <a:gd name="connsiteX26" fmla="*/ 36195 w 739140"/>
                    <a:gd name="connsiteY26" fmla="*/ 39053 h 550581"/>
                    <a:gd name="connsiteX27" fmla="*/ 39053 w 739140"/>
                    <a:gd name="connsiteY27" fmla="*/ 36195 h 550581"/>
                    <a:gd name="connsiteX28" fmla="*/ 700088 w 739140"/>
                    <a:gd name="connsiteY28" fmla="*/ 36195 h 550581"/>
                    <a:gd name="connsiteX29" fmla="*/ 702945 w 739140"/>
                    <a:gd name="connsiteY29" fmla="*/ 39053 h 550581"/>
                    <a:gd name="connsiteX30" fmla="*/ 702945 w 739140"/>
                    <a:gd name="connsiteY30" fmla="*/ 438150 h 550581"/>
                    <a:gd name="connsiteX31" fmla="*/ 700088 w 739140"/>
                    <a:gd name="connsiteY31" fmla="*/ 441008 h 550581"/>
                    <a:gd name="connsiteX32" fmla="*/ 656273 w 739140"/>
                    <a:gd name="connsiteY32" fmla="*/ 441008 h 550581"/>
                    <a:gd name="connsiteX33" fmla="*/ 638175 w 739140"/>
                    <a:gd name="connsiteY33" fmla="*/ 459105 h 550581"/>
                    <a:gd name="connsiteX34" fmla="*/ 637223 w 739140"/>
                    <a:gd name="connsiteY34" fmla="*/ 514350 h 550581"/>
                    <a:gd name="connsiteX35" fmla="*/ 569595 w 739140"/>
                    <a:gd name="connsiteY35" fmla="*/ 445770 h 550581"/>
                    <a:gd name="connsiteX36" fmla="*/ 557213 w 739140"/>
                    <a:gd name="connsiteY36" fmla="*/ 440055 h 550581"/>
                    <a:gd name="connsiteX37" fmla="*/ 412433 w 739140"/>
                    <a:gd name="connsiteY37" fmla="*/ 440055 h 550581"/>
                    <a:gd name="connsiteX38" fmla="*/ 396240 w 739140"/>
                    <a:gd name="connsiteY38" fmla="*/ 450533 h 550581"/>
                    <a:gd name="connsiteX39" fmla="*/ 370523 w 739140"/>
                    <a:gd name="connsiteY39" fmla="*/ 512445 h 550581"/>
                    <a:gd name="connsiteX40" fmla="*/ 343853 w 739140"/>
                    <a:gd name="connsiteY40" fmla="*/ 450533 h 550581"/>
                    <a:gd name="connsiteX41" fmla="*/ 327660 w 739140"/>
                    <a:gd name="connsiteY41" fmla="*/ 440055 h 550581"/>
                    <a:gd name="connsiteX42" fmla="*/ 182880 w 739140"/>
                    <a:gd name="connsiteY42" fmla="*/ 440055 h 550581"/>
                    <a:gd name="connsiteX43" fmla="*/ 170498 w 739140"/>
                    <a:gd name="connsiteY43" fmla="*/ 445770 h 550581"/>
                    <a:gd name="connsiteX44" fmla="*/ 101918 w 739140"/>
                    <a:gd name="connsiteY44" fmla="*/ 513398 h 550581"/>
                    <a:gd name="connsiteX45" fmla="*/ 101918 w 739140"/>
                    <a:gd name="connsiteY45" fmla="*/ 458153 h 550581"/>
                    <a:gd name="connsiteX46" fmla="*/ 83820 w 739140"/>
                    <a:gd name="connsiteY46" fmla="*/ 440055 h 550581"/>
                    <a:gd name="connsiteX47" fmla="*/ 40005 w 739140"/>
                    <a:gd name="connsiteY47" fmla="*/ 440055 h 550581"/>
                    <a:gd name="connsiteX48" fmla="*/ 37148 w 739140"/>
                    <a:gd name="connsiteY48" fmla="*/ 437198 h 550581"/>
                    <a:gd name="connsiteX49" fmla="*/ 37148 w 739140"/>
                    <a:gd name="connsiteY49" fmla="*/ 39053 h 5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9140" h="550581">
                      <a:moveTo>
                        <a:pt x="39053" y="476250"/>
                      </a:moveTo>
                      <a:lnTo>
                        <a:pt x="64770" y="476250"/>
                      </a:lnTo>
                      <a:lnTo>
                        <a:pt x="64770" y="513398"/>
                      </a:lnTo>
                      <a:cubicBezTo>
                        <a:pt x="64770" y="528638"/>
                        <a:pt x="73343" y="541973"/>
                        <a:pt x="87630" y="547688"/>
                      </a:cubicBezTo>
                      <a:cubicBezTo>
                        <a:pt x="92393" y="549593"/>
                        <a:pt x="97155" y="550545"/>
                        <a:pt x="101918" y="550545"/>
                      </a:cubicBezTo>
                      <a:cubicBezTo>
                        <a:pt x="111443" y="550545"/>
                        <a:pt x="120968" y="546735"/>
                        <a:pt x="127635" y="540068"/>
                      </a:cubicBezTo>
                      <a:lnTo>
                        <a:pt x="190500" y="477203"/>
                      </a:lnTo>
                      <a:lnTo>
                        <a:pt x="315278" y="477203"/>
                      </a:lnTo>
                      <a:lnTo>
                        <a:pt x="337185" y="528638"/>
                      </a:lnTo>
                      <a:cubicBezTo>
                        <a:pt x="342900" y="541973"/>
                        <a:pt x="355283" y="549593"/>
                        <a:pt x="369570" y="549593"/>
                      </a:cubicBezTo>
                      <a:lnTo>
                        <a:pt x="369570" y="549593"/>
                      </a:lnTo>
                      <a:cubicBezTo>
                        <a:pt x="383858" y="549593"/>
                        <a:pt x="396240" y="541020"/>
                        <a:pt x="401955" y="528638"/>
                      </a:cubicBezTo>
                      <a:lnTo>
                        <a:pt x="423863" y="477203"/>
                      </a:lnTo>
                      <a:lnTo>
                        <a:pt x="548640" y="477203"/>
                      </a:lnTo>
                      <a:lnTo>
                        <a:pt x="611505" y="540068"/>
                      </a:lnTo>
                      <a:cubicBezTo>
                        <a:pt x="621983" y="550545"/>
                        <a:pt x="638175" y="553403"/>
                        <a:pt x="651510" y="547688"/>
                      </a:cubicBezTo>
                      <a:cubicBezTo>
                        <a:pt x="664845" y="541973"/>
                        <a:pt x="674370" y="528638"/>
                        <a:pt x="674370" y="513398"/>
                      </a:cubicBezTo>
                      <a:lnTo>
                        <a:pt x="674370" y="476250"/>
                      </a:lnTo>
                      <a:lnTo>
                        <a:pt x="700088" y="476250"/>
                      </a:lnTo>
                      <a:cubicBezTo>
                        <a:pt x="721043" y="476250"/>
                        <a:pt x="739140" y="459105"/>
                        <a:pt x="739140" y="437198"/>
                      </a:cubicBezTo>
                      <a:lnTo>
                        <a:pt x="739140" y="39053"/>
                      </a:lnTo>
                      <a:cubicBezTo>
                        <a:pt x="739140" y="18098"/>
                        <a:pt x="721995" y="0"/>
                        <a:pt x="700088" y="0"/>
                      </a:cubicBezTo>
                      <a:lnTo>
                        <a:pt x="39053" y="0"/>
                      </a:lnTo>
                      <a:cubicBezTo>
                        <a:pt x="18098" y="0"/>
                        <a:pt x="0" y="17145"/>
                        <a:pt x="0" y="39053"/>
                      </a:cubicBezTo>
                      <a:lnTo>
                        <a:pt x="0" y="438150"/>
                      </a:lnTo>
                      <a:cubicBezTo>
                        <a:pt x="0" y="459105"/>
                        <a:pt x="18098" y="476250"/>
                        <a:pt x="39053" y="476250"/>
                      </a:cubicBezTo>
                      <a:close/>
                      <a:moveTo>
                        <a:pt x="36195" y="39053"/>
                      </a:moveTo>
                      <a:cubicBezTo>
                        <a:pt x="36195" y="37148"/>
                        <a:pt x="37148" y="36195"/>
                        <a:pt x="39053" y="36195"/>
                      </a:cubicBezTo>
                      <a:lnTo>
                        <a:pt x="700088" y="36195"/>
                      </a:lnTo>
                      <a:cubicBezTo>
                        <a:pt x="701993" y="36195"/>
                        <a:pt x="702945" y="37148"/>
                        <a:pt x="702945" y="39053"/>
                      </a:cubicBezTo>
                      <a:lnTo>
                        <a:pt x="702945" y="438150"/>
                      </a:lnTo>
                      <a:cubicBezTo>
                        <a:pt x="702945" y="440055"/>
                        <a:pt x="701993" y="441008"/>
                        <a:pt x="700088" y="441008"/>
                      </a:cubicBezTo>
                      <a:lnTo>
                        <a:pt x="656273" y="441008"/>
                      </a:lnTo>
                      <a:cubicBezTo>
                        <a:pt x="646748" y="441008"/>
                        <a:pt x="638175" y="448628"/>
                        <a:pt x="638175" y="459105"/>
                      </a:cubicBezTo>
                      <a:lnTo>
                        <a:pt x="637223" y="514350"/>
                      </a:lnTo>
                      <a:lnTo>
                        <a:pt x="569595" y="445770"/>
                      </a:lnTo>
                      <a:cubicBezTo>
                        <a:pt x="565785" y="441960"/>
                        <a:pt x="561975" y="440055"/>
                        <a:pt x="557213" y="440055"/>
                      </a:cubicBezTo>
                      <a:lnTo>
                        <a:pt x="412433" y="440055"/>
                      </a:lnTo>
                      <a:cubicBezTo>
                        <a:pt x="404813" y="440055"/>
                        <a:pt x="399098" y="443865"/>
                        <a:pt x="396240" y="450533"/>
                      </a:cubicBezTo>
                      <a:lnTo>
                        <a:pt x="370523" y="512445"/>
                      </a:lnTo>
                      <a:lnTo>
                        <a:pt x="343853" y="450533"/>
                      </a:lnTo>
                      <a:cubicBezTo>
                        <a:pt x="340995" y="443865"/>
                        <a:pt x="334328" y="440055"/>
                        <a:pt x="327660" y="440055"/>
                      </a:cubicBezTo>
                      <a:lnTo>
                        <a:pt x="182880" y="440055"/>
                      </a:lnTo>
                      <a:cubicBezTo>
                        <a:pt x="178118" y="440055"/>
                        <a:pt x="173355" y="441960"/>
                        <a:pt x="170498" y="445770"/>
                      </a:cubicBezTo>
                      <a:lnTo>
                        <a:pt x="101918" y="513398"/>
                      </a:lnTo>
                      <a:lnTo>
                        <a:pt x="101918" y="458153"/>
                      </a:lnTo>
                      <a:cubicBezTo>
                        <a:pt x="101918" y="448628"/>
                        <a:pt x="94298" y="440055"/>
                        <a:pt x="83820" y="440055"/>
                      </a:cubicBezTo>
                      <a:lnTo>
                        <a:pt x="40005" y="440055"/>
                      </a:lnTo>
                      <a:cubicBezTo>
                        <a:pt x="38100" y="440055"/>
                        <a:pt x="37148" y="439103"/>
                        <a:pt x="37148" y="437198"/>
                      </a:cubicBezTo>
                      <a:lnTo>
                        <a:pt x="37148" y="39053"/>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1" name="Freeform: Shape 190">
                  <a:extLst>
                    <a:ext uri="{FF2B5EF4-FFF2-40B4-BE49-F238E27FC236}">
                      <a16:creationId xmlns:a16="http://schemas.microsoft.com/office/drawing/2014/main" id="{5913CE12-B445-4687-B056-DA7E4FEC357D}"/>
                    </a:ext>
                  </a:extLst>
                </p:cNvPr>
                <p:cNvSpPr/>
                <p:nvPr/>
              </p:nvSpPr>
              <p:spPr>
                <a:xfrm>
                  <a:off x="5715576" y="4760633"/>
                  <a:ext cx="251494" cy="328612"/>
                </a:xfrm>
                <a:custGeom>
                  <a:avLst/>
                  <a:gdLst>
                    <a:gd name="connsiteX0" fmla="*/ 199073 w 251494"/>
                    <a:gd name="connsiteY0" fmla="*/ 137160 h 328612"/>
                    <a:gd name="connsiteX1" fmla="*/ 214312 w 251494"/>
                    <a:gd name="connsiteY1" fmla="*/ 87630 h 328612"/>
                    <a:gd name="connsiteX2" fmla="*/ 126683 w 251494"/>
                    <a:gd name="connsiteY2" fmla="*/ 0 h 328612"/>
                    <a:gd name="connsiteX3" fmla="*/ 39052 w 251494"/>
                    <a:gd name="connsiteY3" fmla="*/ 87630 h 328612"/>
                    <a:gd name="connsiteX4" fmla="*/ 54293 w 251494"/>
                    <a:gd name="connsiteY4" fmla="*/ 137160 h 328612"/>
                    <a:gd name="connsiteX5" fmla="*/ 0 w 251494"/>
                    <a:gd name="connsiteY5" fmla="*/ 278130 h 328612"/>
                    <a:gd name="connsiteX6" fmla="*/ 46672 w 251494"/>
                    <a:gd name="connsiteY6" fmla="*/ 320040 h 328612"/>
                    <a:gd name="connsiteX7" fmla="*/ 125730 w 251494"/>
                    <a:gd name="connsiteY7" fmla="*/ 328613 h 328612"/>
                    <a:gd name="connsiteX8" fmla="*/ 251460 w 251494"/>
                    <a:gd name="connsiteY8" fmla="*/ 278130 h 328612"/>
                    <a:gd name="connsiteX9" fmla="*/ 199073 w 251494"/>
                    <a:gd name="connsiteY9" fmla="*/ 137160 h 328612"/>
                    <a:gd name="connsiteX10" fmla="*/ 127635 w 251494"/>
                    <a:gd name="connsiteY10" fmla="*/ 36195 h 328612"/>
                    <a:gd name="connsiteX11" fmla="*/ 179070 w 251494"/>
                    <a:gd name="connsiteY11" fmla="*/ 87630 h 328612"/>
                    <a:gd name="connsiteX12" fmla="*/ 127635 w 251494"/>
                    <a:gd name="connsiteY12" fmla="*/ 139065 h 328612"/>
                    <a:gd name="connsiteX13" fmla="*/ 76200 w 251494"/>
                    <a:gd name="connsiteY13" fmla="*/ 87630 h 328612"/>
                    <a:gd name="connsiteX14" fmla="*/ 127635 w 251494"/>
                    <a:gd name="connsiteY14" fmla="*/ 36195 h 328612"/>
                    <a:gd name="connsiteX15" fmla="*/ 127635 w 251494"/>
                    <a:gd name="connsiteY15" fmla="*/ 291465 h 328612"/>
                    <a:gd name="connsiteX16" fmla="*/ 38100 w 251494"/>
                    <a:gd name="connsiteY16" fmla="*/ 277178 h 328612"/>
                    <a:gd name="connsiteX17" fmla="*/ 81915 w 251494"/>
                    <a:gd name="connsiteY17" fmla="*/ 160973 h 328612"/>
                    <a:gd name="connsiteX18" fmla="*/ 127635 w 251494"/>
                    <a:gd name="connsiteY18" fmla="*/ 174308 h 328612"/>
                    <a:gd name="connsiteX19" fmla="*/ 173355 w 251494"/>
                    <a:gd name="connsiteY19" fmla="*/ 160973 h 328612"/>
                    <a:gd name="connsiteX20" fmla="*/ 218123 w 251494"/>
                    <a:gd name="connsiteY20" fmla="*/ 274320 h 328612"/>
                    <a:gd name="connsiteX21" fmla="*/ 127635 w 251494"/>
                    <a:gd name="connsiteY21" fmla="*/ 29146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494" h="328612">
                      <a:moveTo>
                        <a:pt x="199073" y="137160"/>
                      </a:moveTo>
                      <a:cubicBezTo>
                        <a:pt x="208598" y="122873"/>
                        <a:pt x="214312" y="105727"/>
                        <a:pt x="214312" y="87630"/>
                      </a:cubicBezTo>
                      <a:cubicBezTo>
                        <a:pt x="214312" y="40005"/>
                        <a:pt x="175260" y="0"/>
                        <a:pt x="126683" y="0"/>
                      </a:cubicBezTo>
                      <a:cubicBezTo>
                        <a:pt x="78105" y="0"/>
                        <a:pt x="39052" y="39052"/>
                        <a:pt x="39052" y="87630"/>
                      </a:cubicBezTo>
                      <a:cubicBezTo>
                        <a:pt x="39052" y="105727"/>
                        <a:pt x="44768" y="122873"/>
                        <a:pt x="54293" y="137160"/>
                      </a:cubicBezTo>
                      <a:cubicBezTo>
                        <a:pt x="20003" y="172402"/>
                        <a:pt x="0" y="222885"/>
                        <a:pt x="0" y="278130"/>
                      </a:cubicBezTo>
                      <a:cubicBezTo>
                        <a:pt x="0" y="297180"/>
                        <a:pt x="16192" y="311468"/>
                        <a:pt x="46672" y="320040"/>
                      </a:cubicBezTo>
                      <a:cubicBezTo>
                        <a:pt x="67627" y="325755"/>
                        <a:pt x="95250" y="328613"/>
                        <a:pt x="125730" y="328613"/>
                      </a:cubicBezTo>
                      <a:cubicBezTo>
                        <a:pt x="163830" y="328613"/>
                        <a:pt x="251460" y="323850"/>
                        <a:pt x="251460" y="278130"/>
                      </a:cubicBezTo>
                      <a:cubicBezTo>
                        <a:pt x="252412" y="222885"/>
                        <a:pt x="233362" y="172402"/>
                        <a:pt x="199073" y="137160"/>
                      </a:cubicBezTo>
                      <a:close/>
                      <a:moveTo>
                        <a:pt x="127635" y="36195"/>
                      </a:moveTo>
                      <a:cubicBezTo>
                        <a:pt x="156210" y="36195"/>
                        <a:pt x="179070" y="59055"/>
                        <a:pt x="179070" y="87630"/>
                      </a:cubicBezTo>
                      <a:cubicBezTo>
                        <a:pt x="179070" y="116205"/>
                        <a:pt x="156210" y="139065"/>
                        <a:pt x="127635" y="139065"/>
                      </a:cubicBezTo>
                      <a:cubicBezTo>
                        <a:pt x="99060" y="139065"/>
                        <a:pt x="76200" y="116205"/>
                        <a:pt x="76200" y="87630"/>
                      </a:cubicBezTo>
                      <a:cubicBezTo>
                        <a:pt x="76200" y="59055"/>
                        <a:pt x="99060" y="36195"/>
                        <a:pt x="127635" y="36195"/>
                      </a:cubicBezTo>
                      <a:close/>
                      <a:moveTo>
                        <a:pt x="127635" y="291465"/>
                      </a:moveTo>
                      <a:cubicBezTo>
                        <a:pt x="72390" y="291465"/>
                        <a:pt x="41910" y="280988"/>
                        <a:pt x="38100" y="277178"/>
                      </a:cubicBezTo>
                      <a:cubicBezTo>
                        <a:pt x="37147" y="217170"/>
                        <a:pt x="63818" y="180023"/>
                        <a:pt x="81915" y="160973"/>
                      </a:cubicBezTo>
                      <a:cubicBezTo>
                        <a:pt x="95250" y="169545"/>
                        <a:pt x="110490" y="174308"/>
                        <a:pt x="127635" y="174308"/>
                      </a:cubicBezTo>
                      <a:cubicBezTo>
                        <a:pt x="144780" y="174308"/>
                        <a:pt x="160020" y="169545"/>
                        <a:pt x="173355" y="160973"/>
                      </a:cubicBezTo>
                      <a:cubicBezTo>
                        <a:pt x="191453" y="180023"/>
                        <a:pt x="218123" y="216218"/>
                        <a:pt x="218123" y="274320"/>
                      </a:cubicBezTo>
                      <a:cubicBezTo>
                        <a:pt x="213360" y="280988"/>
                        <a:pt x="182880" y="291465"/>
                        <a:pt x="127635" y="2914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2" name="Freeform: Shape 191">
                  <a:extLst>
                    <a:ext uri="{FF2B5EF4-FFF2-40B4-BE49-F238E27FC236}">
                      <a16:creationId xmlns:a16="http://schemas.microsoft.com/office/drawing/2014/main" id="{5D7FFD3E-9C4C-42E7-B8D0-9C982DE40F36}"/>
                    </a:ext>
                  </a:extLst>
                </p:cNvPr>
                <p:cNvSpPr/>
                <p:nvPr/>
              </p:nvSpPr>
              <p:spPr>
                <a:xfrm>
                  <a:off x="6013708" y="4760633"/>
                  <a:ext cx="251584" cy="328612"/>
                </a:xfrm>
                <a:custGeom>
                  <a:avLst/>
                  <a:gdLst>
                    <a:gd name="connsiteX0" fmla="*/ 199073 w 251584"/>
                    <a:gd name="connsiteY0" fmla="*/ 137160 h 328612"/>
                    <a:gd name="connsiteX1" fmla="*/ 214313 w 251584"/>
                    <a:gd name="connsiteY1" fmla="*/ 87630 h 328612"/>
                    <a:gd name="connsiteX2" fmla="*/ 126683 w 251584"/>
                    <a:gd name="connsiteY2" fmla="*/ 0 h 328612"/>
                    <a:gd name="connsiteX3" fmla="*/ 39053 w 251584"/>
                    <a:gd name="connsiteY3" fmla="*/ 87630 h 328612"/>
                    <a:gd name="connsiteX4" fmla="*/ 54293 w 251584"/>
                    <a:gd name="connsiteY4" fmla="*/ 137160 h 328612"/>
                    <a:gd name="connsiteX5" fmla="*/ 0 w 251584"/>
                    <a:gd name="connsiteY5" fmla="*/ 278130 h 328612"/>
                    <a:gd name="connsiteX6" fmla="*/ 46673 w 251584"/>
                    <a:gd name="connsiteY6" fmla="*/ 320040 h 328612"/>
                    <a:gd name="connsiteX7" fmla="*/ 125730 w 251584"/>
                    <a:gd name="connsiteY7" fmla="*/ 328613 h 328612"/>
                    <a:gd name="connsiteX8" fmla="*/ 251460 w 251584"/>
                    <a:gd name="connsiteY8" fmla="*/ 278130 h 328612"/>
                    <a:gd name="connsiteX9" fmla="*/ 199073 w 251584"/>
                    <a:gd name="connsiteY9" fmla="*/ 137160 h 328612"/>
                    <a:gd name="connsiteX10" fmla="*/ 127635 w 251584"/>
                    <a:gd name="connsiteY10" fmla="*/ 36195 h 328612"/>
                    <a:gd name="connsiteX11" fmla="*/ 179070 w 251584"/>
                    <a:gd name="connsiteY11" fmla="*/ 87630 h 328612"/>
                    <a:gd name="connsiteX12" fmla="*/ 127635 w 251584"/>
                    <a:gd name="connsiteY12" fmla="*/ 139065 h 328612"/>
                    <a:gd name="connsiteX13" fmla="*/ 76200 w 251584"/>
                    <a:gd name="connsiteY13" fmla="*/ 87630 h 328612"/>
                    <a:gd name="connsiteX14" fmla="*/ 127635 w 251584"/>
                    <a:gd name="connsiteY14" fmla="*/ 36195 h 328612"/>
                    <a:gd name="connsiteX15" fmla="*/ 127635 w 251584"/>
                    <a:gd name="connsiteY15" fmla="*/ 291465 h 328612"/>
                    <a:gd name="connsiteX16" fmla="*/ 38100 w 251584"/>
                    <a:gd name="connsiteY16" fmla="*/ 277178 h 328612"/>
                    <a:gd name="connsiteX17" fmla="*/ 81915 w 251584"/>
                    <a:gd name="connsiteY17" fmla="*/ 160973 h 328612"/>
                    <a:gd name="connsiteX18" fmla="*/ 127635 w 251584"/>
                    <a:gd name="connsiteY18" fmla="*/ 174308 h 328612"/>
                    <a:gd name="connsiteX19" fmla="*/ 173355 w 251584"/>
                    <a:gd name="connsiteY19" fmla="*/ 160973 h 328612"/>
                    <a:gd name="connsiteX20" fmla="*/ 218123 w 251584"/>
                    <a:gd name="connsiteY20" fmla="*/ 274320 h 328612"/>
                    <a:gd name="connsiteX21" fmla="*/ 127635 w 251584"/>
                    <a:gd name="connsiteY21" fmla="*/ 29146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584" h="328612">
                      <a:moveTo>
                        <a:pt x="199073" y="137160"/>
                      </a:moveTo>
                      <a:cubicBezTo>
                        <a:pt x="208598" y="122873"/>
                        <a:pt x="214313" y="105727"/>
                        <a:pt x="214313" y="87630"/>
                      </a:cubicBezTo>
                      <a:cubicBezTo>
                        <a:pt x="214313" y="40005"/>
                        <a:pt x="175260" y="0"/>
                        <a:pt x="126683" y="0"/>
                      </a:cubicBezTo>
                      <a:cubicBezTo>
                        <a:pt x="78105" y="0"/>
                        <a:pt x="39053" y="39052"/>
                        <a:pt x="39053" y="87630"/>
                      </a:cubicBezTo>
                      <a:cubicBezTo>
                        <a:pt x="39053" y="105727"/>
                        <a:pt x="44768" y="122873"/>
                        <a:pt x="54293" y="137160"/>
                      </a:cubicBezTo>
                      <a:cubicBezTo>
                        <a:pt x="20003" y="172402"/>
                        <a:pt x="0" y="222885"/>
                        <a:pt x="0" y="278130"/>
                      </a:cubicBezTo>
                      <a:cubicBezTo>
                        <a:pt x="0" y="297180"/>
                        <a:pt x="16193" y="311468"/>
                        <a:pt x="46673" y="320040"/>
                      </a:cubicBezTo>
                      <a:cubicBezTo>
                        <a:pt x="67628" y="325755"/>
                        <a:pt x="95250" y="328613"/>
                        <a:pt x="125730" y="328613"/>
                      </a:cubicBezTo>
                      <a:cubicBezTo>
                        <a:pt x="163830" y="328613"/>
                        <a:pt x="251460" y="323850"/>
                        <a:pt x="251460" y="278130"/>
                      </a:cubicBezTo>
                      <a:cubicBezTo>
                        <a:pt x="253365" y="222885"/>
                        <a:pt x="233363" y="172402"/>
                        <a:pt x="199073" y="137160"/>
                      </a:cubicBezTo>
                      <a:close/>
                      <a:moveTo>
                        <a:pt x="127635" y="36195"/>
                      </a:moveTo>
                      <a:cubicBezTo>
                        <a:pt x="156210" y="36195"/>
                        <a:pt x="179070" y="59055"/>
                        <a:pt x="179070" y="87630"/>
                      </a:cubicBezTo>
                      <a:cubicBezTo>
                        <a:pt x="179070" y="116205"/>
                        <a:pt x="156210" y="139065"/>
                        <a:pt x="127635" y="139065"/>
                      </a:cubicBezTo>
                      <a:cubicBezTo>
                        <a:pt x="99060" y="139065"/>
                        <a:pt x="76200" y="116205"/>
                        <a:pt x="76200" y="87630"/>
                      </a:cubicBezTo>
                      <a:cubicBezTo>
                        <a:pt x="76200" y="59055"/>
                        <a:pt x="99060" y="36195"/>
                        <a:pt x="127635" y="36195"/>
                      </a:cubicBezTo>
                      <a:close/>
                      <a:moveTo>
                        <a:pt x="127635" y="291465"/>
                      </a:moveTo>
                      <a:cubicBezTo>
                        <a:pt x="72390" y="291465"/>
                        <a:pt x="41910" y="280988"/>
                        <a:pt x="38100" y="277178"/>
                      </a:cubicBezTo>
                      <a:cubicBezTo>
                        <a:pt x="38100" y="217170"/>
                        <a:pt x="64770" y="180023"/>
                        <a:pt x="81915" y="160973"/>
                      </a:cubicBezTo>
                      <a:cubicBezTo>
                        <a:pt x="95250" y="169545"/>
                        <a:pt x="110490" y="174308"/>
                        <a:pt x="127635" y="174308"/>
                      </a:cubicBezTo>
                      <a:cubicBezTo>
                        <a:pt x="144780" y="174308"/>
                        <a:pt x="160020" y="169545"/>
                        <a:pt x="173355" y="160973"/>
                      </a:cubicBezTo>
                      <a:cubicBezTo>
                        <a:pt x="191453" y="180023"/>
                        <a:pt x="218123" y="216218"/>
                        <a:pt x="218123" y="274320"/>
                      </a:cubicBezTo>
                      <a:cubicBezTo>
                        <a:pt x="213360" y="280988"/>
                        <a:pt x="182880" y="291465"/>
                        <a:pt x="127635" y="2914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3" name="Freeform: Shape 192">
                  <a:extLst>
                    <a:ext uri="{FF2B5EF4-FFF2-40B4-BE49-F238E27FC236}">
                      <a16:creationId xmlns:a16="http://schemas.microsoft.com/office/drawing/2014/main" id="{D2FD4A96-0EAD-46D6-B943-867E09A05BC1}"/>
                    </a:ext>
                  </a:extLst>
                </p:cNvPr>
                <p:cNvSpPr/>
                <p:nvPr/>
              </p:nvSpPr>
              <p:spPr>
                <a:xfrm>
                  <a:off x="6312793" y="4760635"/>
                  <a:ext cx="251494" cy="328613"/>
                </a:xfrm>
                <a:custGeom>
                  <a:avLst/>
                  <a:gdLst>
                    <a:gd name="connsiteX0" fmla="*/ 199073 w 251494"/>
                    <a:gd name="connsiteY0" fmla="*/ 137160 h 328612"/>
                    <a:gd name="connsiteX1" fmla="*/ 214313 w 251494"/>
                    <a:gd name="connsiteY1" fmla="*/ 87630 h 328612"/>
                    <a:gd name="connsiteX2" fmla="*/ 126683 w 251494"/>
                    <a:gd name="connsiteY2" fmla="*/ 0 h 328612"/>
                    <a:gd name="connsiteX3" fmla="*/ 39052 w 251494"/>
                    <a:gd name="connsiteY3" fmla="*/ 87630 h 328612"/>
                    <a:gd name="connsiteX4" fmla="*/ 54292 w 251494"/>
                    <a:gd name="connsiteY4" fmla="*/ 137160 h 328612"/>
                    <a:gd name="connsiteX5" fmla="*/ 0 w 251494"/>
                    <a:gd name="connsiteY5" fmla="*/ 278130 h 328612"/>
                    <a:gd name="connsiteX6" fmla="*/ 46673 w 251494"/>
                    <a:gd name="connsiteY6" fmla="*/ 320040 h 328612"/>
                    <a:gd name="connsiteX7" fmla="*/ 125730 w 251494"/>
                    <a:gd name="connsiteY7" fmla="*/ 328613 h 328612"/>
                    <a:gd name="connsiteX8" fmla="*/ 251460 w 251494"/>
                    <a:gd name="connsiteY8" fmla="*/ 278130 h 328612"/>
                    <a:gd name="connsiteX9" fmla="*/ 199073 w 251494"/>
                    <a:gd name="connsiteY9" fmla="*/ 137160 h 328612"/>
                    <a:gd name="connsiteX10" fmla="*/ 126683 w 251494"/>
                    <a:gd name="connsiteY10" fmla="*/ 36195 h 328612"/>
                    <a:gd name="connsiteX11" fmla="*/ 178117 w 251494"/>
                    <a:gd name="connsiteY11" fmla="*/ 87630 h 328612"/>
                    <a:gd name="connsiteX12" fmla="*/ 126683 w 251494"/>
                    <a:gd name="connsiteY12" fmla="*/ 139065 h 328612"/>
                    <a:gd name="connsiteX13" fmla="*/ 75248 w 251494"/>
                    <a:gd name="connsiteY13" fmla="*/ 87630 h 328612"/>
                    <a:gd name="connsiteX14" fmla="*/ 126683 w 251494"/>
                    <a:gd name="connsiteY14" fmla="*/ 36195 h 328612"/>
                    <a:gd name="connsiteX15" fmla="*/ 126683 w 251494"/>
                    <a:gd name="connsiteY15" fmla="*/ 291465 h 328612"/>
                    <a:gd name="connsiteX16" fmla="*/ 37148 w 251494"/>
                    <a:gd name="connsiteY16" fmla="*/ 277178 h 328612"/>
                    <a:gd name="connsiteX17" fmla="*/ 80963 w 251494"/>
                    <a:gd name="connsiteY17" fmla="*/ 160973 h 328612"/>
                    <a:gd name="connsiteX18" fmla="*/ 126683 w 251494"/>
                    <a:gd name="connsiteY18" fmla="*/ 174308 h 328612"/>
                    <a:gd name="connsiteX19" fmla="*/ 172402 w 251494"/>
                    <a:gd name="connsiteY19" fmla="*/ 160973 h 328612"/>
                    <a:gd name="connsiteX20" fmla="*/ 217170 w 251494"/>
                    <a:gd name="connsiteY20" fmla="*/ 274320 h 328612"/>
                    <a:gd name="connsiteX21" fmla="*/ 126683 w 251494"/>
                    <a:gd name="connsiteY21" fmla="*/ 29146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494" h="328612">
                      <a:moveTo>
                        <a:pt x="199073" y="137160"/>
                      </a:moveTo>
                      <a:cubicBezTo>
                        <a:pt x="208598" y="122873"/>
                        <a:pt x="214313" y="105727"/>
                        <a:pt x="214313" y="87630"/>
                      </a:cubicBezTo>
                      <a:cubicBezTo>
                        <a:pt x="214313" y="40005"/>
                        <a:pt x="175260" y="0"/>
                        <a:pt x="126683" y="0"/>
                      </a:cubicBezTo>
                      <a:cubicBezTo>
                        <a:pt x="78105" y="0"/>
                        <a:pt x="39052" y="39052"/>
                        <a:pt x="39052" y="87630"/>
                      </a:cubicBezTo>
                      <a:cubicBezTo>
                        <a:pt x="39052" y="105727"/>
                        <a:pt x="44767" y="122873"/>
                        <a:pt x="54292" y="137160"/>
                      </a:cubicBezTo>
                      <a:cubicBezTo>
                        <a:pt x="20002" y="172402"/>
                        <a:pt x="0" y="222885"/>
                        <a:pt x="0" y="278130"/>
                      </a:cubicBezTo>
                      <a:cubicBezTo>
                        <a:pt x="0" y="297180"/>
                        <a:pt x="16192" y="311468"/>
                        <a:pt x="46673" y="320040"/>
                      </a:cubicBezTo>
                      <a:cubicBezTo>
                        <a:pt x="67627" y="325755"/>
                        <a:pt x="95250" y="328613"/>
                        <a:pt x="125730" y="328613"/>
                      </a:cubicBezTo>
                      <a:cubicBezTo>
                        <a:pt x="163830" y="328613"/>
                        <a:pt x="251460" y="323850"/>
                        <a:pt x="251460" y="278130"/>
                      </a:cubicBezTo>
                      <a:cubicBezTo>
                        <a:pt x="252413" y="222885"/>
                        <a:pt x="233363" y="172402"/>
                        <a:pt x="199073" y="137160"/>
                      </a:cubicBezTo>
                      <a:close/>
                      <a:moveTo>
                        <a:pt x="126683" y="36195"/>
                      </a:moveTo>
                      <a:cubicBezTo>
                        <a:pt x="155258" y="36195"/>
                        <a:pt x="178117" y="59055"/>
                        <a:pt x="178117" y="87630"/>
                      </a:cubicBezTo>
                      <a:cubicBezTo>
                        <a:pt x="178117" y="116205"/>
                        <a:pt x="155258" y="139065"/>
                        <a:pt x="126683" y="139065"/>
                      </a:cubicBezTo>
                      <a:cubicBezTo>
                        <a:pt x="98108" y="139065"/>
                        <a:pt x="75248" y="116205"/>
                        <a:pt x="75248" y="87630"/>
                      </a:cubicBezTo>
                      <a:cubicBezTo>
                        <a:pt x="76200" y="59055"/>
                        <a:pt x="99060" y="36195"/>
                        <a:pt x="126683" y="36195"/>
                      </a:cubicBezTo>
                      <a:close/>
                      <a:moveTo>
                        <a:pt x="126683" y="291465"/>
                      </a:moveTo>
                      <a:cubicBezTo>
                        <a:pt x="71438" y="291465"/>
                        <a:pt x="40958" y="280988"/>
                        <a:pt x="37148" y="277178"/>
                      </a:cubicBezTo>
                      <a:cubicBezTo>
                        <a:pt x="37148" y="217170"/>
                        <a:pt x="62865" y="180023"/>
                        <a:pt x="80963" y="160973"/>
                      </a:cubicBezTo>
                      <a:cubicBezTo>
                        <a:pt x="94298" y="169545"/>
                        <a:pt x="109538" y="174308"/>
                        <a:pt x="126683" y="174308"/>
                      </a:cubicBezTo>
                      <a:cubicBezTo>
                        <a:pt x="143827" y="174308"/>
                        <a:pt x="159067" y="169545"/>
                        <a:pt x="172402" y="160973"/>
                      </a:cubicBezTo>
                      <a:cubicBezTo>
                        <a:pt x="190500" y="180023"/>
                        <a:pt x="217170" y="216218"/>
                        <a:pt x="217170" y="274320"/>
                      </a:cubicBezTo>
                      <a:cubicBezTo>
                        <a:pt x="213360" y="280988"/>
                        <a:pt x="181927" y="291465"/>
                        <a:pt x="126683" y="2914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nvGrpSpPr>
          <p:cNvPr id="7" name="Group 6">
            <a:extLst>
              <a:ext uri="{FF2B5EF4-FFF2-40B4-BE49-F238E27FC236}">
                <a16:creationId xmlns:a16="http://schemas.microsoft.com/office/drawing/2014/main" id="{22F697CE-6C23-4F17-81E6-1FE4972677AD}"/>
              </a:ext>
              <a:ext uri="{C183D7F6-B498-43B3-948B-1728B52AA6E4}">
                <adec:decorative xmlns:adec="http://schemas.microsoft.com/office/drawing/2017/decorative" val="1"/>
              </a:ext>
            </a:extLst>
          </p:cNvPr>
          <p:cNvGrpSpPr/>
          <p:nvPr/>
        </p:nvGrpSpPr>
        <p:grpSpPr>
          <a:xfrm>
            <a:off x="3135117" y="1324026"/>
            <a:ext cx="2892817" cy="3350655"/>
            <a:chOff x="3135117" y="1324026"/>
            <a:chExt cx="2892817" cy="3350655"/>
          </a:xfrm>
        </p:grpSpPr>
        <p:sp>
          <p:nvSpPr>
            <p:cNvPr id="179" name="Arc 178">
              <a:extLst>
                <a:ext uri="{FF2B5EF4-FFF2-40B4-BE49-F238E27FC236}">
                  <a16:creationId xmlns:a16="http://schemas.microsoft.com/office/drawing/2014/main" id="{5B07EDD0-F57B-4D77-A35B-316B09FB2285}"/>
                </a:ext>
              </a:extLst>
            </p:cNvPr>
            <p:cNvSpPr/>
            <p:nvPr/>
          </p:nvSpPr>
          <p:spPr>
            <a:xfrm flipV="1">
              <a:off x="3265865" y="1324026"/>
              <a:ext cx="2743200" cy="2743200"/>
            </a:xfrm>
            <a:prstGeom prst="arc">
              <a:avLst>
                <a:gd name="adj1" fmla="val 261135"/>
                <a:gd name="adj2" fmla="val 20545403"/>
              </a:avLst>
            </a:prstGeom>
            <a:noFill/>
            <a:ln w="19050">
              <a:solidFill>
                <a:schemeClr val="bg1">
                  <a:lumMod val="95000"/>
                </a:schemeClr>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75" name="Arc 174">
              <a:extLst>
                <a:ext uri="{FF2B5EF4-FFF2-40B4-BE49-F238E27FC236}">
                  <a16:creationId xmlns:a16="http://schemas.microsoft.com/office/drawing/2014/main" id="{27EF39CC-936A-40A3-9172-277F9AF91943}"/>
                </a:ext>
              </a:extLst>
            </p:cNvPr>
            <p:cNvSpPr/>
            <p:nvPr/>
          </p:nvSpPr>
          <p:spPr>
            <a:xfrm flipV="1">
              <a:off x="3284734" y="1336340"/>
              <a:ext cx="2743200" cy="2743200"/>
            </a:xfrm>
            <a:prstGeom prst="arc">
              <a:avLst>
                <a:gd name="adj1" fmla="val 10807984"/>
                <a:gd name="adj2" fmla="val 20867911"/>
              </a:avLst>
            </a:prstGeom>
            <a:noFill/>
            <a:ln w="76200">
              <a:solidFill>
                <a:schemeClr val="accent3"/>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56" name="TextBox 155">
              <a:extLst>
                <a:ext uri="{FF2B5EF4-FFF2-40B4-BE49-F238E27FC236}">
                  <a16:creationId xmlns:a16="http://schemas.microsoft.com/office/drawing/2014/main" id="{36131ECD-CC83-4C44-9A28-F3EA31BD0775}"/>
                </a:ext>
              </a:extLst>
            </p:cNvPr>
            <p:cNvSpPr txBox="1"/>
            <p:nvPr/>
          </p:nvSpPr>
          <p:spPr>
            <a:xfrm>
              <a:off x="3529265" y="1822228"/>
              <a:ext cx="2267262"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Reporting </a:t>
              </a:r>
              <a:b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b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(Information)</a:t>
              </a: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7" name="Google Shape;220;p5">
              <a:extLst>
                <a:ext uri="{FF2B5EF4-FFF2-40B4-BE49-F238E27FC236}">
                  <a16:creationId xmlns:a16="http://schemas.microsoft.com/office/drawing/2014/main" id="{579291A0-4785-4C86-9CE8-CBBF4FD09CEF}"/>
                </a:ext>
              </a:extLst>
            </p:cNvPr>
            <p:cNvSpPr txBox="1"/>
            <p:nvPr/>
          </p:nvSpPr>
          <p:spPr>
            <a:xfrm>
              <a:off x="3721695" y="2498989"/>
              <a:ext cx="2110288" cy="927821"/>
            </a:xfrm>
            <a:prstGeom prst="rect">
              <a:avLst/>
            </a:prstGeom>
            <a:noFill/>
            <a:ln>
              <a:noFill/>
            </a:ln>
          </p:spPr>
          <p:txBody>
            <a:bodyPr spcFirstLastPara="1" wrap="square" lIns="80669" tIns="40324" rIns="80669" bIns="40324" anchor="t" anchorCtr="0">
              <a:spAutoFit/>
            </a:bodyPr>
            <a:lstStyle/>
            <a:p>
              <a:pPr marL="11206"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Gill Sans MT"/>
                  <a:ea typeface="Calibri"/>
                  <a:cs typeface="Calibri"/>
                  <a:sym typeface="Calibri"/>
                </a:rPr>
                <a:t>Result 2:</a:t>
              </a:r>
              <a:r>
                <a:rPr kumimoji="0" lang="en-US" sz="1100" b="0" i="0" u="none" strike="noStrike" kern="1200" cap="none" spc="0" normalizeH="0" baseline="0" noProof="0">
                  <a:ln>
                    <a:noFill/>
                  </a:ln>
                  <a:solidFill>
                    <a:prstClr val="white"/>
                  </a:solidFill>
                  <a:effectLst/>
                  <a:uLnTx/>
                  <a:uFillTx/>
                  <a:latin typeface="Gill Sans MT"/>
                  <a:ea typeface="Calibri"/>
                  <a:cs typeface="Calibri"/>
                  <a:sym typeface="Calibri"/>
                </a:rPr>
                <a:t> Improve performance-based (M&amp;E) frameworks and information gathering processes: tools, methods, and technical guidance to meet user needs</a:t>
              </a:r>
              <a:endParaRPr kumimoji="0" sz="1100" b="0" i="0" u="none" strike="noStrike" kern="1200" cap="none" spc="0" normalizeH="0" baseline="0" noProof="0">
                <a:ln>
                  <a:noFill/>
                </a:ln>
                <a:solidFill>
                  <a:prstClr val="white"/>
                </a:solidFill>
                <a:effectLst/>
                <a:uLnTx/>
                <a:uFillTx/>
                <a:latin typeface="Gill Sans MT"/>
                <a:ea typeface="Calibri"/>
                <a:cs typeface="Calibri"/>
                <a:sym typeface="Calibri"/>
              </a:endParaRPr>
            </a:p>
          </p:txBody>
        </p:sp>
        <p:sp>
          <p:nvSpPr>
            <p:cNvPr id="181" name="Oval 180">
              <a:extLst>
                <a:ext uri="{FF2B5EF4-FFF2-40B4-BE49-F238E27FC236}">
                  <a16:creationId xmlns:a16="http://schemas.microsoft.com/office/drawing/2014/main" id="{EC442EFB-A709-42C9-8F5D-DD39F149DFC1}"/>
                </a:ext>
              </a:extLst>
            </p:cNvPr>
            <p:cNvSpPr/>
            <p:nvPr/>
          </p:nvSpPr>
          <p:spPr>
            <a:xfrm>
              <a:off x="3135117" y="2573701"/>
              <a:ext cx="341871" cy="3418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9499"/>
                  </a:solidFill>
                  <a:effectLst/>
                  <a:uLnTx/>
                  <a:uFillTx/>
                  <a:latin typeface="Gill Sans MT"/>
                  <a:ea typeface="+mn-ea"/>
                  <a:cs typeface="+mn-cs"/>
                </a:rPr>
                <a:t>2</a:t>
              </a:r>
            </a:p>
          </p:txBody>
        </p:sp>
        <p:grpSp>
          <p:nvGrpSpPr>
            <p:cNvPr id="57" name="Group 56">
              <a:extLst>
                <a:ext uri="{FF2B5EF4-FFF2-40B4-BE49-F238E27FC236}">
                  <a16:creationId xmlns:a16="http://schemas.microsoft.com/office/drawing/2014/main" id="{30BD620A-4CAA-4054-A9E7-185B92137A77}"/>
                </a:ext>
              </a:extLst>
            </p:cNvPr>
            <p:cNvGrpSpPr/>
            <p:nvPr/>
          </p:nvGrpSpPr>
          <p:grpSpPr>
            <a:xfrm>
              <a:off x="4157369" y="3711771"/>
              <a:ext cx="960192" cy="962910"/>
              <a:chOff x="7024871" y="3671260"/>
              <a:chExt cx="960192" cy="962910"/>
            </a:xfrm>
          </p:grpSpPr>
          <p:sp>
            <p:nvSpPr>
              <p:cNvPr id="58" name="Rectangle: Rounded Corners 57">
                <a:extLst>
                  <a:ext uri="{FF2B5EF4-FFF2-40B4-BE49-F238E27FC236}">
                    <a16:creationId xmlns:a16="http://schemas.microsoft.com/office/drawing/2014/main" id="{97DD306E-2E4F-4951-99AA-90AED54388B3}"/>
                  </a:ext>
                </a:extLst>
              </p:cNvPr>
              <p:cNvSpPr/>
              <p:nvPr/>
            </p:nvSpPr>
            <p:spPr>
              <a:xfrm>
                <a:off x="7024871" y="3671260"/>
                <a:ext cx="960192" cy="962910"/>
              </a:xfrm>
              <a:prstGeom prst="roundRect">
                <a:avLst>
                  <a:gd name="adj" fmla="val 126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59" name="Graphic 50">
                <a:extLst>
                  <a:ext uri="{FF2B5EF4-FFF2-40B4-BE49-F238E27FC236}">
                    <a16:creationId xmlns:a16="http://schemas.microsoft.com/office/drawing/2014/main" id="{FD40D40F-B56B-4ACB-A6E2-256479A01AAC}"/>
                  </a:ext>
                </a:extLst>
              </p:cNvPr>
              <p:cNvGrpSpPr/>
              <p:nvPr/>
            </p:nvGrpSpPr>
            <p:grpSpPr>
              <a:xfrm>
                <a:off x="7149690" y="3749600"/>
                <a:ext cx="645090" cy="771374"/>
                <a:chOff x="5893617" y="4237684"/>
                <a:chExt cx="787073" cy="941152"/>
              </a:xfrm>
              <a:solidFill>
                <a:schemeClr val="bg1"/>
              </a:solidFill>
            </p:grpSpPr>
            <p:sp>
              <p:nvSpPr>
                <p:cNvPr id="60" name="Freeform: Shape 59">
                  <a:extLst>
                    <a:ext uri="{FF2B5EF4-FFF2-40B4-BE49-F238E27FC236}">
                      <a16:creationId xmlns:a16="http://schemas.microsoft.com/office/drawing/2014/main" id="{52B06993-6818-4728-A6D8-03652C3B21A7}"/>
                    </a:ext>
                  </a:extLst>
                </p:cNvPr>
                <p:cNvSpPr/>
                <p:nvPr/>
              </p:nvSpPr>
              <p:spPr>
                <a:xfrm>
                  <a:off x="5893617" y="4237684"/>
                  <a:ext cx="787073" cy="941152"/>
                </a:xfrm>
                <a:custGeom>
                  <a:avLst/>
                  <a:gdLst>
                    <a:gd name="connsiteX0" fmla="*/ 765105 w 787073"/>
                    <a:gd name="connsiteY0" fmla="*/ 149615 h 903994"/>
                    <a:gd name="connsiteX1" fmla="*/ 611753 w 787073"/>
                    <a:gd name="connsiteY1" fmla="*/ 149615 h 903994"/>
                    <a:gd name="connsiteX2" fmla="*/ 598418 w 787073"/>
                    <a:gd name="connsiteY2" fmla="*/ 20075 h 903994"/>
                    <a:gd name="connsiteX3" fmla="*/ 573653 w 787073"/>
                    <a:gd name="connsiteY3" fmla="*/ 72 h 903994"/>
                    <a:gd name="connsiteX4" fmla="*/ 19298 w 787073"/>
                    <a:gd name="connsiteY4" fmla="*/ 56270 h 903994"/>
                    <a:gd name="connsiteX5" fmla="*/ 4058 w 787073"/>
                    <a:gd name="connsiteY5" fmla="*/ 64842 h 903994"/>
                    <a:gd name="connsiteX6" fmla="*/ 248 w 787073"/>
                    <a:gd name="connsiteY6" fmla="*/ 81035 h 903994"/>
                    <a:gd name="connsiteX7" fmla="*/ 71685 w 787073"/>
                    <a:gd name="connsiteY7" fmla="*/ 787790 h 903994"/>
                    <a:gd name="connsiteX8" fmla="*/ 93593 w 787073"/>
                    <a:gd name="connsiteY8" fmla="*/ 807792 h 903994"/>
                    <a:gd name="connsiteX9" fmla="*/ 96450 w 787073"/>
                    <a:gd name="connsiteY9" fmla="*/ 807792 h 903994"/>
                    <a:gd name="connsiteX10" fmla="*/ 185985 w 787073"/>
                    <a:gd name="connsiteY10" fmla="*/ 798267 h 903994"/>
                    <a:gd name="connsiteX11" fmla="*/ 185985 w 787073"/>
                    <a:gd name="connsiteY11" fmla="*/ 882087 h 903994"/>
                    <a:gd name="connsiteX12" fmla="*/ 207893 w 787073"/>
                    <a:gd name="connsiteY12" fmla="*/ 903995 h 903994"/>
                    <a:gd name="connsiteX13" fmla="*/ 765105 w 787073"/>
                    <a:gd name="connsiteY13" fmla="*/ 903995 h 903994"/>
                    <a:gd name="connsiteX14" fmla="*/ 787013 w 787073"/>
                    <a:gd name="connsiteY14" fmla="*/ 882087 h 903994"/>
                    <a:gd name="connsiteX15" fmla="*/ 787013 w 787073"/>
                    <a:gd name="connsiteY15" fmla="*/ 172475 h 903994"/>
                    <a:gd name="connsiteX16" fmla="*/ 765105 w 787073"/>
                    <a:gd name="connsiteY16" fmla="*/ 149615 h 903994"/>
                    <a:gd name="connsiteX17" fmla="*/ 113595 w 787073"/>
                    <a:gd name="connsiteY17" fmla="*/ 761120 h 903994"/>
                    <a:gd name="connsiteX18" fmla="*/ 45968 w 787073"/>
                    <a:gd name="connsiteY18" fmla="*/ 99132 h 903994"/>
                    <a:gd name="connsiteX19" fmla="*/ 555555 w 787073"/>
                    <a:gd name="connsiteY19" fmla="*/ 47697 h 903994"/>
                    <a:gd name="connsiteX20" fmla="*/ 566033 w 787073"/>
                    <a:gd name="connsiteY20" fmla="*/ 150567 h 903994"/>
                    <a:gd name="connsiteX21" fmla="*/ 207893 w 787073"/>
                    <a:gd name="connsiteY21" fmla="*/ 150567 h 903994"/>
                    <a:gd name="connsiteX22" fmla="*/ 185985 w 787073"/>
                    <a:gd name="connsiteY22" fmla="*/ 172475 h 903994"/>
                    <a:gd name="connsiteX23" fmla="*/ 185985 w 787073"/>
                    <a:gd name="connsiteY23" fmla="*/ 754452 h 903994"/>
                    <a:gd name="connsiteX24" fmla="*/ 113595 w 787073"/>
                    <a:gd name="connsiteY24" fmla="*/ 761120 h 903994"/>
                    <a:gd name="connsiteX25" fmla="*/ 743198 w 787073"/>
                    <a:gd name="connsiteY25" fmla="*/ 860180 h 903994"/>
                    <a:gd name="connsiteX26" fmla="*/ 230753 w 787073"/>
                    <a:gd name="connsiteY26" fmla="*/ 860180 h 903994"/>
                    <a:gd name="connsiteX27" fmla="*/ 230753 w 787073"/>
                    <a:gd name="connsiteY27" fmla="*/ 194382 h 903994"/>
                    <a:gd name="connsiteX28" fmla="*/ 743198 w 787073"/>
                    <a:gd name="connsiteY28" fmla="*/ 194382 h 903994"/>
                    <a:gd name="connsiteX29" fmla="*/ 743198 w 787073"/>
                    <a:gd name="connsiteY29" fmla="*/ 860180 h 90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073" h="903994">
                      <a:moveTo>
                        <a:pt x="765105" y="149615"/>
                      </a:moveTo>
                      <a:lnTo>
                        <a:pt x="611753" y="149615"/>
                      </a:lnTo>
                      <a:lnTo>
                        <a:pt x="598418" y="20075"/>
                      </a:lnTo>
                      <a:cubicBezTo>
                        <a:pt x="597465" y="7692"/>
                        <a:pt x="586035" y="-880"/>
                        <a:pt x="573653" y="72"/>
                      </a:cubicBezTo>
                      <a:lnTo>
                        <a:pt x="19298" y="56270"/>
                      </a:lnTo>
                      <a:cubicBezTo>
                        <a:pt x="13583" y="57222"/>
                        <a:pt x="7868" y="60080"/>
                        <a:pt x="4058" y="64842"/>
                      </a:cubicBezTo>
                      <a:cubicBezTo>
                        <a:pt x="1200" y="69605"/>
                        <a:pt x="-705" y="75320"/>
                        <a:pt x="248" y="81035"/>
                      </a:cubicBezTo>
                      <a:lnTo>
                        <a:pt x="71685" y="787790"/>
                      </a:lnTo>
                      <a:cubicBezTo>
                        <a:pt x="72638" y="799220"/>
                        <a:pt x="82163" y="807792"/>
                        <a:pt x="93593" y="807792"/>
                      </a:cubicBezTo>
                      <a:cubicBezTo>
                        <a:pt x="94545" y="807792"/>
                        <a:pt x="95498" y="807792"/>
                        <a:pt x="96450" y="807792"/>
                      </a:cubicBezTo>
                      <a:lnTo>
                        <a:pt x="185985" y="798267"/>
                      </a:lnTo>
                      <a:lnTo>
                        <a:pt x="185985" y="882087"/>
                      </a:lnTo>
                      <a:cubicBezTo>
                        <a:pt x="185985" y="894470"/>
                        <a:pt x="196463" y="903995"/>
                        <a:pt x="207893" y="903995"/>
                      </a:cubicBezTo>
                      <a:lnTo>
                        <a:pt x="765105" y="903995"/>
                      </a:lnTo>
                      <a:cubicBezTo>
                        <a:pt x="777488" y="903995"/>
                        <a:pt x="787013" y="893517"/>
                        <a:pt x="787013" y="882087"/>
                      </a:cubicBezTo>
                      <a:lnTo>
                        <a:pt x="787013" y="172475"/>
                      </a:lnTo>
                      <a:cubicBezTo>
                        <a:pt x="787965" y="160092"/>
                        <a:pt x="777488" y="149615"/>
                        <a:pt x="765105" y="149615"/>
                      </a:cubicBezTo>
                      <a:close/>
                      <a:moveTo>
                        <a:pt x="113595" y="761120"/>
                      </a:moveTo>
                      <a:lnTo>
                        <a:pt x="45968" y="99132"/>
                      </a:lnTo>
                      <a:lnTo>
                        <a:pt x="555555" y="47697"/>
                      </a:lnTo>
                      <a:lnTo>
                        <a:pt x="566033" y="150567"/>
                      </a:lnTo>
                      <a:lnTo>
                        <a:pt x="207893" y="150567"/>
                      </a:lnTo>
                      <a:cubicBezTo>
                        <a:pt x="195510" y="150567"/>
                        <a:pt x="185985" y="161045"/>
                        <a:pt x="185985" y="172475"/>
                      </a:cubicBezTo>
                      <a:lnTo>
                        <a:pt x="185985" y="754452"/>
                      </a:lnTo>
                      <a:lnTo>
                        <a:pt x="113595" y="761120"/>
                      </a:lnTo>
                      <a:close/>
                      <a:moveTo>
                        <a:pt x="743198" y="860180"/>
                      </a:moveTo>
                      <a:lnTo>
                        <a:pt x="230753" y="860180"/>
                      </a:lnTo>
                      <a:lnTo>
                        <a:pt x="230753" y="194382"/>
                      </a:lnTo>
                      <a:lnTo>
                        <a:pt x="743198" y="194382"/>
                      </a:lnTo>
                      <a:lnTo>
                        <a:pt x="743198" y="86018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1" name="Freeform: Shape 60">
                  <a:extLst>
                    <a:ext uri="{FF2B5EF4-FFF2-40B4-BE49-F238E27FC236}">
                      <a16:creationId xmlns:a16="http://schemas.microsoft.com/office/drawing/2014/main" id="{7173456A-5804-41C6-B14B-88FBB035E3CB}"/>
                    </a:ext>
                  </a:extLst>
                </p:cNvPr>
                <p:cNvSpPr/>
                <p:nvPr/>
              </p:nvSpPr>
              <p:spPr>
                <a:xfrm>
                  <a:off x="6278581" y="4855732"/>
                  <a:ext cx="234315" cy="43814"/>
                </a:xfrm>
                <a:custGeom>
                  <a:avLst/>
                  <a:gdLst>
                    <a:gd name="connsiteX0" fmla="*/ 9525 w 234315"/>
                    <a:gd name="connsiteY0" fmla="*/ 0 h 43814"/>
                    <a:gd name="connsiteX1" fmla="*/ 0 w 234315"/>
                    <a:gd name="connsiteY1" fmla="*/ 9525 h 43814"/>
                    <a:gd name="connsiteX2" fmla="*/ 0 w 234315"/>
                    <a:gd name="connsiteY2" fmla="*/ 34290 h 43814"/>
                    <a:gd name="connsiteX3" fmla="*/ 9525 w 234315"/>
                    <a:gd name="connsiteY3" fmla="*/ 43815 h 43814"/>
                    <a:gd name="connsiteX4" fmla="*/ 224790 w 234315"/>
                    <a:gd name="connsiteY4" fmla="*/ 43815 h 43814"/>
                    <a:gd name="connsiteX5" fmla="*/ 234315 w 234315"/>
                    <a:gd name="connsiteY5" fmla="*/ 34290 h 43814"/>
                    <a:gd name="connsiteX6" fmla="*/ 234315 w 234315"/>
                    <a:gd name="connsiteY6" fmla="*/ 9525 h 43814"/>
                    <a:gd name="connsiteX7" fmla="*/ 224790 w 234315"/>
                    <a:gd name="connsiteY7" fmla="*/ 0 h 43814"/>
                    <a:gd name="connsiteX8" fmla="*/ 9525 w 234315"/>
                    <a:gd name="connsiteY8" fmla="*/ 0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15" h="43814">
                      <a:moveTo>
                        <a:pt x="9525" y="0"/>
                      </a:moveTo>
                      <a:cubicBezTo>
                        <a:pt x="3810" y="0"/>
                        <a:pt x="0" y="4763"/>
                        <a:pt x="0" y="9525"/>
                      </a:cubicBezTo>
                      <a:lnTo>
                        <a:pt x="0" y="34290"/>
                      </a:lnTo>
                      <a:cubicBezTo>
                        <a:pt x="0" y="40005"/>
                        <a:pt x="4763" y="43815"/>
                        <a:pt x="9525" y="43815"/>
                      </a:cubicBezTo>
                      <a:lnTo>
                        <a:pt x="224790" y="43815"/>
                      </a:lnTo>
                      <a:cubicBezTo>
                        <a:pt x="230505" y="43815"/>
                        <a:pt x="234315" y="39052"/>
                        <a:pt x="234315" y="34290"/>
                      </a:cubicBezTo>
                      <a:lnTo>
                        <a:pt x="234315" y="9525"/>
                      </a:lnTo>
                      <a:cubicBezTo>
                        <a:pt x="234315" y="3810"/>
                        <a:pt x="229553" y="0"/>
                        <a:pt x="224790" y="0"/>
                      </a:cubicBezTo>
                      <a:lnTo>
                        <a:pt x="9525" y="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2" name="Freeform: Shape 61">
                  <a:extLst>
                    <a:ext uri="{FF2B5EF4-FFF2-40B4-BE49-F238E27FC236}">
                      <a16:creationId xmlns:a16="http://schemas.microsoft.com/office/drawing/2014/main" id="{5E705776-69F9-4B75-AC28-F3A64A6868C0}"/>
                    </a:ext>
                  </a:extLst>
                </p:cNvPr>
                <p:cNvSpPr/>
                <p:nvPr/>
              </p:nvSpPr>
              <p:spPr>
                <a:xfrm>
                  <a:off x="6278581" y="4968127"/>
                  <a:ext cx="234315" cy="43814"/>
                </a:xfrm>
                <a:custGeom>
                  <a:avLst/>
                  <a:gdLst>
                    <a:gd name="connsiteX0" fmla="*/ 224790 w 234315"/>
                    <a:gd name="connsiteY0" fmla="*/ 0 h 43814"/>
                    <a:gd name="connsiteX1" fmla="*/ 9525 w 234315"/>
                    <a:gd name="connsiteY1" fmla="*/ 0 h 43814"/>
                    <a:gd name="connsiteX2" fmla="*/ 0 w 234315"/>
                    <a:gd name="connsiteY2" fmla="*/ 9525 h 43814"/>
                    <a:gd name="connsiteX3" fmla="*/ 0 w 234315"/>
                    <a:gd name="connsiteY3" fmla="*/ 34290 h 43814"/>
                    <a:gd name="connsiteX4" fmla="*/ 9525 w 234315"/>
                    <a:gd name="connsiteY4" fmla="*/ 43815 h 43814"/>
                    <a:gd name="connsiteX5" fmla="*/ 224790 w 234315"/>
                    <a:gd name="connsiteY5" fmla="*/ 43815 h 43814"/>
                    <a:gd name="connsiteX6" fmla="*/ 234315 w 234315"/>
                    <a:gd name="connsiteY6" fmla="*/ 34290 h 43814"/>
                    <a:gd name="connsiteX7" fmla="*/ 234315 w 234315"/>
                    <a:gd name="connsiteY7" fmla="*/ 9525 h 43814"/>
                    <a:gd name="connsiteX8" fmla="*/ 224790 w 234315"/>
                    <a:gd name="connsiteY8" fmla="*/ 0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15" h="43814">
                      <a:moveTo>
                        <a:pt x="224790" y="0"/>
                      </a:moveTo>
                      <a:lnTo>
                        <a:pt x="9525" y="0"/>
                      </a:lnTo>
                      <a:cubicBezTo>
                        <a:pt x="3810" y="0"/>
                        <a:pt x="0" y="4763"/>
                        <a:pt x="0" y="9525"/>
                      </a:cubicBezTo>
                      <a:lnTo>
                        <a:pt x="0" y="34290"/>
                      </a:lnTo>
                      <a:cubicBezTo>
                        <a:pt x="0" y="40005"/>
                        <a:pt x="4763" y="43815"/>
                        <a:pt x="9525" y="43815"/>
                      </a:cubicBezTo>
                      <a:lnTo>
                        <a:pt x="224790" y="43815"/>
                      </a:lnTo>
                      <a:cubicBezTo>
                        <a:pt x="230505" y="43815"/>
                        <a:pt x="234315" y="39052"/>
                        <a:pt x="234315" y="34290"/>
                      </a:cubicBezTo>
                      <a:lnTo>
                        <a:pt x="234315" y="9525"/>
                      </a:lnTo>
                      <a:cubicBezTo>
                        <a:pt x="234315" y="4763"/>
                        <a:pt x="229553" y="0"/>
                        <a:pt x="224790" y="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3" name="Freeform: Shape 62">
                  <a:extLst>
                    <a:ext uri="{FF2B5EF4-FFF2-40B4-BE49-F238E27FC236}">
                      <a16:creationId xmlns:a16="http://schemas.microsoft.com/office/drawing/2014/main" id="{56A8D5AC-B64A-49B2-A3A9-D5BAFCE2E459}"/>
                    </a:ext>
                  </a:extLst>
                </p:cNvPr>
                <p:cNvSpPr/>
                <p:nvPr/>
              </p:nvSpPr>
              <p:spPr>
                <a:xfrm>
                  <a:off x="6196667" y="4856685"/>
                  <a:ext cx="48577" cy="43814"/>
                </a:xfrm>
                <a:custGeom>
                  <a:avLst/>
                  <a:gdLst>
                    <a:gd name="connsiteX0" fmla="*/ 9525 w 48577"/>
                    <a:gd name="connsiteY0" fmla="*/ 43815 h 43814"/>
                    <a:gd name="connsiteX1" fmla="*/ 39052 w 48577"/>
                    <a:gd name="connsiteY1" fmla="*/ 43815 h 43814"/>
                    <a:gd name="connsiteX2" fmla="*/ 48577 w 48577"/>
                    <a:gd name="connsiteY2" fmla="*/ 34290 h 43814"/>
                    <a:gd name="connsiteX3" fmla="*/ 48577 w 48577"/>
                    <a:gd name="connsiteY3" fmla="*/ 9525 h 43814"/>
                    <a:gd name="connsiteX4" fmla="*/ 39052 w 48577"/>
                    <a:gd name="connsiteY4" fmla="*/ 0 h 43814"/>
                    <a:gd name="connsiteX5" fmla="*/ 9525 w 48577"/>
                    <a:gd name="connsiteY5" fmla="*/ 0 h 43814"/>
                    <a:gd name="connsiteX6" fmla="*/ 0 w 48577"/>
                    <a:gd name="connsiteY6" fmla="*/ 9525 h 43814"/>
                    <a:gd name="connsiteX7" fmla="*/ 0 w 48577"/>
                    <a:gd name="connsiteY7" fmla="*/ 34290 h 43814"/>
                    <a:gd name="connsiteX8" fmla="*/ 9525 w 48577"/>
                    <a:gd name="connsiteY8" fmla="*/ 43815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7" h="43814">
                      <a:moveTo>
                        <a:pt x="9525" y="43815"/>
                      </a:moveTo>
                      <a:lnTo>
                        <a:pt x="39052" y="43815"/>
                      </a:lnTo>
                      <a:cubicBezTo>
                        <a:pt x="44768" y="43815"/>
                        <a:pt x="48577" y="39052"/>
                        <a:pt x="48577" y="34290"/>
                      </a:cubicBezTo>
                      <a:lnTo>
                        <a:pt x="48577" y="9525"/>
                      </a:lnTo>
                      <a:cubicBezTo>
                        <a:pt x="48577" y="3810"/>
                        <a:pt x="43815" y="0"/>
                        <a:pt x="39052" y="0"/>
                      </a:cubicBezTo>
                      <a:lnTo>
                        <a:pt x="9525" y="0"/>
                      </a:lnTo>
                      <a:cubicBezTo>
                        <a:pt x="3810" y="0"/>
                        <a:pt x="0" y="4763"/>
                        <a:pt x="0" y="9525"/>
                      </a:cubicBezTo>
                      <a:lnTo>
                        <a:pt x="0" y="34290"/>
                      </a:lnTo>
                      <a:cubicBezTo>
                        <a:pt x="0" y="39052"/>
                        <a:pt x="3810" y="43815"/>
                        <a:pt x="9525" y="4381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4" name="Freeform: Shape 63">
                  <a:extLst>
                    <a:ext uri="{FF2B5EF4-FFF2-40B4-BE49-F238E27FC236}">
                      <a16:creationId xmlns:a16="http://schemas.microsoft.com/office/drawing/2014/main" id="{CDF65C6F-591D-4B06-8CE5-CF3C25FAE812}"/>
                    </a:ext>
                  </a:extLst>
                </p:cNvPr>
                <p:cNvSpPr/>
                <p:nvPr/>
              </p:nvSpPr>
              <p:spPr>
                <a:xfrm>
                  <a:off x="6196667" y="4969079"/>
                  <a:ext cx="48577" cy="43815"/>
                </a:xfrm>
                <a:custGeom>
                  <a:avLst/>
                  <a:gdLst>
                    <a:gd name="connsiteX0" fmla="*/ 9525 w 48577"/>
                    <a:gd name="connsiteY0" fmla="*/ 43815 h 43815"/>
                    <a:gd name="connsiteX1" fmla="*/ 39052 w 48577"/>
                    <a:gd name="connsiteY1" fmla="*/ 43815 h 43815"/>
                    <a:gd name="connsiteX2" fmla="*/ 48577 w 48577"/>
                    <a:gd name="connsiteY2" fmla="*/ 34290 h 43815"/>
                    <a:gd name="connsiteX3" fmla="*/ 48577 w 48577"/>
                    <a:gd name="connsiteY3" fmla="*/ 9525 h 43815"/>
                    <a:gd name="connsiteX4" fmla="*/ 39052 w 48577"/>
                    <a:gd name="connsiteY4" fmla="*/ 0 h 43815"/>
                    <a:gd name="connsiteX5" fmla="*/ 9525 w 48577"/>
                    <a:gd name="connsiteY5" fmla="*/ 0 h 43815"/>
                    <a:gd name="connsiteX6" fmla="*/ 0 w 48577"/>
                    <a:gd name="connsiteY6" fmla="*/ 9525 h 43815"/>
                    <a:gd name="connsiteX7" fmla="*/ 0 w 48577"/>
                    <a:gd name="connsiteY7" fmla="*/ 34290 h 43815"/>
                    <a:gd name="connsiteX8" fmla="*/ 9525 w 48577"/>
                    <a:gd name="connsiteY8" fmla="*/ 43815 h 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7" h="43815">
                      <a:moveTo>
                        <a:pt x="9525" y="43815"/>
                      </a:moveTo>
                      <a:lnTo>
                        <a:pt x="39052" y="43815"/>
                      </a:lnTo>
                      <a:cubicBezTo>
                        <a:pt x="44768" y="43815"/>
                        <a:pt x="48577" y="39053"/>
                        <a:pt x="48577" y="34290"/>
                      </a:cubicBezTo>
                      <a:lnTo>
                        <a:pt x="48577" y="9525"/>
                      </a:lnTo>
                      <a:cubicBezTo>
                        <a:pt x="48577" y="3810"/>
                        <a:pt x="43815" y="0"/>
                        <a:pt x="39052" y="0"/>
                      </a:cubicBezTo>
                      <a:lnTo>
                        <a:pt x="9525" y="0"/>
                      </a:lnTo>
                      <a:cubicBezTo>
                        <a:pt x="3810" y="0"/>
                        <a:pt x="0" y="4763"/>
                        <a:pt x="0" y="9525"/>
                      </a:cubicBezTo>
                      <a:lnTo>
                        <a:pt x="0" y="34290"/>
                      </a:lnTo>
                      <a:cubicBezTo>
                        <a:pt x="0" y="39053"/>
                        <a:pt x="3810" y="43815"/>
                        <a:pt x="9525" y="4381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5" name="Freeform: Shape 64">
                  <a:extLst>
                    <a:ext uri="{FF2B5EF4-FFF2-40B4-BE49-F238E27FC236}">
                      <a16:creationId xmlns:a16="http://schemas.microsoft.com/office/drawing/2014/main" id="{69AE98EA-6BFA-4682-A7F9-C6E7E3FC579E}"/>
                    </a:ext>
                  </a:extLst>
                </p:cNvPr>
                <p:cNvSpPr/>
                <p:nvPr/>
              </p:nvSpPr>
              <p:spPr>
                <a:xfrm>
                  <a:off x="6202620" y="4722382"/>
                  <a:ext cx="51196" cy="67627"/>
                </a:xfrm>
                <a:custGeom>
                  <a:avLst/>
                  <a:gdLst>
                    <a:gd name="connsiteX0" fmla="*/ 714 w 51196"/>
                    <a:gd name="connsiteY0" fmla="*/ 33338 h 67627"/>
                    <a:gd name="connsiteX1" fmla="*/ 714 w 51196"/>
                    <a:gd name="connsiteY1" fmla="*/ 33338 h 67627"/>
                    <a:gd name="connsiteX2" fmla="*/ 714 w 51196"/>
                    <a:gd name="connsiteY2" fmla="*/ 60960 h 67627"/>
                    <a:gd name="connsiteX3" fmla="*/ 7382 w 51196"/>
                    <a:gd name="connsiteY3" fmla="*/ 67628 h 67627"/>
                    <a:gd name="connsiteX4" fmla="*/ 44529 w 51196"/>
                    <a:gd name="connsiteY4" fmla="*/ 67628 h 67627"/>
                    <a:gd name="connsiteX5" fmla="*/ 51197 w 51196"/>
                    <a:gd name="connsiteY5" fmla="*/ 60960 h 67627"/>
                    <a:gd name="connsiteX6" fmla="*/ 51197 w 51196"/>
                    <a:gd name="connsiteY6" fmla="*/ 0 h 67627"/>
                    <a:gd name="connsiteX7" fmla="*/ 21669 w 51196"/>
                    <a:gd name="connsiteY7" fmla="*/ 25718 h 67627"/>
                    <a:gd name="connsiteX8" fmla="*/ 714 w 51196"/>
                    <a:gd name="connsiteY8" fmla="*/ 3333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96" h="67627">
                      <a:moveTo>
                        <a:pt x="714" y="33338"/>
                      </a:moveTo>
                      <a:cubicBezTo>
                        <a:pt x="-238" y="33338"/>
                        <a:pt x="-238" y="33338"/>
                        <a:pt x="714" y="33338"/>
                      </a:cubicBezTo>
                      <a:lnTo>
                        <a:pt x="714" y="60960"/>
                      </a:lnTo>
                      <a:cubicBezTo>
                        <a:pt x="714" y="64770"/>
                        <a:pt x="3572" y="67628"/>
                        <a:pt x="7382" y="67628"/>
                      </a:cubicBezTo>
                      <a:lnTo>
                        <a:pt x="44529" y="67628"/>
                      </a:lnTo>
                      <a:cubicBezTo>
                        <a:pt x="48339" y="67628"/>
                        <a:pt x="51197" y="64770"/>
                        <a:pt x="51197" y="60960"/>
                      </a:cubicBezTo>
                      <a:lnTo>
                        <a:pt x="51197" y="0"/>
                      </a:lnTo>
                      <a:lnTo>
                        <a:pt x="21669" y="25718"/>
                      </a:lnTo>
                      <a:cubicBezTo>
                        <a:pt x="15954" y="31432"/>
                        <a:pt x="8334" y="33338"/>
                        <a:pt x="714" y="3333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6" name="Freeform: Shape 65">
                  <a:extLst>
                    <a:ext uri="{FF2B5EF4-FFF2-40B4-BE49-F238E27FC236}">
                      <a16:creationId xmlns:a16="http://schemas.microsoft.com/office/drawing/2014/main" id="{F52645E0-C249-47AF-A8C0-D47140E697EE}"/>
                    </a:ext>
                  </a:extLst>
                </p:cNvPr>
                <p:cNvSpPr/>
                <p:nvPr/>
              </p:nvSpPr>
              <p:spPr>
                <a:xfrm>
                  <a:off x="6287154" y="4660469"/>
                  <a:ext cx="50482" cy="130492"/>
                </a:xfrm>
                <a:custGeom>
                  <a:avLst/>
                  <a:gdLst>
                    <a:gd name="connsiteX0" fmla="*/ 6668 w 50482"/>
                    <a:gd name="connsiteY0" fmla="*/ 130493 h 130492"/>
                    <a:gd name="connsiteX1" fmla="*/ 43815 w 50482"/>
                    <a:gd name="connsiteY1" fmla="*/ 130493 h 130492"/>
                    <a:gd name="connsiteX2" fmla="*/ 50482 w 50482"/>
                    <a:gd name="connsiteY2" fmla="*/ 123825 h 130492"/>
                    <a:gd name="connsiteX3" fmla="*/ 50482 w 50482"/>
                    <a:gd name="connsiteY3" fmla="*/ 8573 h 130492"/>
                    <a:gd name="connsiteX4" fmla="*/ 41910 w 50482"/>
                    <a:gd name="connsiteY4" fmla="*/ 0 h 130492"/>
                    <a:gd name="connsiteX5" fmla="*/ 0 w 50482"/>
                    <a:gd name="connsiteY5" fmla="*/ 35243 h 130492"/>
                    <a:gd name="connsiteX6" fmla="*/ 0 w 50482"/>
                    <a:gd name="connsiteY6" fmla="*/ 123825 h 130492"/>
                    <a:gd name="connsiteX7" fmla="*/ 6668 w 50482"/>
                    <a:gd name="connsiteY7" fmla="*/ 130493 h 13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82" h="130492">
                      <a:moveTo>
                        <a:pt x="6668" y="130493"/>
                      </a:moveTo>
                      <a:lnTo>
                        <a:pt x="43815" y="130493"/>
                      </a:lnTo>
                      <a:cubicBezTo>
                        <a:pt x="47625" y="130493"/>
                        <a:pt x="50482" y="127635"/>
                        <a:pt x="50482" y="123825"/>
                      </a:cubicBezTo>
                      <a:lnTo>
                        <a:pt x="50482" y="8573"/>
                      </a:lnTo>
                      <a:lnTo>
                        <a:pt x="41910" y="0"/>
                      </a:lnTo>
                      <a:lnTo>
                        <a:pt x="0" y="35243"/>
                      </a:lnTo>
                      <a:lnTo>
                        <a:pt x="0" y="123825"/>
                      </a:lnTo>
                      <a:cubicBezTo>
                        <a:pt x="0" y="127635"/>
                        <a:pt x="2857" y="130493"/>
                        <a:pt x="6668" y="13049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7" name="Freeform: Shape 66">
                  <a:extLst>
                    <a:ext uri="{FF2B5EF4-FFF2-40B4-BE49-F238E27FC236}">
                      <a16:creationId xmlns:a16="http://schemas.microsoft.com/office/drawing/2014/main" id="{CFE27E03-3658-4BB6-96DA-E5BB08DAAD24}"/>
                    </a:ext>
                  </a:extLst>
                </p:cNvPr>
                <p:cNvSpPr/>
                <p:nvPr/>
              </p:nvSpPr>
              <p:spPr>
                <a:xfrm>
                  <a:off x="6370974" y="4668089"/>
                  <a:ext cx="51435" cy="122872"/>
                </a:xfrm>
                <a:custGeom>
                  <a:avLst/>
                  <a:gdLst>
                    <a:gd name="connsiteX0" fmla="*/ 44767 w 51435"/>
                    <a:gd name="connsiteY0" fmla="*/ 122873 h 122872"/>
                    <a:gd name="connsiteX1" fmla="*/ 51435 w 51435"/>
                    <a:gd name="connsiteY1" fmla="*/ 116205 h 122872"/>
                    <a:gd name="connsiteX2" fmla="*/ 51435 w 51435"/>
                    <a:gd name="connsiteY2" fmla="*/ 0 h 122872"/>
                    <a:gd name="connsiteX3" fmla="*/ 40005 w 51435"/>
                    <a:gd name="connsiteY3" fmla="*/ 9525 h 122872"/>
                    <a:gd name="connsiteX4" fmla="*/ 8573 w 51435"/>
                    <a:gd name="connsiteY4" fmla="*/ 20955 h 122872"/>
                    <a:gd name="connsiteX5" fmla="*/ 0 w 51435"/>
                    <a:gd name="connsiteY5" fmla="*/ 20003 h 122872"/>
                    <a:gd name="connsiteX6" fmla="*/ 0 w 51435"/>
                    <a:gd name="connsiteY6" fmla="*/ 115253 h 122872"/>
                    <a:gd name="connsiteX7" fmla="*/ 6668 w 51435"/>
                    <a:gd name="connsiteY7" fmla="*/ 121920 h 122872"/>
                    <a:gd name="connsiteX8" fmla="*/ 44767 w 51435"/>
                    <a:gd name="connsiteY8" fmla="*/ 121920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122872">
                      <a:moveTo>
                        <a:pt x="44767" y="122873"/>
                      </a:moveTo>
                      <a:cubicBezTo>
                        <a:pt x="48577" y="122873"/>
                        <a:pt x="51435" y="120015"/>
                        <a:pt x="51435" y="116205"/>
                      </a:cubicBezTo>
                      <a:lnTo>
                        <a:pt x="51435" y="0"/>
                      </a:lnTo>
                      <a:lnTo>
                        <a:pt x="40005" y="9525"/>
                      </a:lnTo>
                      <a:cubicBezTo>
                        <a:pt x="31433" y="17145"/>
                        <a:pt x="20002" y="20955"/>
                        <a:pt x="8573" y="20955"/>
                      </a:cubicBezTo>
                      <a:cubicBezTo>
                        <a:pt x="5715" y="20955"/>
                        <a:pt x="2857" y="20955"/>
                        <a:pt x="0" y="20003"/>
                      </a:cubicBezTo>
                      <a:lnTo>
                        <a:pt x="0" y="115253"/>
                      </a:lnTo>
                      <a:cubicBezTo>
                        <a:pt x="0" y="119063"/>
                        <a:pt x="2857" y="121920"/>
                        <a:pt x="6668" y="121920"/>
                      </a:cubicBezTo>
                      <a:lnTo>
                        <a:pt x="44767" y="12192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8" name="Freeform: Shape 67">
                  <a:extLst>
                    <a:ext uri="{FF2B5EF4-FFF2-40B4-BE49-F238E27FC236}">
                      <a16:creationId xmlns:a16="http://schemas.microsoft.com/office/drawing/2014/main" id="{2C97D10C-965A-4040-B7ED-1427374E2524}"/>
                    </a:ext>
                  </a:extLst>
                </p:cNvPr>
                <p:cNvSpPr/>
                <p:nvPr/>
              </p:nvSpPr>
              <p:spPr>
                <a:xfrm>
                  <a:off x="6200715" y="4513784"/>
                  <a:ext cx="308371" cy="212169"/>
                </a:xfrm>
                <a:custGeom>
                  <a:avLst/>
                  <a:gdLst>
                    <a:gd name="connsiteX0" fmla="*/ 130254 w 308371"/>
                    <a:gd name="connsiteY0" fmla="*/ 104775 h 212169"/>
                    <a:gd name="connsiteX1" fmla="*/ 132159 w 308371"/>
                    <a:gd name="connsiteY1" fmla="*/ 106680 h 212169"/>
                    <a:gd name="connsiteX2" fmla="*/ 166449 w 308371"/>
                    <a:gd name="connsiteY2" fmla="*/ 140970 h 212169"/>
                    <a:gd name="connsiteX3" fmla="*/ 191214 w 308371"/>
                    <a:gd name="connsiteY3" fmla="*/ 141923 h 212169"/>
                    <a:gd name="connsiteX4" fmla="*/ 263604 w 308371"/>
                    <a:gd name="connsiteY4" fmla="*/ 80010 h 212169"/>
                    <a:gd name="connsiteX5" fmla="*/ 277892 w 308371"/>
                    <a:gd name="connsiteY5" fmla="*/ 107633 h 212169"/>
                    <a:gd name="connsiteX6" fmla="*/ 285512 w 308371"/>
                    <a:gd name="connsiteY6" fmla="*/ 111442 h 212169"/>
                    <a:gd name="connsiteX7" fmla="*/ 291227 w 308371"/>
                    <a:gd name="connsiteY7" fmla="*/ 105728 h 212169"/>
                    <a:gd name="connsiteX8" fmla="*/ 308372 w 308371"/>
                    <a:gd name="connsiteY8" fmla="*/ 8572 h 212169"/>
                    <a:gd name="connsiteX9" fmla="*/ 306467 w 308371"/>
                    <a:gd name="connsiteY9" fmla="*/ 1905 h 212169"/>
                    <a:gd name="connsiteX10" fmla="*/ 299799 w 308371"/>
                    <a:gd name="connsiteY10" fmla="*/ 0 h 212169"/>
                    <a:gd name="connsiteX11" fmla="*/ 299799 w 308371"/>
                    <a:gd name="connsiteY11" fmla="*/ 0 h 212169"/>
                    <a:gd name="connsiteX12" fmla="*/ 201692 w 308371"/>
                    <a:gd name="connsiteY12" fmla="*/ 15240 h 212169"/>
                    <a:gd name="connsiteX13" fmla="*/ 195977 w 308371"/>
                    <a:gd name="connsiteY13" fmla="*/ 20955 h 212169"/>
                    <a:gd name="connsiteX14" fmla="*/ 199787 w 308371"/>
                    <a:gd name="connsiteY14" fmla="*/ 28575 h 212169"/>
                    <a:gd name="connsiteX15" fmla="*/ 227409 w 308371"/>
                    <a:gd name="connsiteY15" fmla="*/ 42863 h 212169"/>
                    <a:gd name="connsiteX16" fmla="*/ 177879 w 308371"/>
                    <a:gd name="connsiteY16" fmla="*/ 100013 h 212169"/>
                    <a:gd name="connsiteX17" fmla="*/ 143589 w 308371"/>
                    <a:gd name="connsiteY17" fmla="*/ 65723 h 212169"/>
                    <a:gd name="connsiteX18" fmla="*/ 142637 w 308371"/>
                    <a:gd name="connsiteY18" fmla="*/ 64770 h 212169"/>
                    <a:gd name="connsiteX19" fmla="*/ 132159 w 308371"/>
                    <a:gd name="connsiteY19" fmla="*/ 60960 h 212169"/>
                    <a:gd name="connsiteX20" fmla="*/ 130254 w 308371"/>
                    <a:gd name="connsiteY20" fmla="*/ 60960 h 212169"/>
                    <a:gd name="connsiteX21" fmla="*/ 118824 w 308371"/>
                    <a:gd name="connsiteY21" fmla="*/ 66675 h 212169"/>
                    <a:gd name="connsiteX22" fmla="*/ 714 w 308371"/>
                    <a:gd name="connsiteY22" fmla="*/ 208598 h 212169"/>
                    <a:gd name="connsiteX23" fmla="*/ 714 w 308371"/>
                    <a:gd name="connsiteY23" fmla="*/ 211455 h 212169"/>
                    <a:gd name="connsiteX24" fmla="*/ 3572 w 308371"/>
                    <a:gd name="connsiteY24" fmla="*/ 211455 h 212169"/>
                    <a:gd name="connsiteX25" fmla="*/ 130254 w 308371"/>
                    <a:gd name="connsiteY25" fmla="*/ 104775 h 2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371" h="212169">
                      <a:moveTo>
                        <a:pt x="130254" y="104775"/>
                      </a:moveTo>
                      <a:lnTo>
                        <a:pt x="132159" y="106680"/>
                      </a:lnTo>
                      <a:lnTo>
                        <a:pt x="166449" y="140970"/>
                      </a:lnTo>
                      <a:cubicBezTo>
                        <a:pt x="173117" y="147638"/>
                        <a:pt x="183594" y="147638"/>
                        <a:pt x="191214" y="141923"/>
                      </a:cubicBezTo>
                      <a:lnTo>
                        <a:pt x="263604" y="80010"/>
                      </a:lnTo>
                      <a:lnTo>
                        <a:pt x="277892" y="107633"/>
                      </a:lnTo>
                      <a:cubicBezTo>
                        <a:pt x="279797" y="111442"/>
                        <a:pt x="282654" y="111442"/>
                        <a:pt x="285512" y="111442"/>
                      </a:cubicBezTo>
                      <a:cubicBezTo>
                        <a:pt x="288369" y="111442"/>
                        <a:pt x="291227" y="109538"/>
                        <a:pt x="291227" y="105728"/>
                      </a:cubicBezTo>
                      <a:lnTo>
                        <a:pt x="308372" y="8572"/>
                      </a:lnTo>
                      <a:cubicBezTo>
                        <a:pt x="308372" y="6667"/>
                        <a:pt x="308372" y="3810"/>
                        <a:pt x="306467" y="1905"/>
                      </a:cubicBezTo>
                      <a:cubicBezTo>
                        <a:pt x="304562" y="0"/>
                        <a:pt x="302657" y="0"/>
                        <a:pt x="299799" y="0"/>
                      </a:cubicBezTo>
                      <a:lnTo>
                        <a:pt x="299799" y="0"/>
                      </a:lnTo>
                      <a:lnTo>
                        <a:pt x="201692" y="15240"/>
                      </a:lnTo>
                      <a:cubicBezTo>
                        <a:pt x="197882" y="16192"/>
                        <a:pt x="195977" y="19050"/>
                        <a:pt x="195977" y="20955"/>
                      </a:cubicBezTo>
                      <a:cubicBezTo>
                        <a:pt x="195977" y="23813"/>
                        <a:pt x="195977" y="26670"/>
                        <a:pt x="199787" y="28575"/>
                      </a:cubicBezTo>
                      <a:lnTo>
                        <a:pt x="227409" y="42863"/>
                      </a:lnTo>
                      <a:lnTo>
                        <a:pt x="177879" y="100013"/>
                      </a:lnTo>
                      <a:lnTo>
                        <a:pt x="143589" y="65723"/>
                      </a:lnTo>
                      <a:cubicBezTo>
                        <a:pt x="143589" y="65723"/>
                        <a:pt x="142637" y="64770"/>
                        <a:pt x="142637" y="64770"/>
                      </a:cubicBezTo>
                      <a:cubicBezTo>
                        <a:pt x="139779" y="61913"/>
                        <a:pt x="135969" y="60960"/>
                        <a:pt x="132159" y="60960"/>
                      </a:cubicBezTo>
                      <a:cubicBezTo>
                        <a:pt x="131207" y="60960"/>
                        <a:pt x="131207" y="60960"/>
                        <a:pt x="130254" y="60960"/>
                      </a:cubicBezTo>
                      <a:cubicBezTo>
                        <a:pt x="125492" y="60960"/>
                        <a:pt x="121682" y="63817"/>
                        <a:pt x="118824" y="66675"/>
                      </a:cubicBezTo>
                      <a:lnTo>
                        <a:pt x="714" y="208598"/>
                      </a:lnTo>
                      <a:cubicBezTo>
                        <a:pt x="-238" y="209550"/>
                        <a:pt x="-238" y="210503"/>
                        <a:pt x="714" y="211455"/>
                      </a:cubicBezTo>
                      <a:cubicBezTo>
                        <a:pt x="1667" y="212408"/>
                        <a:pt x="2619" y="212408"/>
                        <a:pt x="3572" y="211455"/>
                      </a:cubicBezTo>
                      <a:lnTo>
                        <a:pt x="130254" y="1047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nvGrpSpPr>
          <p:cNvPr id="5" name="Group 4">
            <a:extLst>
              <a:ext uri="{FF2B5EF4-FFF2-40B4-BE49-F238E27FC236}">
                <a16:creationId xmlns:a16="http://schemas.microsoft.com/office/drawing/2014/main" id="{2EFFBBDB-59B4-84D9-B7F7-31B7835DC652}"/>
              </a:ext>
              <a:ext uri="{C183D7F6-B498-43B3-948B-1728B52AA6E4}">
                <adec:decorative xmlns:adec="http://schemas.microsoft.com/office/drawing/2017/decorative" val="1"/>
              </a:ext>
            </a:extLst>
          </p:cNvPr>
          <p:cNvGrpSpPr/>
          <p:nvPr/>
        </p:nvGrpSpPr>
        <p:grpSpPr>
          <a:xfrm>
            <a:off x="1419250" y="3588494"/>
            <a:ext cx="982091" cy="982091"/>
            <a:chOff x="1442057" y="3561238"/>
            <a:chExt cx="982091" cy="982091"/>
          </a:xfrm>
        </p:grpSpPr>
        <p:sp>
          <p:nvSpPr>
            <p:cNvPr id="56" name="Oval 55">
              <a:extLst>
                <a:ext uri="{FF2B5EF4-FFF2-40B4-BE49-F238E27FC236}">
                  <a16:creationId xmlns:a16="http://schemas.microsoft.com/office/drawing/2014/main" id="{6A0F8B06-B4CC-7A82-44F1-176D4EB85E44}"/>
                </a:ext>
              </a:extLst>
            </p:cNvPr>
            <p:cNvSpPr/>
            <p:nvPr/>
          </p:nvSpPr>
          <p:spPr>
            <a:xfrm>
              <a:off x="1442057" y="3561238"/>
              <a:ext cx="982091" cy="98209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69" name="Graphic 80">
              <a:extLst>
                <a:ext uri="{FF2B5EF4-FFF2-40B4-BE49-F238E27FC236}">
                  <a16:creationId xmlns:a16="http://schemas.microsoft.com/office/drawing/2014/main" id="{4E4D67BB-404E-DA87-17F4-034EC01BF32D}"/>
                </a:ext>
              </a:extLst>
            </p:cNvPr>
            <p:cNvGrpSpPr/>
            <p:nvPr/>
          </p:nvGrpSpPr>
          <p:grpSpPr>
            <a:xfrm>
              <a:off x="1560622" y="3833026"/>
              <a:ext cx="769145" cy="554692"/>
              <a:chOff x="2727760" y="3812105"/>
              <a:chExt cx="906035" cy="653413"/>
            </a:xfrm>
            <a:solidFill>
              <a:schemeClr val="bg1"/>
            </a:solidFill>
          </p:grpSpPr>
          <p:sp>
            <p:nvSpPr>
              <p:cNvPr id="70" name="Freeform: Shape 69">
                <a:extLst>
                  <a:ext uri="{FF2B5EF4-FFF2-40B4-BE49-F238E27FC236}">
                    <a16:creationId xmlns:a16="http://schemas.microsoft.com/office/drawing/2014/main" id="{339A07DE-187C-6B45-5A36-1D894E06CFA3}"/>
                  </a:ext>
                </a:extLst>
              </p:cNvPr>
              <p:cNvSpPr/>
              <p:nvPr/>
            </p:nvSpPr>
            <p:spPr>
              <a:xfrm>
                <a:off x="2883896" y="3832108"/>
                <a:ext cx="328612" cy="328612"/>
              </a:xfrm>
              <a:custGeom>
                <a:avLst/>
                <a:gdLst>
                  <a:gd name="connsiteX0" fmla="*/ 7620 w 328612"/>
                  <a:gd name="connsiteY0" fmla="*/ 190500 h 328612"/>
                  <a:gd name="connsiteX1" fmla="*/ 40958 w 328612"/>
                  <a:gd name="connsiteY1" fmla="*/ 200025 h 328612"/>
                  <a:gd name="connsiteX2" fmla="*/ 52388 w 328612"/>
                  <a:gd name="connsiteY2" fmla="*/ 227648 h 328612"/>
                  <a:gd name="connsiteX3" fmla="*/ 35243 w 328612"/>
                  <a:gd name="connsiteY3" fmla="*/ 257175 h 328612"/>
                  <a:gd name="connsiteX4" fmla="*/ 37147 w 328612"/>
                  <a:gd name="connsiteY4" fmla="*/ 269558 h 328612"/>
                  <a:gd name="connsiteX5" fmla="*/ 59055 w 328612"/>
                  <a:gd name="connsiteY5" fmla="*/ 291465 h 328612"/>
                  <a:gd name="connsiteX6" fmla="*/ 71438 w 328612"/>
                  <a:gd name="connsiteY6" fmla="*/ 293370 h 328612"/>
                  <a:gd name="connsiteX7" fmla="*/ 100965 w 328612"/>
                  <a:gd name="connsiteY7" fmla="*/ 276225 h 328612"/>
                  <a:gd name="connsiteX8" fmla="*/ 128588 w 328612"/>
                  <a:gd name="connsiteY8" fmla="*/ 287655 h 328612"/>
                  <a:gd name="connsiteX9" fmla="*/ 138113 w 328612"/>
                  <a:gd name="connsiteY9" fmla="*/ 320993 h 328612"/>
                  <a:gd name="connsiteX10" fmla="*/ 148590 w 328612"/>
                  <a:gd name="connsiteY10" fmla="*/ 328612 h 328612"/>
                  <a:gd name="connsiteX11" fmla="*/ 180023 w 328612"/>
                  <a:gd name="connsiteY11" fmla="*/ 328612 h 328612"/>
                  <a:gd name="connsiteX12" fmla="*/ 190500 w 328612"/>
                  <a:gd name="connsiteY12" fmla="*/ 320993 h 328612"/>
                  <a:gd name="connsiteX13" fmla="*/ 200025 w 328612"/>
                  <a:gd name="connsiteY13" fmla="*/ 287655 h 328612"/>
                  <a:gd name="connsiteX14" fmla="*/ 227648 w 328612"/>
                  <a:gd name="connsiteY14" fmla="*/ 276225 h 328612"/>
                  <a:gd name="connsiteX15" fmla="*/ 257175 w 328612"/>
                  <a:gd name="connsiteY15" fmla="*/ 293370 h 328612"/>
                  <a:gd name="connsiteX16" fmla="*/ 269558 w 328612"/>
                  <a:gd name="connsiteY16" fmla="*/ 291465 h 328612"/>
                  <a:gd name="connsiteX17" fmla="*/ 291465 w 328612"/>
                  <a:gd name="connsiteY17" fmla="*/ 269558 h 328612"/>
                  <a:gd name="connsiteX18" fmla="*/ 293370 w 328612"/>
                  <a:gd name="connsiteY18" fmla="*/ 257175 h 328612"/>
                  <a:gd name="connsiteX19" fmla="*/ 276225 w 328612"/>
                  <a:gd name="connsiteY19" fmla="*/ 227648 h 328612"/>
                  <a:gd name="connsiteX20" fmla="*/ 287655 w 328612"/>
                  <a:gd name="connsiteY20" fmla="*/ 200025 h 328612"/>
                  <a:gd name="connsiteX21" fmla="*/ 320993 w 328612"/>
                  <a:gd name="connsiteY21" fmla="*/ 190500 h 328612"/>
                  <a:gd name="connsiteX22" fmla="*/ 328613 w 328612"/>
                  <a:gd name="connsiteY22" fmla="*/ 180023 h 328612"/>
                  <a:gd name="connsiteX23" fmla="*/ 328613 w 328612"/>
                  <a:gd name="connsiteY23" fmla="*/ 148590 h 328612"/>
                  <a:gd name="connsiteX24" fmla="*/ 320993 w 328612"/>
                  <a:gd name="connsiteY24" fmla="*/ 138112 h 328612"/>
                  <a:gd name="connsiteX25" fmla="*/ 287655 w 328612"/>
                  <a:gd name="connsiteY25" fmla="*/ 128588 h 328612"/>
                  <a:gd name="connsiteX26" fmla="*/ 276225 w 328612"/>
                  <a:gd name="connsiteY26" fmla="*/ 100965 h 328612"/>
                  <a:gd name="connsiteX27" fmla="*/ 293370 w 328612"/>
                  <a:gd name="connsiteY27" fmla="*/ 71438 h 328612"/>
                  <a:gd name="connsiteX28" fmla="*/ 291465 w 328612"/>
                  <a:gd name="connsiteY28" fmla="*/ 59055 h 328612"/>
                  <a:gd name="connsiteX29" fmla="*/ 269558 w 328612"/>
                  <a:gd name="connsiteY29" fmla="*/ 37147 h 328612"/>
                  <a:gd name="connsiteX30" fmla="*/ 257175 w 328612"/>
                  <a:gd name="connsiteY30" fmla="*/ 35242 h 328612"/>
                  <a:gd name="connsiteX31" fmla="*/ 227648 w 328612"/>
                  <a:gd name="connsiteY31" fmla="*/ 52388 h 328612"/>
                  <a:gd name="connsiteX32" fmla="*/ 200025 w 328612"/>
                  <a:gd name="connsiteY32" fmla="*/ 40957 h 328612"/>
                  <a:gd name="connsiteX33" fmla="*/ 190500 w 328612"/>
                  <a:gd name="connsiteY33" fmla="*/ 7620 h 328612"/>
                  <a:gd name="connsiteX34" fmla="*/ 180023 w 328612"/>
                  <a:gd name="connsiteY34" fmla="*/ 0 h 328612"/>
                  <a:gd name="connsiteX35" fmla="*/ 148590 w 328612"/>
                  <a:gd name="connsiteY35" fmla="*/ 0 h 328612"/>
                  <a:gd name="connsiteX36" fmla="*/ 138113 w 328612"/>
                  <a:gd name="connsiteY36" fmla="*/ 7620 h 328612"/>
                  <a:gd name="connsiteX37" fmla="*/ 128588 w 328612"/>
                  <a:gd name="connsiteY37" fmla="*/ 40957 h 328612"/>
                  <a:gd name="connsiteX38" fmla="*/ 100965 w 328612"/>
                  <a:gd name="connsiteY38" fmla="*/ 52388 h 328612"/>
                  <a:gd name="connsiteX39" fmla="*/ 71438 w 328612"/>
                  <a:gd name="connsiteY39" fmla="*/ 35242 h 328612"/>
                  <a:gd name="connsiteX40" fmla="*/ 59055 w 328612"/>
                  <a:gd name="connsiteY40" fmla="*/ 37147 h 328612"/>
                  <a:gd name="connsiteX41" fmla="*/ 37147 w 328612"/>
                  <a:gd name="connsiteY41" fmla="*/ 59055 h 328612"/>
                  <a:gd name="connsiteX42" fmla="*/ 35243 w 328612"/>
                  <a:gd name="connsiteY42" fmla="*/ 71438 h 328612"/>
                  <a:gd name="connsiteX43" fmla="*/ 52388 w 328612"/>
                  <a:gd name="connsiteY43" fmla="*/ 100965 h 328612"/>
                  <a:gd name="connsiteX44" fmla="*/ 40958 w 328612"/>
                  <a:gd name="connsiteY44" fmla="*/ 128588 h 328612"/>
                  <a:gd name="connsiteX45" fmla="*/ 7620 w 328612"/>
                  <a:gd name="connsiteY45" fmla="*/ 138112 h 328612"/>
                  <a:gd name="connsiteX46" fmla="*/ 0 w 328612"/>
                  <a:gd name="connsiteY46" fmla="*/ 148590 h 328612"/>
                  <a:gd name="connsiteX47" fmla="*/ 0 w 328612"/>
                  <a:gd name="connsiteY47" fmla="*/ 180023 h 328612"/>
                  <a:gd name="connsiteX48" fmla="*/ 7620 w 328612"/>
                  <a:gd name="connsiteY48" fmla="*/ 190500 h 328612"/>
                  <a:gd name="connsiteX49" fmla="*/ 163830 w 328612"/>
                  <a:gd name="connsiteY49" fmla="*/ 92392 h 328612"/>
                  <a:gd name="connsiteX50" fmla="*/ 236220 w 328612"/>
                  <a:gd name="connsiteY50" fmla="*/ 164783 h 328612"/>
                  <a:gd name="connsiteX51" fmla="*/ 163830 w 328612"/>
                  <a:gd name="connsiteY51" fmla="*/ 237173 h 328612"/>
                  <a:gd name="connsiteX52" fmla="*/ 91440 w 328612"/>
                  <a:gd name="connsiteY52" fmla="*/ 164783 h 328612"/>
                  <a:gd name="connsiteX53" fmla="*/ 163830 w 328612"/>
                  <a:gd name="connsiteY53" fmla="*/ 92392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8612" h="328612">
                    <a:moveTo>
                      <a:pt x="7620" y="190500"/>
                    </a:moveTo>
                    <a:lnTo>
                      <a:pt x="40958" y="200025"/>
                    </a:lnTo>
                    <a:cubicBezTo>
                      <a:pt x="45720" y="211455"/>
                      <a:pt x="47625" y="216217"/>
                      <a:pt x="52388" y="227648"/>
                    </a:cubicBezTo>
                    <a:lnTo>
                      <a:pt x="35243" y="257175"/>
                    </a:lnTo>
                    <a:cubicBezTo>
                      <a:pt x="33338" y="260985"/>
                      <a:pt x="33338" y="266700"/>
                      <a:pt x="37147" y="269558"/>
                    </a:cubicBezTo>
                    <a:lnTo>
                      <a:pt x="59055" y="291465"/>
                    </a:lnTo>
                    <a:cubicBezTo>
                      <a:pt x="62865" y="295275"/>
                      <a:pt x="67628" y="295275"/>
                      <a:pt x="71438" y="293370"/>
                    </a:cubicBezTo>
                    <a:lnTo>
                      <a:pt x="100965" y="276225"/>
                    </a:lnTo>
                    <a:cubicBezTo>
                      <a:pt x="112395" y="280987"/>
                      <a:pt x="117158" y="282893"/>
                      <a:pt x="128588" y="287655"/>
                    </a:cubicBezTo>
                    <a:lnTo>
                      <a:pt x="138113" y="320993"/>
                    </a:lnTo>
                    <a:cubicBezTo>
                      <a:pt x="139065" y="325755"/>
                      <a:pt x="143828" y="328612"/>
                      <a:pt x="148590" y="328612"/>
                    </a:cubicBezTo>
                    <a:lnTo>
                      <a:pt x="180023" y="328612"/>
                    </a:lnTo>
                    <a:cubicBezTo>
                      <a:pt x="184785" y="328612"/>
                      <a:pt x="188595" y="325755"/>
                      <a:pt x="190500" y="320993"/>
                    </a:cubicBezTo>
                    <a:lnTo>
                      <a:pt x="200025" y="287655"/>
                    </a:lnTo>
                    <a:cubicBezTo>
                      <a:pt x="211455" y="282893"/>
                      <a:pt x="216217" y="280987"/>
                      <a:pt x="227648" y="276225"/>
                    </a:cubicBezTo>
                    <a:lnTo>
                      <a:pt x="257175" y="293370"/>
                    </a:lnTo>
                    <a:cubicBezTo>
                      <a:pt x="260985" y="295275"/>
                      <a:pt x="266700" y="295275"/>
                      <a:pt x="269558" y="291465"/>
                    </a:cubicBezTo>
                    <a:lnTo>
                      <a:pt x="291465" y="269558"/>
                    </a:lnTo>
                    <a:cubicBezTo>
                      <a:pt x="295275" y="265748"/>
                      <a:pt x="295275" y="260985"/>
                      <a:pt x="293370" y="257175"/>
                    </a:cubicBezTo>
                    <a:lnTo>
                      <a:pt x="276225" y="227648"/>
                    </a:lnTo>
                    <a:cubicBezTo>
                      <a:pt x="280988" y="216217"/>
                      <a:pt x="282893" y="211455"/>
                      <a:pt x="287655" y="200025"/>
                    </a:cubicBezTo>
                    <a:lnTo>
                      <a:pt x="320993" y="190500"/>
                    </a:lnTo>
                    <a:cubicBezTo>
                      <a:pt x="325755" y="189548"/>
                      <a:pt x="328613" y="184785"/>
                      <a:pt x="328613" y="180023"/>
                    </a:cubicBezTo>
                    <a:lnTo>
                      <a:pt x="328613" y="148590"/>
                    </a:lnTo>
                    <a:cubicBezTo>
                      <a:pt x="328613" y="143828"/>
                      <a:pt x="325755" y="140017"/>
                      <a:pt x="320993" y="138112"/>
                    </a:cubicBezTo>
                    <a:lnTo>
                      <a:pt x="287655" y="128588"/>
                    </a:lnTo>
                    <a:cubicBezTo>
                      <a:pt x="282893" y="117157"/>
                      <a:pt x="280988" y="112395"/>
                      <a:pt x="276225" y="100965"/>
                    </a:cubicBezTo>
                    <a:lnTo>
                      <a:pt x="293370" y="71438"/>
                    </a:lnTo>
                    <a:cubicBezTo>
                      <a:pt x="295275" y="67628"/>
                      <a:pt x="295275" y="61913"/>
                      <a:pt x="291465" y="59055"/>
                    </a:cubicBezTo>
                    <a:lnTo>
                      <a:pt x="269558" y="37147"/>
                    </a:lnTo>
                    <a:cubicBezTo>
                      <a:pt x="265748" y="33338"/>
                      <a:pt x="260985" y="33338"/>
                      <a:pt x="257175" y="35242"/>
                    </a:cubicBezTo>
                    <a:lnTo>
                      <a:pt x="227648" y="52388"/>
                    </a:lnTo>
                    <a:cubicBezTo>
                      <a:pt x="216217" y="47625"/>
                      <a:pt x="211455" y="45720"/>
                      <a:pt x="200025" y="40957"/>
                    </a:cubicBezTo>
                    <a:lnTo>
                      <a:pt x="190500" y="7620"/>
                    </a:lnTo>
                    <a:cubicBezTo>
                      <a:pt x="189548" y="2857"/>
                      <a:pt x="184785" y="0"/>
                      <a:pt x="180023" y="0"/>
                    </a:cubicBezTo>
                    <a:lnTo>
                      <a:pt x="148590" y="0"/>
                    </a:lnTo>
                    <a:cubicBezTo>
                      <a:pt x="143828" y="0"/>
                      <a:pt x="140017" y="2857"/>
                      <a:pt x="138113" y="7620"/>
                    </a:cubicBezTo>
                    <a:lnTo>
                      <a:pt x="128588" y="40957"/>
                    </a:lnTo>
                    <a:cubicBezTo>
                      <a:pt x="117158" y="45720"/>
                      <a:pt x="112395" y="47625"/>
                      <a:pt x="100965" y="52388"/>
                    </a:cubicBezTo>
                    <a:lnTo>
                      <a:pt x="71438" y="35242"/>
                    </a:lnTo>
                    <a:cubicBezTo>
                      <a:pt x="67628" y="33338"/>
                      <a:pt x="61913" y="33338"/>
                      <a:pt x="59055" y="37147"/>
                    </a:cubicBezTo>
                    <a:lnTo>
                      <a:pt x="37147" y="59055"/>
                    </a:lnTo>
                    <a:cubicBezTo>
                      <a:pt x="33338" y="62865"/>
                      <a:pt x="33338" y="67628"/>
                      <a:pt x="35243" y="71438"/>
                    </a:cubicBezTo>
                    <a:lnTo>
                      <a:pt x="52388" y="100965"/>
                    </a:lnTo>
                    <a:cubicBezTo>
                      <a:pt x="47625" y="112395"/>
                      <a:pt x="45720" y="117157"/>
                      <a:pt x="40958" y="128588"/>
                    </a:cubicBezTo>
                    <a:lnTo>
                      <a:pt x="7620" y="138112"/>
                    </a:lnTo>
                    <a:cubicBezTo>
                      <a:pt x="2858" y="139065"/>
                      <a:pt x="0" y="143828"/>
                      <a:pt x="0" y="148590"/>
                    </a:cubicBezTo>
                    <a:lnTo>
                      <a:pt x="0" y="180023"/>
                    </a:lnTo>
                    <a:cubicBezTo>
                      <a:pt x="0" y="184785"/>
                      <a:pt x="2858" y="189548"/>
                      <a:pt x="7620" y="190500"/>
                    </a:cubicBezTo>
                    <a:close/>
                    <a:moveTo>
                      <a:pt x="163830" y="92392"/>
                    </a:moveTo>
                    <a:cubicBezTo>
                      <a:pt x="203835" y="92392"/>
                      <a:pt x="236220" y="124778"/>
                      <a:pt x="236220" y="164783"/>
                    </a:cubicBezTo>
                    <a:cubicBezTo>
                      <a:pt x="236220" y="204787"/>
                      <a:pt x="203835" y="237173"/>
                      <a:pt x="163830" y="237173"/>
                    </a:cubicBezTo>
                    <a:cubicBezTo>
                      <a:pt x="123825" y="237173"/>
                      <a:pt x="91440" y="204787"/>
                      <a:pt x="91440" y="164783"/>
                    </a:cubicBezTo>
                    <a:cubicBezTo>
                      <a:pt x="91440" y="124778"/>
                      <a:pt x="123825" y="92392"/>
                      <a:pt x="163830" y="9239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71" name="Freeform: Shape 70">
                <a:extLst>
                  <a:ext uri="{FF2B5EF4-FFF2-40B4-BE49-F238E27FC236}">
                    <a16:creationId xmlns:a16="http://schemas.microsoft.com/office/drawing/2014/main" id="{5C223238-7E65-E6AB-195C-43676AE6E46C}"/>
                  </a:ext>
                </a:extLst>
              </p:cNvPr>
              <p:cNvSpPr/>
              <p:nvPr/>
            </p:nvSpPr>
            <p:spPr>
              <a:xfrm>
                <a:off x="3009629" y="3958785"/>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72" name="Freeform: Shape 71">
                <a:extLst>
                  <a:ext uri="{FF2B5EF4-FFF2-40B4-BE49-F238E27FC236}">
                    <a16:creationId xmlns:a16="http://schemas.microsoft.com/office/drawing/2014/main" id="{856587B5-E81F-4210-80BB-1B455ABB7D87}"/>
                  </a:ext>
                </a:extLst>
              </p:cNvPr>
              <p:cNvSpPr/>
              <p:nvPr/>
            </p:nvSpPr>
            <p:spPr>
              <a:xfrm>
                <a:off x="2727760" y="3812105"/>
                <a:ext cx="906035" cy="653413"/>
              </a:xfrm>
              <a:custGeom>
                <a:avLst/>
                <a:gdLst>
                  <a:gd name="connsiteX0" fmla="*/ 882015 w 906035"/>
                  <a:gd name="connsiteY0" fmla="*/ 603885 h 653414"/>
                  <a:gd name="connsiteX1" fmla="*/ 832485 w 906035"/>
                  <a:gd name="connsiteY1" fmla="*/ 603885 h 653414"/>
                  <a:gd name="connsiteX2" fmla="*/ 832485 w 906035"/>
                  <a:gd name="connsiteY2" fmla="*/ 121920 h 653414"/>
                  <a:gd name="connsiteX3" fmla="*/ 806768 w 906035"/>
                  <a:gd name="connsiteY3" fmla="*/ 96203 h 653414"/>
                  <a:gd name="connsiteX4" fmla="*/ 734378 w 906035"/>
                  <a:gd name="connsiteY4" fmla="*/ 96203 h 653414"/>
                  <a:gd name="connsiteX5" fmla="*/ 708660 w 906035"/>
                  <a:gd name="connsiteY5" fmla="*/ 121920 h 653414"/>
                  <a:gd name="connsiteX6" fmla="*/ 708660 w 906035"/>
                  <a:gd name="connsiteY6" fmla="*/ 603885 h 653414"/>
                  <a:gd name="connsiteX7" fmla="*/ 655320 w 906035"/>
                  <a:gd name="connsiteY7" fmla="*/ 603885 h 653414"/>
                  <a:gd name="connsiteX8" fmla="*/ 655320 w 906035"/>
                  <a:gd name="connsiteY8" fmla="*/ 291465 h 653414"/>
                  <a:gd name="connsiteX9" fmla="*/ 629603 w 906035"/>
                  <a:gd name="connsiteY9" fmla="*/ 265748 h 653414"/>
                  <a:gd name="connsiteX10" fmla="*/ 557213 w 906035"/>
                  <a:gd name="connsiteY10" fmla="*/ 265748 h 653414"/>
                  <a:gd name="connsiteX11" fmla="*/ 531495 w 906035"/>
                  <a:gd name="connsiteY11" fmla="*/ 291465 h 653414"/>
                  <a:gd name="connsiteX12" fmla="*/ 531495 w 906035"/>
                  <a:gd name="connsiteY12" fmla="*/ 603885 h 653414"/>
                  <a:gd name="connsiteX13" fmla="*/ 477203 w 906035"/>
                  <a:gd name="connsiteY13" fmla="*/ 603885 h 653414"/>
                  <a:gd name="connsiteX14" fmla="*/ 477203 w 906035"/>
                  <a:gd name="connsiteY14" fmla="*/ 426720 h 653414"/>
                  <a:gd name="connsiteX15" fmla="*/ 451485 w 906035"/>
                  <a:gd name="connsiteY15" fmla="*/ 401003 h 653414"/>
                  <a:gd name="connsiteX16" fmla="*/ 379095 w 906035"/>
                  <a:gd name="connsiteY16" fmla="*/ 401003 h 653414"/>
                  <a:gd name="connsiteX17" fmla="*/ 353378 w 906035"/>
                  <a:gd name="connsiteY17" fmla="*/ 426720 h 653414"/>
                  <a:gd name="connsiteX18" fmla="*/ 353378 w 906035"/>
                  <a:gd name="connsiteY18" fmla="*/ 604838 h 653414"/>
                  <a:gd name="connsiteX19" fmla="*/ 299085 w 906035"/>
                  <a:gd name="connsiteY19" fmla="*/ 604838 h 653414"/>
                  <a:gd name="connsiteX20" fmla="*/ 299085 w 906035"/>
                  <a:gd name="connsiteY20" fmla="*/ 467678 h 653414"/>
                  <a:gd name="connsiteX21" fmla="*/ 273368 w 906035"/>
                  <a:gd name="connsiteY21" fmla="*/ 441960 h 653414"/>
                  <a:gd name="connsiteX22" fmla="*/ 200978 w 906035"/>
                  <a:gd name="connsiteY22" fmla="*/ 441960 h 653414"/>
                  <a:gd name="connsiteX23" fmla="*/ 175260 w 906035"/>
                  <a:gd name="connsiteY23" fmla="*/ 467678 h 653414"/>
                  <a:gd name="connsiteX24" fmla="*/ 175260 w 906035"/>
                  <a:gd name="connsiteY24" fmla="*/ 604838 h 653414"/>
                  <a:gd name="connsiteX25" fmla="*/ 51435 w 906035"/>
                  <a:gd name="connsiteY25" fmla="*/ 604838 h 653414"/>
                  <a:gd name="connsiteX26" fmla="*/ 51435 w 906035"/>
                  <a:gd name="connsiteY26" fmla="*/ 524828 h 653414"/>
                  <a:gd name="connsiteX27" fmla="*/ 99060 w 906035"/>
                  <a:gd name="connsiteY27" fmla="*/ 524828 h 653414"/>
                  <a:gd name="connsiteX28" fmla="*/ 124778 w 906035"/>
                  <a:gd name="connsiteY28" fmla="*/ 499110 h 653414"/>
                  <a:gd name="connsiteX29" fmla="*/ 99060 w 906035"/>
                  <a:gd name="connsiteY29" fmla="*/ 473392 h 653414"/>
                  <a:gd name="connsiteX30" fmla="*/ 51435 w 906035"/>
                  <a:gd name="connsiteY30" fmla="*/ 473392 h 653414"/>
                  <a:gd name="connsiteX31" fmla="*/ 51435 w 906035"/>
                  <a:gd name="connsiteY31" fmla="*/ 393383 h 653414"/>
                  <a:gd name="connsiteX32" fmla="*/ 99060 w 906035"/>
                  <a:gd name="connsiteY32" fmla="*/ 393383 h 653414"/>
                  <a:gd name="connsiteX33" fmla="*/ 124778 w 906035"/>
                  <a:gd name="connsiteY33" fmla="*/ 367665 h 653414"/>
                  <a:gd name="connsiteX34" fmla="*/ 99060 w 906035"/>
                  <a:gd name="connsiteY34" fmla="*/ 341948 h 653414"/>
                  <a:gd name="connsiteX35" fmla="*/ 51435 w 906035"/>
                  <a:gd name="connsiteY35" fmla="*/ 341948 h 653414"/>
                  <a:gd name="connsiteX36" fmla="*/ 51435 w 906035"/>
                  <a:gd name="connsiteY36" fmla="*/ 261938 h 653414"/>
                  <a:gd name="connsiteX37" fmla="*/ 99060 w 906035"/>
                  <a:gd name="connsiteY37" fmla="*/ 261938 h 653414"/>
                  <a:gd name="connsiteX38" fmla="*/ 124778 w 906035"/>
                  <a:gd name="connsiteY38" fmla="*/ 236220 h 653414"/>
                  <a:gd name="connsiteX39" fmla="*/ 99060 w 906035"/>
                  <a:gd name="connsiteY39" fmla="*/ 210502 h 653414"/>
                  <a:gd name="connsiteX40" fmla="*/ 51435 w 906035"/>
                  <a:gd name="connsiteY40" fmla="*/ 210502 h 653414"/>
                  <a:gd name="connsiteX41" fmla="*/ 51435 w 906035"/>
                  <a:gd name="connsiteY41" fmla="*/ 130493 h 653414"/>
                  <a:gd name="connsiteX42" fmla="*/ 99060 w 906035"/>
                  <a:gd name="connsiteY42" fmla="*/ 130493 h 653414"/>
                  <a:gd name="connsiteX43" fmla="*/ 124778 w 906035"/>
                  <a:gd name="connsiteY43" fmla="*/ 104775 h 653414"/>
                  <a:gd name="connsiteX44" fmla="*/ 99060 w 906035"/>
                  <a:gd name="connsiteY44" fmla="*/ 79057 h 653414"/>
                  <a:gd name="connsiteX45" fmla="*/ 51435 w 906035"/>
                  <a:gd name="connsiteY45" fmla="*/ 79057 h 653414"/>
                  <a:gd name="connsiteX46" fmla="*/ 51435 w 906035"/>
                  <a:gd name="connsiteY46" fmla="*/ 25718 h 653414"/>
                  <a:gd name="connsiteX47" fmla="*/ 25718 w 906035"/>
                  <a:gd name="connsiteY47" fmla="*/ 0 h 653414"/>
                  <a:gd name="connsiteX48" fmla="*/ 0 w 906035"/>
                  <a:gd name="connsiteY48" fmla="*/ 25718 h 653414"/>
                  <a:gd name="connsiteX49" fmla="*/ 0 w 906035"/>
                  <a:gd name="connsiteY49" fmla="*/ 627698 h 653414"/>
                  <a:gd name="connsiteX50" fmla="*/ 25718 w 906035"/>
                  <a:gd name="connsiteY50" fmla="*/ 653415 h 653414"/>
                  <a:gd name="connsiteX51" fmla="*/ 880110 w 906035"/>
                  <a:gd name="connsiteY51" fmla="*/ 653415 h 653414"/>
                  <a:gd name="connsiteX52" fmla="*/ 905828 w 906035"/>
                  <a:gd name="connsiteY52" fmla="*/ 627698 h 653414"/>
                  <a:gd name="connsiteX53" fmla="*/ 882015 w 906035"/>
                  <a:gd name="connsiteY53" fmla="*/ 603885 h 65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6035" h="653414">
                    <a:moveTo>
                      <a:pt x="882015" y="603885"/>
                    </a:moveTo>
                    <a:lnTo>
                      <a:pt x="832485" y="603885"/>
                    </a:lnTo>
                    <a:lnTo>
                      <a:pt x="832485" y="121920"/>
                    </a:lnTo>
                    <a:cubicBezTo>
                      <a:pt x="832485" y="107632"/>
                      <a:pt x="821055" y="96203"/>
                      <a:pt x="806768" y="96203"/>
                    </a:cubicBezTo>
                    <a:lnTo>
                      <a:pt x="734378" y="96203"/>
                    </a:lnTo>
                    <a:cubicBezTo>
                      <a:pt x="720090" y="96203"/>
                      <a:pt x="708660" y="107632"/>
                      <a:pt x="708660" y="121920"/>
                    </a:cubicBezTo>
                    <a:lnTo>
                      <a:pt x="708660" y="603885"/>
                    </a:lnTo>
                    <a:lnTo>
                      <a:pt x="655320" y="603885"/>
                    </a:lnTo>
                    <a:lnTo>
                      <a:pt x="655320" y="291465"/>
                    </a:lnTo>
                    <a:cubicBezTo>
                      <a:pt x="655320" y="277178"/>
                      <a:pt x="643890" y="265748"/>
                      <a:pt x="629603" y="265748"/>
                    </a:cubicBezTo>
                    <a:lnTo>
                      <a:pt x="557213" y="265748"/>
                    </a:lnTo>
                    <a:cubicBezTo>
                      <a:pt x="542925" y="265748"/>
                      <a:pt x="531495" y="277178"/>
                      <a:pt x="531495" y="291465"/>
                    </a:cubicBezTo>
                    <a:lnTo>
                      <a:pt x="531495" y="603885"/>
                    </a:lnTo>
                    <a:lnTo>
                      <a:pt x="477203" y="603885"/>
                    </a:lnTo>
                    <a:lnTo>
                      <a:pt x="477203" y="426720"/>
                    </a:lnTo>
                    <a:cubicBezTo>
                      <a:pt x="477203" y="412433"/>
                      <a:pt x="465773" y="401003"/>
                      <a:pt x="451485" y="401003"/>
                    </a:cubicBezTo>
                    <a:lnTo>
                      <a:pt x="379095" y="401003"/>
                    </a:lnTo>
                    <a:cubicBezTo>
                      <a:pt x="364808" y="401003"/>
                      <a:pt x="353378" y="412433"/>
                      <a:pt x="353378" y="426720"/>
                    </a:cubicBezTo>
                    <a:lnTo>
                      <a:pt x="353378" y="604838"/>
                    </a:lnTo>
                    <a:lnTo>
                      <a:pt x="299085" y="604838"/>
                    </a:lnTo>
                    <a:lnTo>
                      <a:pt x="299085" y="467678"/>
                    </a:lnTo>
                    <a:cubicBezTo>
                      <a:pt x="299085" y="453390"/>
                      <a:pt x="287655" y="441960"/>
                      <a:pt x="273368" y="441960"/>
                    </a:cubicBezTo>
                    <a:lnTo>
                      <a:pt x="200978" y="441960"/>
                    </a:lnTo>
                    <a:cubicBezTo>
                      <a:pt x="186690" y="441960"/>
                      <a:pt x="175260" y="453390"/>
                      <a:pt x="175260" y="467678"/>
                    </a:cubicBezTo>
                    <a:lnTo>
                      <a:pt x="175260" y="604838"/>
                    </a:lnTo>
                    <a:lnTo>
                      <a:pt x="51435" y="604838"/>
                    </a:lnTo>
                    <a:lnTo>
                      <a:pt x="51435" y="524828"/>
                    </a:lnTo>
                    <a:lnTo>
                      <a:pt x="99060" y="524828"/>
                    </a:lnTo>
                    <a:cubicBezTo>
                      <a:pt x="113348" y="524828"/>
                      <a:pt x="124778" y="513398"/>
                      <a:pt x="124778" y="499110"/>
                    </a:cubicBezTo>
                    <a:cubicBezTo>
                      <a:pt x="124778" y="484823"/>
                      <a:pt x="113348" y="473392"/>
                      <a:pt x="99060" y="473392"/>
                    </a:cubicBezTo>
                    <a:lnTo>
                      <a:pt x="51435" y="473392"/>
                    </a:lnTo>
                    <a:lnTo>
                      <a:pt x="51435" y="393383"/>
                    </a:lnTo>
                    <a:lnTo>
                      <a:pt x="99060" y="393383"/>
                    </a:lnTo>
                    <a:cubicBezTo>
                      <a:pt x="113348" y="393383"/>
                      <a:pt x="124778" y="381953"/>
                      <a:pt x="124778" y="367665"/>
                    </a:cubicBezTo>
                    <a:cubicBezTo>
                      <a:pt x="124778" y="353378"/>
                      <a:pt x="113348" y="341948"/>
                      <a:pt x="99060" y="341948"/>
                    </a:cubicBezTo>
                    <a:lnTo>
                      <a:pt x="51435" y="341948"/>
                    </a:lnTo>
                    <a:lnTo>
                      <a:pt x="51435" y="261938"/>
                    </a:lnTo>
                    <a:lnTo>
                      <a:pt x="99060" y="261938"/>
                    </a:lnTo>
                    <a:cubicBezTo>
                      <a:pt x="113348" y="261938"/>
                      <a:pt x="124778" y="250508"/>
                      <a:pt x="124778" y="236220"/>
                    </a:cubicBezTo>
                    <a:cubicBezTo>
                      <a:pt x="124778" y="221933"/>
                      <a:pt x="113348" y="210502"/>
                      <a:pt x="99060" y="210502"/>
                    </a:cubicBezTo>
                    <a:lnTo>
                      <a:pt x="51435" y="210502"/>
                    </a:lnTo>
                    <a:lnTo>
                      <a:pt x="51435" y="130493"/>
                    </a:lnTo>
                    <a:lnTo>
                      <a:pt x="99060" y="130493"/>
                    </a:lnTo>
                    <a:cubicBezTo>
                      <a:pt x="113348" y="130493"/>
                      <a:pt x="124778" y="119063"/>
                      <a:pt x="124778" y="104775"/>
                    </a:cubicBezTo>
                    <a:cubicBezTo>
                      <a:pt x="124778" y="90488"/>
                      <a:pt x="113348" y="79057"/>
                      <a:pt x="99060" y="79057"/>
                    </a:cubicBezTo>
                    <a:lnTo>
                      <a:pt x="51435" y="79057"/>
                    </a:lnTo>
                    <a:lnTo>
                      <a:pt x="51435" y="25718"/>
                    </a:lnTo>
                    <a:cubicBezTo>
                      <a:pt x="51435" y="11430"/>
                      <a:pt x="40005" y="0"/>
                      <a:pt x="25718" y="0"/>
                    </a:cubicBezTo>
                    <a:cubicBezTo>
                      <a:pt x="11430" y="0"/>
                      <a:pt x="0" y="11430"/>
                      <a:pt x="0" y="25718"/>
                    </a:cubicBezTo>
                    <a:lnTo>
                      <a:pt x="0" y="627698"/>
                    </a:lnTo>
                    <a:cubicBezTo>
                      <a:pt x="0" y="641985"/>
                      <a:pt x="11430" y="653415"/>
                      <a:pt x="25718" y="653415"/>
                    </a:cubicBezTo>
                    <a:lnTo>
                      <a:pt x="880110" y="653415"/>
                    </a:lnTo>
                    <a:cubicBezTo>
                      <a:pt x="894398" y="653415"/>
                      <a:pt x="905828" y="641985"/>
                      <a:pt x="905828" y="627698"/>
                    </a:cubicBezTo>
                    <a:cubicBezTo>
                      <a:pt x="907733" y="615315"/>
                      <a:pt x="896303" y="603885"/>
                      <a:pt x="882015" y="60388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sp>
        <p:nvSpPr>
          <p:cNvPr id="2" name="Title 1">
            <a:extLst>
              <a:ext uri="{FF2B5EF4-FFF2-40B4-BE49-F238E27FC236}">
                <a16:creationId xmlns:a16="http://schemas.microsoft.com/office/drawing/2014/main" id="{4850185D-A23E-C18A-AE7D-48009705525E}"/>
              </a:ext>
            </a:extLst>
          </p:cNvPr>
          <p:cNvSpPr>
            <a:spLocks noGrp="1"/>
          </p:cNvSpPr>
          <p:nvPr>
            <p:ph type="title"/>
          </p:nvPr>
        </p:nvSpPr>
        <p:spPr/>
        <p:txBody>
          <a:bodyPr/>
          <a:lstStyle/>
          <a:p>
            <a:r>
              <a:rPr lang="en-US" dirty="0">
                <a:solidFill>
                  <a:schemeClr val="tx2"/>
                </a:solidFill>
              </a:rPr>
              <a:t>What does TB DIAH do?</a:t>
            </a:r>
            <a:endParaRPr lang="en-US" dirty="0"/>
          </a:p>
        </p:txBody>
      </p:sp>
    </p:spTree>
    <p:custDataLst>
      <p:tags r:id="rId1"/>
    </p:custDataLst>
    <p:extLst>
      <p:ext uri="{BB962C8B-B14F-4D97-AF65-F5344CB8AC3E}">
        <p14:creationId xmlns:p14="http://schemas.microsoft.com/office/powerpoint/2010/main" val="118663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1DA990C4-FB19-421C-8E7E-0C63015F01B0}"/>
              </a:ext>
            </a:extLst>
          </p:cNvPr>
          <p:cNvSpPr>
            <a:spLocks noGrp="1"/>
          </p:cNvSpPr>
          <p:nvPr>
            <p:ph type="title"/>
          </p:nvPr>
        </p:nvSpPr>
        <p:spPr/>
        <p:txBody>
          <a:bodyPr/>
          <a:lstStyle/>
          <a:p>
            <a:r>
              <a:rPr lang="en-US" dirty="0">
                <a:solidFill>
                  <a:schemeClr val="tx2"/>
                </a:solidFill>
              </a:rPr>
              <a:t>What does TB DIAH do?</a:t>
            </a:r>
          </a:p>
        </p:txBody>
      </p:sp>
      <p:grpSp>
        <p:nvGrpSpPr>
          <p:cNvPr id="22" name="Group 21">
            <a:extLst>
              <a:ext uri="{FF2B5EF4-FFF2-40B4-BE49-F238E27FC236}">
                <a16:creationId xmlns:a16="http://schemas.microsoft.com/office/drawing/2014/main" id="{E58BF2D1-ABE6-9D2A-C83D-5E921DE9CF0D}"/>
              </a:ext>
              <a:ext uri="{C183D7F6-B498-43B3-948B-1728B52AA6E4}">
                <adec:decorative xmlns:adec="http://schemas.microsoft.com/office/drawing/2017/decorative" val="1"/>
              </a:ext>
            </a:extLst>
          </p:cNvPr>
          <p:cNvGrpSpPr/>
          <p:nvPr/>
        </p:nvGrpSpPr>
        <p:grpSpPr>
          <a:xfrm>
            <a:off x="2559" y="637154"/>
            <a:ext cx="6402169" cy="731520"/>
            <a:chOff x="2559" y="637154"/>
            <a:chExt cx="6402169" cy="731520"/>
          </a:xfrm>
        </p:grpSpPr>
        <p:sp>
          <p:nvSpPr>
            <p:cNvPr id="94" name="Arrow: Right 93">
              <a:extLst>
                <a:ext uri="{FF2B5EF4-FFF2-40B4-BE49-F238E27FC236}">
                  <a16:creationId xmlns:a16="http://schemas.microsoft.com/office/drawing/2014/main" id="{8D2B0773-9EB3-ED16-51F5-728B330DEF6D}"/>
                </a:ext>
              </a:extLst>
            </p:cNvPr>
            <p:cNvSpPr/>
            <p:nvPr/>
          </p:nvSpPr>
          <p:spPr>
            <a:xfrm>
              <a:off x="2559" y="637154"/>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5" name="TextBox 44">
              <a:extLst>
                <a:ext uri="{FF2B5EF4-FFF2-40B4-BE49-F238E27FC236}">
                  <a16:creationId xmlns:a16="http://schemas.microsoft.com/office/drawing/2014/main" id="{DE63418B-455C-4E2B-885C-72CF1C0C4D3A}"/>
                </a:ext>
              </a:extLst>
            </p:cNvPr>
            <p:cNvSpPr txBox="1"/>
            <p:nvPr/>
          </p:nvSpPr>
          <p:spPr>
            <a:xfrm>
              <a:off x="1141941" y="685200"/>
              <a:ext cx="5262787" cy="6027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2F3C"/>
                  </a:solidFill>
                  <a:effectLst/>
                  <a:uLnTx/>
                  <a:uFillTx/>
                  <a:latin typeface="Gill Sans MT"/>
                  <a:ea typeface="Calibri"/>
                  <a:cs typeface="Calibri"/>
                  <a:sym typeface="Calibri"/>
                </a:rPr>
                <a:t>Performance-based M&amp;E Framework </a:t>
              </a: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Contains the 10 core and extended indicators to help Missions track progress against TB targets and manage USAID’s TB investments—all in one place</a:t>
              </a:r>
            </a:p>
          </p:txBody>
        </p:sp>
      </p:grpSp>
      <p:grpSp>
        <p:nvGrpSpPr>
          <p:cNvPr id="20" name="Group 19">
            <a:extLst>
              <a:ext uri="{FF2B5EF4-FFF2-40B4-BE49-F238E27FC236}">
                <a16:creationId xmlns:a16="http://schemas.microsoft.com/office/drawing/2014/main" id="{0D5A6605-844F-8112-18CC-8B2A9102181D}"/>
              </a:ext>
              <a:ext uri="{C183D7F6-B498-43B3-948B-1728B52AA6E4}">
                <adec:decorative xmlns:adec="http://schemas.microsoft.com/office/drawing/2017/decorative" val="1"/>
              </a:ext>
            </a:extLst>
          </p:cNvPr>
          <p:cNvGrpSpPr/>
          <p:nvPr/>
        </p:nvGrpSpPr>
        <p:grpSpPr>
          <a:xfrm>
            <a:off x="73714" y="732007"/>
            <a:ext cx="714829" cy="669739"/>
            <a:chOff x="60558" y="732007"/>
            <a:chExt cx="714829" cy="669739"/>
          </a:xfrm>
        </p:grpSpPr>
        <p:grpSp>
          <p:nvGrpSpPr>
            <p:cNvPr id="5" name="Group 4">
              <a:extLst>
                <a:ext uri="{FF2B5EF4-FFF2-40B4-BE49-F238E27FC236}">
                  <a16:creationId xmlns:a16="http://schemas.microsoft.com/office/drawing/2014/main" id="{FE2FCDDF-DE6E-4C59-8101-250ABD00E202}"/>
                </a:ext>
              </a:extLst>
            </p:cNvPr>
            <p:cNvGrpSpPr/>
            <p:nvPr/>
          </p:nvGrpSpPr>
          <p:grpSpPr>
            <a:xfrm>
              <a:off x="189372" y="732007"/>
              <a:ext cx="457200" cy="384048"/>
              <a:chOff x="502167" y="1474726"/>
              <a:chExt cx="571584" cy="481020"/>
            </a:xfrm>
          </p:grpSpPr>
          <p:sp>
            <p:nvSpPr>
              <p:cNvPr id="6" name="Rectangle: Rounded Corners 5">
                <a:extLst>
                  <a:ext uri="{FF2B5EF4-FFF2-40B4-BE49-F238E27FC236}">
                    <a16:creationId xmlns:a16="http://schemas.microsoft.com/office/drawing/2014/main" id="{A6067600-9452-4BE3-862F-73E10CAECAB2}"/>
                  </a:ext>
                </a:extLst>
              </p:cNvPr>
              <p:cNvSpPr/>
              <p:nvPr/>
            </p:nvSpPr>
            <p:spPr>
              <a:xfrm>
                <a:off x="502167" y="1474726"/>
                <a:ext cx="571584" cy="481020"/>
              </a:xfrm>
              <a:prstGeom prst="round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 name="Graphic 72">
                <a:extLst>
                  <a:ext uri="{FF2B5EF4-FFF2-40B4-BE49-F238E27FC236}">
                    <a16:creationId xmlns:a16="http://schemas.microsoft.com/office/drawing/2014/main" id="{25FF2A45-B563-499D-BD9D-4A014BEB27F5}"/>
                  </a:ext>
                </a:extLst>
              </p:cNvPr>
              <p:cNvGrpSpPr/>
              <p:nvPr/>
            </p:nvGrpSpPr>
            <p:grpSpPr>
              <a:xfrm>
                <a:off x="586898" y="1519890"/>
                <a:ext cx="394686" cy="395577"/>
                <a:chOff x="1086229" y="1113942"/>
                <a:chExt cx="1335632" cy="1338647"/>
              </a:xfrm>
              <a:solidFill>
                <a:schemeClr val="bg1"/>
              </a:solidFill>
            </p:grpSpPr>
            <p:sp>
              <p:nvSpPr>
                <p:cNvPr id="8" name="Freeform: Shape 7">
                  <a:extLst>
                    <a:ext uri="{FF2B5EF4-FFF2-40B4-BE49-F238E27FC236}">
                      <a16:creationId xmlns:a16="http://schemas.microsoft.com/office/drawing/2014/main" id="{82EED286-6D0A-47C5-8FD6-D7AA6E1A4D3E}"/>
                    </a:ext>
                  </a:extLst>
                </p:cNvPr>
                <p:cNvSpPr/>
                <p:nvPr/>
              </p:nvSpPr>
              <p:spPr>
                <a:xfrm>
                  <a:off x="1086229" y="1113942"/>
                  <a:ext cx="1335632" cy="1338647"/>
                </a:xfrm>
                <a:custGeom>
                  <a:avLst/>
                  <a:gdLst>
                    <a:gd name="connsiteX0" fmla="*/ 1335632 w 1335632"/>
                    <a:gd name="connsiteY0" fmla="*/ 667816 h 1338647"/>
                    <a:gd name="connsiteX1" fmla="*/ 1210511 w 1335632"/>
                    <a:gd name="connsiteY1" fmla="*/ 532143 h 1338647"/>
                    <a:gd name="connsiteX2" fmla="*/ 1147197 w 1335632"/>
                    <a:gd name="connsiteY2" fmla="*/ 378379 h 1338647"/>
                    <a:gd name="connsiteX3" fmla="*/ 1180361 w 1335632"/>
                    <a:gd name="connsiteY3" fmla="*/ 290945 h 1338647"/>
                    <a:gd name="connsiteX4" fmla="*/ 1141167 w 1335632"/>
                    <a:gd name="connsiteY4" fmla="*/ 194466 h 1338647"/>
                    <a:gd name="connsiteX5" fmla="*/ 957253 w 1335632"/>
                    <a:gd name="connsiteY5" fmla="*/ 188436 h 1338647"/>
                    <a:gd name="connsiteX6" fmla="*/ 803490 w 1335632"/>
                    <a:gd name="connsiteY6" fmla="*/ 125121 h 1338647"/>
                    <a:gd name="connsiteX7" fmla="*/ 667816 w 1335632"/>
                    <a:gd name="connsiteY7" fmla="*/ 0 h 1338647"/>
                    <a:gd name="connsiteX8" fmla="*/ 532142 w 1335632"/>
                    <a:gd name="connsiteY8" fmla="*/ 125121 h 1338647"/>
                    <a:gd name="connsiteX9" fmla="*/ 378379 w 1335632"/>
                    <a:gd name="connsiteY9" fmla="*/ 188436 h 1338647"/>
                    <a:gd name="connsiteX10" fmla="*/ 290945 w 1335632"/>
                    <a:gd name="connsiteY10" fmla="*/ 155271 h 1338647"/>
                    <a:gd name="connsiteX11" fmla="*/ 194466 w 1335632"/>
                    <a:gd name="connsiteY11" fmla="*/ 195973 h 1338647"/>
                    <a:gd name="connsiteX12" fmla="*/ 188436 w 1335632"/>
                    <a:gd name="connsiteY12" fmla="*/ 379886 h 1338647"/>
                    <a:gd name="connsiteX13" fmla="*/ 125121 w 1335632"/>
                    <a:gd name="connsiteY13" fmla="*/ 533650 h 1338647"/>
                    <a:gd name="connsiteX14" fmla="*/ 0 w 1335632"/>
                    <a:gd name="connsiteY14" fmla="*/ 669324 h 1338647"/>
                    <a:gd name="connsiteX15" fmla="*/ 125121 w 1335632"/>
                    <a:gd name="connsiteY15" fmla="*/ 804998 h 1338647"/>
                    <a:gd name="connsiteX16" fmla="*/ 188436 w 1335632"/>
                    <a:gd name="connsiteY16" fmla="*/ 958761 h 1338647"/>
                    <a:gd name="connsiteX17" fmla="*/ 155271 w 1335632"/>
                    <a:gd name="connsiteY17" fmla="*/ 1046195 h 1338647"/>
                    <a:gd name="connsiteX18" fmla="*/ 194466 w 1335632"/>
                    <a:gd name="connsiteY18" fmla="*/ 1142674 h 1338647"/>
                    <a:gd name="connsiteX19" fmla="*/ 290945 w 1335632"/>
                    <a:gd name="connsiteY19" fmla="*/ 1183377 h 1338647"/>
                    <a:gd name="connsiteX20" fmla="*/ 290945 w 1335632"/>
                    <a:gd name="connsiteY20" fmla="*/ 1183377 h 1338647"/>
                    <a:gd name="connsiteX21" fmla="*/ 378379 w 1335632"/>
                    <a:gd name="connsiteY21" fmla="*/ 1150212 h 1338647"/>
                    <a:gd name="connsiteX22" fmla="*/ 532142 w 1335632"/>
                    <a:gd name="connsiteY22" fmla="*/ 1213526 h 1338647"/>
                    <a:gd name="connsiteX23" fmla="*/ 667816 w 1335632"/>
                    <a:gd name="connsiteY23" fmla="*/ 1338648 h 1338647"/>
                    <a:gd name="connsiteX24" fmla="*/ 803490 w 1335632"/>
                    <a:gd name="connsiteY24" fmla="*/ 1213526 h 1338647"/>
                    <a:gd name="connsiteX25" fmla="*/ 957253 w 1335632"/>
                    <a:gd name="connsiteY25" fmla="*/ 1150212 h 1338647"/>
                    <a:gd name="connsiteX26" fmla="*/ 1044688 w 1335632"/>
                    <a:gd name="connsiteY26" fmla="*/ 1183377 h 1338647"/>
                    <a:gd name="connsiteX27" fmla="*/ 1141167 w 1335632"/>
                    <a:gd name="connsiteY27" fmla="*/ 1142674 h 1338647"/>
                    <a:gd name="connsiteX28" fmla="*/ 1147197 w 1335632"/>
                    <a:gd name="connsiteY28" fmla="*/ 958761 h 1338647"/>
                    <a:gd name="connsiteX29" fmla="*/ 1210511 w 1335632"/>
                    <a:gd name="connsiteY29" fmla="*/ 804998 h 1338647"/>
                    <a:gd name="connsiteX30" fmla="*/ 1335632 w 1335632"/>
                    <a:gd name="connsiteY30" fmla="*/ 667816 h 1338647"/>
                    <a:gd name="connsiteX31" fmla="*/ 1279855 w 1335632"/>
                    <a:gd name="connsiteY31" fmla="*/ 667816 h 1338647"/>
                    <a:gd name="connsiteX32" fmla="*/ 1198451 w 1335632"/>
                    <a:gd name="connsiteY32" fmla="*/ 749221 h 1338647"/>
                    <a:gd name="connsiteX33" fmla="*/ 1193929 w 1335632"/>
                    <a:gd name="connsiteY33" fmla="*/ 749221 h 1338647"/>
                    <a:gd name="connsiteX34" fmla="*/ 1193929 w 1335632"/>
                    <a:gd name="connsiteY34" fmla="*/ 749221 h 1338647"/>
                    <a:gd name="connsiteX35" fmla="*/ 1193929 w 1335632"/>
                    <a:gd name="connsiteY35" fmla="*/ 749221 h 1338647"/>
                    <a:gd name="connsiteX36" fmla="*/ 1118554 w 1335632"/>
                    <a:gd name="connsiteY36" fmla="*/ 669324 h 1338647"/>
                    <a:gd name="connsiteX37" fmla="*/ 1199959 w 1335632"/>
                    <a:gd name="connsiteY37" fmla="*/ 587920 h 1338647"/>
                    <a:gd name="connsiteX38" fmla="*/ 1279855 w 1335632"/>
                    <a:gd name="connsiteY38" fmla="*/ 667816 h 1338647"/>
                    <a:gd name="connsiteX39" fmla="*/ 946701 w 1335632"/>
                    <a:gd name="connsiteY39" fmla="*/ 949716 h 1338647"/>
                    <a:gd name="connsiteX40" fmla="*/ 907506 w 1335632"/>
                    <a:gd name="connsiteY40" fmla="*/ 1046195 h 1338647"/>
                    <a:gd name="connsiteX41" fmla="*/ 921074 w 1335632"/>
                    <a:gd name="connsiteY41" fmla="*/ 1104987 h 1338647"/>
                    <a:gd name="connsiteX42" fmla="*/ 794445 w 1335632"/>
                    <a:gd name="connsiteY42" fmla="*/ 1157749 h 1338647"/>
                    <a:gd name="connsiteX43" fmla="*/ 666309 w 1335632"/>
                    <a:gd name="connsiteY43" fmla="*/ 1065793 h 1338647"/>
                    <a:gd name="connsiteX44" fmla="*/ 538172 w 1335632"/>
                    <a:gd name="connsiteY44" fmla="*/ 1157749 h 1338647"/>
                    <a:gd name="connsiteX45" fmla="*/ 411544 w 1335632"/>
                    <a:gd name="connsiteY45" fmla="*/ 1104987 h 1338647"/>
                    <a:gd name="connsiteX46" fmla="*/ 425111 w 1335632"/>
                    <a:gd name="connsiteY46" fmla="*/ 1046195 h 1338647"/>
                    <a:gd name="connsiteX47" fmla="*/ 385916 w 1335632"/>
                    <a:gd name="connsiteY47" fmla="*/ 949716 h 1338647"/>
                    <a:gd name="connsiteX48" fmla="*/ 289437 w 1335632"/>
                    <a:gd name="connsiteY48" fmla="*/ 909014 h 1338647"/>
                    <a:gd name="connsiteX49" fmla="*/ 230645 w 1335632"/>
                    <a:gd name="connsiteY49" fmla="*/ 922581 h 1338647"/>
                    <a:gd name="connsiteX50" fmla="*/ 177883 w 1335632"/>
                    <a:gd name="connsiteY50" fmla="*/ 795953 h 1338647"/>
                    <a:gd name="connsiteX51" fmla="*/ 269840 w 1335632"/>
                    <a:gd name="connsiteY51" fmla="*/ 667816 h 1338647"/>
                    <a:gd name="connsiteX52" fmla="*/ 177883 w 1335632"/>
                    <a:gd name="connsiteY52" fmla="*/ 539680 h 1338647"/>
                    <a:gd name="connsiteX53" fmla="*/ 230645 w 1335632"/>
                    <a:gd name="connsiteY53" fmla="*/ 413051 h 1338647"/>
                    <a:gd name="connsiteX54" fmla="*/ 289437 w 1335632"/>
                    <a:gd name="connsiteY54" fmla="*/ 426619 h 1338647"/>
                    <a:gd name="connsiteX55" fmla="*/ 385916 w 1335632"/>
                    <a:gd name="connsiteY55" fmla="*/ 387424 h 1338647"/>
                    <a:gd name="connsiteX56" fmla="*/ 411544 w 1335632"/>
                    <a:gd name="connsiteY56" fmla="*/ 232153 h 1338647"/>
                    <a:gd name="connsiteX57" fmla="*/ 538172 w 1335632"/>
                    <a:gd name="connsiteY57" fmla="*/ 179391 h 1338647"/>
                    <a:gd name="connsiteX58" fmla="*/ 666309 w 1335632"/>
                    <a:gd name="connsiteY58" fmla="*/ 271347 h 1338647"/>
                    <a:gd name="connsiteX59" fmla="*/ 794445 w 1335632"/>
                    <a:gd name="connsiteY59" fmla="*/ 179391 h 1338647"/>
                    <a:gd name="connsiteX60" fmla="*/ 921074 w 1335632"/>
                    <a:gd name="connsiteY60" fmla="*/ 232153 h 1338647"/>
                    <a:gd name="connsiteX61" fmla="*/ 907506 w 1335632"/>
                    <a:gd name="connsiteY61" fmla="*/ 290945 h 1338647"/>
                    <a:gd name="connsiteX62" fmla="*/ 946701 w 1335632"/>
                    <a:gd name="connsiteY62" fmla="*/ 387424 h 1338647"/>
                    <a:gd name="connsiteX63" fmla="*/ 1043180 w 1335632"/>
                    <a:gd name="connsiteY63" fmla="*/ 428126 h 1338647"/>
                    <a:gd name="connsiteX64" fmla="*/ 1101972 w 1335632"/>
                    <a:gd name="connsiteY64" fmla="*/ 414559 h 1338647"/>
                    <a:gd name="connsiteX65" fmla="*/ 1154734 w 1335632"/>
                    <a:gd name="connsiteY65" fmla="*/ 541187 h 1338647"/>
                    <a:gd name="connsiteX66" fmla="*/ 1062777 w 1335632"/>
                    <a:gd name="connsiteY66" fmla="*/ 669324 h 1338647"/>
                    <a:gd name="connsiteX67" fmla="*/ 1154734 w 1335632"/>
                    <a:gd name="connsiteY67" fmla="*/ 797460 h 1338647"/>
                    <a:gd name="connsiteX68" fmla="*/ 1101972 w 1335632"/>
                    <a:gd name="connsiteY68" fmla="*/ 924089 h 1338647"/>
                    <a:gd name="connsiteX69" fmla="*/ 946701 w 1335632"/>
                    <a:gd name="connsiteY69" fmla="*/ 949716 h 1338647"/>
                    <a:gd name="connsiteX70" fmla="*/ 1100465 w 1335632"/>
                    <a:gd name="connsiteY70" fmla="*/ 233660 h 1338647"/>
                    <a:gd name="connsiteX71" fmla="*/ 1124584 w 1335632"/>
                    <a:gd name="connsiteY71" fmla="*/ 290945 h 1338647"/>
                    <a:gd name="connsiteX72" fmla="*/ 1100465 w 1335632"/>
                    <a:gd name="connsiteY72" fmla="*/ 348229 h 1338647"/>
                    <a:gd name="connsiteX73" fmla="*/ 1100465 w 1335632"/>
                    <a:gd name="connsiteY73" fmla="*/ 348229 h 1338647"/>
                    <a:gd name="connsiteX74" fmla="*/ 985896 w 1335632"/>
                    <a:gd name="connsiteY74" fmla="*/ 348229 h 1338647"/>
                    <a:gd name="connsiteX75" fmla="*/ 961776 w 1335632"/>
                    <a:gd name="connsiteY75" fmla="*/ 290945 h 1338647"/>
                    <a:gd name="connsiteX76" fmla="*/ 985896 w 1335632"/>
                    <a:gd name="connsiteY76" fmla="*/ 233660 h 1338647"/>
                    <a:gd name="connsiteX77" fmla="*/ 1043180 w 1335632"/>
                    <a:gd name="connsiteY77" fmla="*/ 209541 h 1338647"/>
                    <a:gd name="connsiteX78" fmla="*/ 1100465 w 1335632"/>
                    <a:gd name="connsiteY78" fmla="*/ 233660 h 1338647"/>
                    <a:gd name="connsiteX79" fmla="*/ 666309 w 1335632"/>
                    <a:gd name="connsiteY79" fmla="*/ 54269 h 1338647"/>
                    <a:gd name="connsiteX80" fmla="*/ 747713 w 1335632"/>
                    <a:gd name="connsiteY80" fmla="*/ 135674 h 1338647"/>
                    <a:gd name="connsiteX81" fmla="*/ 666309 w 1335632"/>
                    <a:gd name="connsiteY81" fmla="*/ 217078 h 1338647"/>
                    <a:gd name="connsiteX82" fmla="*/ 584904 w 1335632"/>
                    <a:gd name="connsiteY82" fmla="*/ 135674 h 1338647"/>
                    <a:gd name="connsiteX83" fmla="*/ 666309 w 1335632"/>
                    <a:gd name="connsiteY83" fmla="*/ 54269 h 1338647"/>
                    <a:gd name="connsiteX84" fmla="*/ 232153 w 1335632"/>
                    <a:gd name="connsiteY84" fmla="*/ 233660 h 1338647"/>
                    <a:gd name="connsiteX85" fmla="*/ 346722 w 1335632"/>
                    <a:gd name="connsiteY85" fmla="*/ 233660 h 1338647"/>
                    <a:gd name="connsiteX86" fmla="*/ 346722 w 1335632"/>
                    <a:gd name="connsiteY86" fmla="*/ 348229 h 1338647"/>
                    <a:gd name="connsiteX87" fmla="*/ 232153 w 1335632"/>
                    <a:gd name="connsiteY87" fmla="*/ 348229 h 1338647"/>
                    <a:gd name="connsiteX88" fmla="*/ 232153 w 1335632"/>
                    <a:gd name="connsiteY88" fmla="*/ 348229 h 1338647"/>
                    <a:gd name="connsiteX89" fmla="*/ 232153 w 1335632"/>
                    <a:gd name="connsiteY89" fmla="*/ 233660 h 1338647"/>
                    <a:gd name="connsiteX90" fmla="*/ 51255 w 1335632"/>
                    <a:gd name="connsiteY90" fmla="*/ 667816 h 1338647"/>
                    <a:gd name="connsiteX91" fmla="*/ 132659 w 1335632"/>
                    <a:gd name="connsiteY91" fmla="*/ 586412 h 1338647"/>
                    <a:gd name="connsiteX92" fmla="*/ 214063 w 1335632"/>
                    <a:gd name="connsiteY92" fmla="*/ 667816 h 1338647"/>
                    <a:gd name="connsiteX93" fmla="*/ 132659 w 1335632"/>
                    <a:gd name="connsiteY93" fmla="*/ 749221 h 1338647"/>
                    <a:gd name="connsiteX94" fmla="*/ 51255 w 1335632"/>
                    <a:gd name="connsiteY94" fmla="*/ 667816 h 1338647"/>
                    <a:gd name="connsiteX95" fmla="*/ 289437 w 1335632"/>
                    <a:gd name="connsiteY95" fmla="*/ 1126092 h 1338647"/>
                    <a:gd name="connsiteX96" fmla="*/ 232153 w 1335632"/>
                    <a:gd name="connsiteY96" fmla="*/ 1101972 h 1338647"/>
                    <a:gd name="connsiteX97" fmla="*/ 208033 w 1335632"/>
                    <a:gd name="connsiteY97" fmla="*/ 1044688 h 1338647"/>
                    <a:gd name="connsiteX98" fmla="*/ 232153 w 1335632"/>
                    <a:gd name="connsiteY98" fmla="*/ 987403 h 1338647"/>
                    <a:gd name="connsiteX99" fmla="*/ 289437 w 1335632"/>
                    <a:gd name="connsiteY99" fmla="*/ 963284 h 1338647"/>
                    <a:gd name="connsiteX100" fmla="*/ 346722 w 1335632"/>
                    <a:gd name="connsiteY100" fmla="*/ 987403 h 1338647"/>
                    <a:gd name="connsiteX101" fmla="*/ 370842 w 1335632"/>
                    <a:gd name="connsiteY101" fmla="*/ 1044688 h 1338647"/>
                    <a:gd name="connsiteX102" fmla="*/ 346722 w 1335632"/>
                    <a:gd name="connsiteY102" fmla="*/ 1101972 h 1338647"/>
                    <a:gd name="connsiteX103" fmla="*/ 346722 w 1335632"/>
                    <a:gd name="connsiteY103" fmla="*/ 1101972 h 1338647"/>
                    <a:gd name="connsiteX104" fmla="*/ 289437 w 1335632"/>
                    <a:gd name="connsiteY104" fmla="*/ 1126092 h 1338647"/>
                    <a:gd name="connsiteX105" fmla="*/ 289437 w 1335632"/>
                    <a:gd name="connsiteY105" fmla="*/ 1126092 h 1338647"/>
                    <a:gd name="connsiteX106" fmla="*/ 666309 w 1335632"/>
                    <a:gd name="connsiteY106" fmla="*/ 1282871 h 1338647"/>
                    <a:gd name="connsiteX107" fmla="*/ 584904 w 1335632"/>
                    <a:gd name="connsiteY107" fmla="*/ 1201466 h 1338647"/>
                    <a:gd name="connsiteX108" fmla="*/ 666309 w 1335632"/>
                    <a:gd name="connsiteY108" fmla="*/ 1120062 h 1338647"/>
                    <a:gd name="connsiteX109" fmla="*/ 747713 w 1335632"/>
                    <a:gd name="connsiteY109" fmla="*/ 1201466 h 1338647"/>
                    <a:gd name="connsiteX110" fmla="*/ 666309 w 1335632"/>
                    <a:gd name="connsiteY110" fmla="*/ 1282871 h 1338647"/>
                    <a:gd name="connsiteX111" fmla="*/ 1100465 w 1335632"/>
                    <a:gd name="connsiteY111" fmla="*/ 1103480 h 1338647"/>
                    <a:gd name="connsiteX112" fmla="*/ 985896 w 1335632"/>
                    <a:gd name="connsiteY112" fmla="*/ 1103480 h 1338647"/>
                    <a:gd name="connsiteX113" fmla="*/ 985896 w 1335632"/>
                    <a:gd name="connsiteY113" fmla="*/ 1103480 h 1338647"/>
                    <a:gd name="connsiteX114" fmla="*/ 961776 w 1335632"/>
                    <a:gd name="connsiteY114" fmla="*/ 1046195 h 1338647"/>
                    <a:gd name="connsiteX115" fmla="*/ 985896 w 1335632"/>
                    <a:gd name="connsiteY115" fmla="*/ 988911 h 1338647"/>
                    <a:gd name="connsiteX116" fmla="*/ 1043180 w 1335632"/>
                    <a:gd name="connsiteY116" fmla="*/ 964791 h 1338647"/>
                    <a:gd name="connsiteX117" fmla="*/ 1100465 w 1335632"/>
                    <a:gd name="connsiteY117" fmla="*/ 988911 h 1338647"/>
                    <a:gd name="connsiteX118" fmla="*/ 1100465 w 1335632"/>
                    <a:gd name="connsiteY118" fmla="*/ 1103480 h 133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335632" h="1338647">
                      <a:moveTo>
                        <a:pt x="1335632" y="667816"/>
                      </a:moveTo>
                      <a:cubicBezTo>
                        <a:pt x="1335632" y="596964"/>
                        <a:pt x="1279855" y="538172"/>
                        <a:pt x="1210511" y="532143"/>
                      </a:cubicBezTo>
                      <a:cubicBezTo>
                        <a:pt x="1196944" y="477873"/>
                        <a:pt x="1175839" y="426619"/>
                        <a:pt x="1147197" y="378379"/>
                      </a:cubicBezTo>
                      <a:cubicBezTo>
                        <a:pt x="1168301" y="354259"/>
                        <a:pt x="1180361" y="322602"/>
                        <a:pt x="1180361" y="290945"/>
                      </a:cubicBezTo>
                      <a:cubicBezTo>
                        <a:pt x="1180361" y="254765"/>
                        <a:pt x="1166794" y="220093"/>
                        <a:pt x="1141167" y="194466"/>
                      </a:cubicBezTo>
                      <a:cubicBezTo>
                        <a:pt x="1089912" y="143211"/>
                        <a:pt x="1010015" y="141704"/>
                        <a:pt x="957253" y="188436"/>
                      </a:cubicBezTo>
                      <a:cubicBezTo>
                        <a:pt x="909014" y="159794"/>
                        <a:pt x="857759" y="138689"/>
                        <a:pt x="803490" y="125121"/>
                      </a:cubicBezTo>
                      <a:cubicBezTo>
                        <a:pt x="797460" y="54269"/>
                        <a:pt x="738668" y="0"/>
                        <a:pt x="667816" y="0"/>
                      </a:cubicBezTo>
                      <a:cubicBezTo>
                        <a:pt x="596964" y="0"/>
                        <a:pt x="538172" y="55777"/>
                        <a:pt x="532142" y="125121"/>
                      </a:cubicBezTo>
                      <a:cubicBezTo>
                        <a:pt x="477873" y="138689"/>
                        <a:pt x="426618" y="159794"/>
                        <a:pt x="378379" y="188436"/>
                      </a:cubicBezTo>
                      <a:cubicBezTo>
                        <a:pt x="354259" y="167331"/>
                        <a:pt x="322602" y="155271"/>
                        <a:pt x="290945" y="155271"/>
                      </a:cubicBezTo>
                      <a:cubicBezTo>
                        <a:pt x="254765" y="155271"/>
                        <a:pt x="220093" y="168838"/>
                        <a:pt x="194466" y="195973"/>
                      </a:cubicBezTo>
                      <a:cubicBezTo>
                        <a:pt x="143211" y="247228"/>
                        <a:pt x="141704" y="327124"/>
                        <a:pt x="188436" y="379886"/>
                      </a:cubicBezTo>
                      <a:cubicBezTo>
                        <a:pt x="159793" y="428126"/>
                        <a:pt x="138689" y="479381"/>
                        <a:pt x="125121" y="533650"/>
                      </a:cubicBezTo>
                      <a:cubicBezTo>
                        <a:pt x="54269" y="539680"/>
                        <a:pt x="0" y="598472"/>
                        <a:pt x="0" y="669324"/>
                      </a:cubicBezTo>
                      <a:cubicBezTo>
                        <a:pt x="0" y="740176"/>
                        <a:pt x="55777" y="798968"/>
                        <a:pt x="125121" y="804998"/>
                      </a:cubicBezTo>
                      <a:cubicBezTo>
                        <a:pt x="138689" y="859267"/>
                        <a:pt x="159793" y="910522"/>
                        <a:pt x="188436" y="958761"/>
                      </a:cubicBezTo>
                      <a:cubicBezTo>
                        <a:pt x="167331" y="982881"/>
                        <a:pt x="155271" y="1014538"/>
                        <a:pt x="155271" y="1046195"/>
                      </a:cubicBezTo>
                      <a:cubicBezTo>
                        <a:pt x="155271" y="1082375"/>
                        <a:pt x="168838" y="1117047"/>
                        <a:pt x="194466" y="1142674"/>
                      </a:cubicBezTo>
                      <a:cubicBezTo>
                        <a:pt x="220093" y="1168302"/>
                        <a:pt x="254765" y="1183377"/>
                        <a:pt x="290945" y="1183377"/>
                      </a:cubicBezTo>
                      <a:lnTo>
                        <a:pt x="290945" y="1183377"/>
                      </a:lnTo>
                      <a:cubicBezTo>
                        <a:pt x="324109" y="1183377"/>
                        <a:pt x="354259" y="1171317"/>
                        <a:pt x="378379" y="1150212"/>
                      </a:cubicBezTo>
                      <a:cubicBezTo>
                        <a:pt x="426618" y="1178854"/>
                        <a:pt x="477873" y="1199959"/>
                        <a:pt x="532142" y="1213526"/>
                      </a:cubicBezTo>
                      <a:cubicBezTo>
                        <a:pt x="538172" y="1284378"/>
                        <a:pt x="596964" y="1338648"/>
                        <a:pt x="667816" y="1338648"/>
                      </a:cubicBezTo>
                      <a:cubicBezTo>
                        <a:pt x="738668" y="1338648"/>
                        <a:pt x="797460" y="1282871"/>
                        <a:pt x="803490" y="1213526"/>
                      </a:cubicBezTo>
                      <a:cubicBezTo>
                        <a:pt x="857759" y="1199959"/>
                        <a:pt x="909014" y="1178854"/>
                        <a:pt x="957253" y="1150212"/>
                      </a:cubicBezTo>
                      <a:cubicBezTo>
                        <a:pt x="981373" y="1171317"/>
                        <a:pt x="1013030" y="1183377"/>
                        <a:pt x="1044688" y="1183377"/>
                      </a:cubicBezTo>
                      <a:cubicBezTo>
                        <a:pt x="1080867" y="1183377"/>
                        <a:pt x="1115539" y="1169809"/>
                        <a:pt x="1141167" y="1142674"/>
                      </a:cubicBezTo>
                      <a:cubicBezTo>
                        <a:pt x="1192421" y="1091420"/>
                        <a:pt x="1193929" y="1011523"/>
                        <a:pt x="1147197" y="958761"/>
                      </a:cubicBezTo>
                      <a:cubicBezTo>
                        <a:pt x="1175839" y="910522"/>
                        <a:pt x="1196944" y="859267"/>
                        <a:pt x="1210511" y="804998"/>
                      </a:cubicBezTo>
                      <a:cubicBezTo>
                        <a:pt x="1279855" y="798968"/>
                        <a:pt x="1335632" y="740176"/>
                        <a:pt x="1335632" y="667816"/>
                      </a:cubicBezTo>
                      <a:close/>
                      <a:moveTo>
                        <a:pt x="1279855" y="667816"/>
                      </a:moveTo>
                      <a:cubicBezTo>
                        <a:pt x="1279855" y="713041"/>
                        <a:pt x="1243676" y="749221"/>
                        <a:pt x="1198451" y="749221"/>
                      </a:cubicBezTo>
                      <a:cubicBezTo>
                        <a:pt x="1196944" y="749221"/>
                        <a:pt x="1195436" y="749221"/>
                        <a:pt x="1193929" y="749221"/>
                      </a:cubicBezTo>
                      <a:lnTo>
                        <a:pt x="1193929" y="749221"/>
                      </a:lnTo>
                      <a:lnTo>
                        <a:pt x="1193929" y="749221"/>
                      </a:lnTo>
                      <a:cubicBezTo>
                        <a:pt x="1151719" y="746206"/>
                        <a:pt x="1118554" y="711533"/>
                        <a:pt x="1118554" y="669324"/>
                      </a:cubicBezTo>
                      <a:cubicBezTo>
                        <a:pt x="1118554" y="624099"/>
                        <a:pt x="1154734" y="587920"/>
                        <a:pt x="1199959" y="587920"/>
                      </a:cubicBezTo>
                      <a:cubicBezTo>
                        <a:pt x="1243676" y="587920"/>
                        <a:pt x="1279855" y="624099"/>
                        <a:pt x="1279855" y="667816"/>
                      </a:cubicBezTo>
                      <a:close/>
                      <a:moveTo>
                        <a:pt x="946701" y="949716"/>
                      </a:moveTo>
                      <a:cubicBezTo>
                        <a:pt x="921074" y="975343"/>
                        <a:pt x="907506" y="1010016"/>
                        <a:pt x="907506" y="1046195"/>
                      </a:cubicBezTo>
                      <a:cubicBezTo>
                        <a:pt x="907506" y="1067300"/>
                        <a:pt x="912029" y="1086897"/>
                        <a:pt x="921074" y="1104987"/>
                      </a:cubicBezTo>
                      <a:cubicBezTo>
                        <a:pt x="881879" y="1127600"/>
                        <a:pt x="839670" y="1145689"/>
                        <a:pt x="794445" y="1157749"/>
                      </a:cubicBezTo>
                      <a:cubicBezTo>
                        <a:pt x="776355" y="1104987"/>
                        <a:pt x="725101" y="1065793"/>
                        <a:pt x="666309" y="1065793"/>
                      </a:cubicBezTo>
                      <a:cubicBezTo>
                        <a:pt x="607517" y="1065793"/>
                        <a:pt x="556262" y="1103480"/>
                        <a:pt x="538172" y="1157749"/>
                      </a:cubicBezTo>
                      <a:cubicBezTo>
                        <a:pt x="494455" y="1145689"/>
                        <a:pt x="452246" y="1129107"/>
                        <a:pt x="411544" y="1104987"/>
                      </a:cubicBezTo>
                      <a:cubicBezTo>
                        <a:pt x="420589" y="1086897"/>
                        <a:pt x="425111" y="1067300"/>
                        <a:pt x="425111" y="1046195"/>
                      </a:cubicBezTo>
                      <a:cubicBezTo>
                        <a:pt x="425111" y="1010016"/>
                        <a:pt x="411544" y="975343"/>
                        <a:pt x="385916" y="949716"/>
                      </a:cubicBezTo>
                      <a:cubicBezTo>
                        <a:pt x="360289" y="924089"/>
                        <a:pt x="325617" y="909014"/>
                        <a:pt x="289437" y="909014"/>
                      </a:cubicBezTo>
                      <a:cubicBezTo>
                        <a:pt x="268332" y="909014"/>
                        <a:pt x="248735" y="913537"/>
                        <a:pt x="230645" y="922581"/>
                      </a:cubicBezTo>
                      <a:cubicBezTo>
                        <a:pt x="208033" y="883387"/>
                        <a:pt x="189943" y="841177"/>
                        <a:pt x="177883" y="795953"/>
                      </a:cubicBezTo>
                      <a:cubicBezTo>
                        <a:pt x="230645" y="777863"/>
                        <a:pt x="269840" y="726608"/>
                        <a:pt x="269840" y="667816"/>
                      </a:cubicBezTo>
                      <a:cubicBezTo>
                        <a:pt x="269840" y="609024"/>
                        <a:pt x="232153" y="557770"/>
                        <a:pt x="177883" y="539680"/>
                      </a:cubicBezTo>
                      <a:cubicBezTo>
                        <a:pt x="189943" y="495963"/>
                        <a:pt x="206526" y="452246"/>
                        <a:pt x="230645" y="413051"/>
                      </a:cubicBezTo>
                      <a:cubicBezTo>
                        <a:pt x="248735" y="422096"/>
                        <a:pt x="269840" y="426619"/>
                        <a:pt x="289437" y="426619"/>
                      </a:cubicBezTo>
                      <a:cubicBezTo>
                        <a:pt x="324109" y="426619"/>
                        <a:pt x="358782" y="413051"/>
                        <a:pt x="385916" y="387424"/>
                      </a:cubicBezTo>
                      <a:cubicBezTo>
                        <a:pt x="428126" y="345214"/>
                        <a:pt x="435663" y="283407"/>
                        <a:pt x="411544" y="232153"/>
                      </a:cubicBezTo>
                      <a:cubicBezTo>
                        <a:pt x="450738" y="209541"/>
                        <a:pt x="492948" y="191451"/>
                        <a:pt x="538172" y="179391"/>
                      </a:cubicBezTo>
                      <a:cubicBezTo>
                        <a:pt x="556262" y="232153"/>
                        <a:pt x="607517" y="271347"/>
                        <a:pt x="666309" y="271347"/>
                      </a:cubicBezTo>
                      <a:cubicBezTo>
                        <a:pt x="725101" y="271347"/>
                        <a:pt x="776355" y="233660"/>
                        <a:pt x="794445" y="179391"/>
                      </a:cubicBezTo>
                      <a:cubicBezTo>
                        <a:pt x="838162" y="191451"/>
                        <a:pt x="880372" y="208033"/>
                        <a:pt x="921074" y="232153"/>
                      </a:cubicBezTo>
                      <a:cubicBezTo>
                        <a:pt x="912029" y="250243"/>
                        <a:pt x="907506" y="269840"/>
                        <a:pt x="907506" y="290945"/>
                      </a:cubicBezTo>
                      <a:cubicBezTo>
                        <a:pt x="907506" y="327124"/>
                        <a:pt x="921074" y="361797"/>
                        <a:pt x="946701" y="387424"/>
                      </a:cubicBezTo>
                      <a:cubicBezTo>
                        <a:pt x="972328" y="413051"/>
                        <a:pt x="1007001" y="428126"/>
                        <a:pt x="1043180" y="428126"/>
                      </a:cubicBezTo>
                      <a:cubicBezTo>
                        <a:pt x="1064285" y="428126"/>
                        <a:pt x="1083882" y="423604"/>
                        <a:pt x="1101972" y="414559"/>
                      </a:cubicBezTo>
                      <a:cubicBezTo>
                        <a:pt x="1124584" y="453753"/>
                        <a:pt x="1142674" y="495963"/>
                        <a:pt x="1154734" y="541187"/>
                      </a:cubicBezTo>
                      <a:cubicBezTo>
                        <a:pt x="1101972" y="559277"/>
                        <a:pt x="1062777" y="610532"/>
                        <a:pt x="1062777" y="669324"/>
                      </a:cubicBezTo>
                      <a:cubicBezTo>
                        <a:pt x="1062777" y="728116"/>
                        <a:pt x="1100465" y="779370"/>
                        <a:pt x="1154734" y="797460"/>
                      </a:cubicBezTo>
                      <a:cubicBezTo>
                        <a:pt x="1142674" y="841177"/>
                        <a:pt x="1126092" y="884894"/>
                        <a:pt x="1101972" y="924089"/>
                      </a:cubicBezTo>
                      <a:cubicBezTo>
                        <a:pt x="1052225" y="898462"/>
                        <a:pt x="988911" y="907507"/>
                        <a:pt x="946701" y="949716"/>
                      </a:cubicBezTo>
                      <a:close/>
                      <a:moveTo>
                        <a:pt x="1100465" y="233660"/>
                      </a:moveTo>
                      <a:cubicBezTo>
                        <a:pt x="1115539" y="248735"/>
                        <a:pt x="1124584" y="269840"/>
                        <a:pt x="1124584" y="290945"/>
                      </a:cubicBezTo>
                      <a:cubicBezTo>
                        <a:pt x="1124584" y="312050"/>
                        <a:pt x="1115539" y="333154"/>
                        <a:pt x="1100465" y="348229"/>
                      </a:cubicBezTo>
                      <a:lnTo>
                        <a:pt x="1100465" y="348229"/>
                      </a:lnTo>
                      <a:cubicBezTo>
                        <a:pt x="1070315" y="378379"/>
                        <a:pt x="1016045" y="378379"/>
                        <a:pt x="985896" y="348229"/>
                      </a:cubicBezTo>
                      <a:cubicBezTo>
                        <a:pt x="970821" y="333154"/>
                        <a:pt x="961776" y="312050"/>
                        <a:pt x="961776" y="290945"/>
                      </a:cubicBezTo>
                      <a:cubicBezTo>
                        <a:pt x="961776" y="269840"/>
                        <a:pt x="970821" y="248735"/>
                        <a:pt x="985896" y="233660"/>
                      </a:cubicBezTo>
                      <a:cubicBezTo>
                        <a:pt x="1000971" y="218585"/>
                        <a:pt x="1022075" y="209541"/>
                        <a:pt x="1043180" y="209541"/>
                      </a:cubicBezTo>
                      <a:cubicBezTo>
                        <a:pt x="1064285" y="209541"/>
                        <a:pt x="1085390" y="218585"/>
                        <a:pt x="1100465" y="233660"/>
                      </a:cubicBezTo>
                      <a:close/>
                      <a:moveTo>
                        <a:pt x="666309" y="54269"/>
                      </a:moveTo>
                      <a:cubicBezTo>
                        <a:pt x="711533" y="54269"/>
                        <a:pt x="747713" y="90449"/>
                        <a:pt x="747713" y="135674"/>
                      </a:cubicBezTo>
                      <a:cubicBezTo>
                        <a:pt x="747713" y="180898"/>
                        <a:pt x="711533" y="217078"/>
                        <a:pt x="666309" y="217078"/>
                      </a:cubicBezTo>
                      <a:cubicBezTo>
                        <a:pt x="621084" y="217078"/>
                        <a:pt x="584904" y="180898"/>
                        <a:pt x="584904" y="135674"/>
                      </a:cubicBezTo>
                      <a:cubicBezTo>
                        <a:pt x="584904" y="90449"/>
                        <a:pt x="621084" y="54269"/>
                        <a:pt x="666309" y="54269"/>
                      </a:cubicBezTo>
                      <a:close/>
                      <a:moveTo>
                        <a:pt x="232153" y="233660"/>
                      </a:moveTo>
                      <a:cubicBezTo>
                        <a:pt x="262303" y="203511"/>
                        <a:pt x="316572" y="203511"/>
                        <a:pt x="346722" y="233660"/>
                      </a:cubicBezTo>
                      <a:cubicBezTo>
                        <a:pt x="378379" y="265318"/>
                        <a:pt x="378379" y="316572"/>
                        <a:pt x="346722" y="348229"/>
                      </a:cubicBezTo>
                      <a:cubicBezTo>
                        <a:pt x="315065" y="379886"/>
                        <a:pt x="263810" y="379886"/>
                        <a:pt x="232153" y="348229"/>
                      </a:cubicBezTo>
                      <a:lnTo>
                        <a:pt x="232153" y="348229"/>
                      </a:lnTo>
                      <a:cubicBezTo>
                        <a:pt x="200496" y="316572"/>
                        <a:pt x="200496" y="265318"/>
                        <a:pt x="232153" y="233660"/>
                      </a:cubicBezTo>
                      <a:close/>
                      <a:moveTo>
                        <a:pt x="51255" y="667816"/>
                      </a:moveTo>
                      <a:cubicBezTo>
                        <a:pt x="51255" y="622592"/>
                        <a:pt x="87434" y="586412"/>
                        <a:pt x="132659" y="586412"/>
                      </a:cubicBezTo>
                      <a:cubicBezTo>
                        <a:pt x="177883" y="586412"/>
                        <a:pt x="214063" y="622592"/>
                        <a:pt x="214063" y="667816"/>
                      </a:cubicBezTo>
                      <a:cubicBezTo>
                        <a:pt x="214063" y="713041"/>
                        <a:pt x="177883" y="749221"/>
                        <a:pt x="132659" y="749221"/>
                      </a:cubicBezTo>
                      <a:cubicBezTo>
                        <a:pt x="87434" y="749221"/>
                        <a:pt x="51255" y="713041"/>
                        <a:pt x="51255" y="667816"/>
                      </a:cubicBezTo>
                      <a:close/>
                      <a:moveTo>
                        <a:pt x="289437" y="1126092"/>
                      </a:moveTo>
                      <a:cubicBezTo>
                        <a:pt x="268332" y="1126092"/>
                        <a:pt x="247228" y="1117047"/>
                        <a:pt x="232153" y="1101972"/>
                      </a:cubicBezTo>
                      <a:cubicBezTo>
                        <a:pt x="217078" y="1086897"/>
                        <a:pt x="208033" y="1065793"/>
                        <a:pt x="208033" y="1044688"/>
                      </a:cubicBezTo>
                      <a:cubicBezTo>
                        <a:pt x="208033" y="1023583"/>
                        <a:pt x="217078" y="1002478"/>
                        <a:pt x="232153" y="987403"/>
                      </a:cubicBezTo>
                      <a:cubicBezTo>
                        <a:pt x="247228" y="972329"/>
                        <a:pt x="268332" y="963284"/>
                        <a:pt x="289437" y="963284"/>
                      </a:cubicBezTo>
                      <a:cubicBezTo>
                        <a:pt x="310542" y="963284"/>
                        <a:pt x="331647" y="972329"/>
                        <a:pt x="346722" y="987403"/>
                      </a:cubicBezTo>
                      <a:cubicBezTo>
                        <a:pt x="361797" y="1002478"/>
                        <a:pt x="370842" y="1023583"/>
                        <a:pt x="370842" y="1044688"/>
                      </a:cubicBezTo>
                      <a:cubicBezTo>
                        <a:pt x="370842" y="1065793"/>
                        <a:pt x="361797" y="1086897"/>
                        <a:pt x="346722" y="1101972"/>
                      </a:cubicBezTo>
                      <a:lnTo>
                        <a:pt x="346722" y="1101972"/>
                      </a:lnTo>
                      <a:cubicBezTo>
                        <a:pt x="330139" y="1118555"/>
                        <a:pt x="310542" y="1126092"/>
                        <a:pt x="289437" y="1126092"/>
                      </a:cubicBezTo>
                      <a:lnTo>
                        <a:pt x="289437" y="1126092"/>
                      </a:lnTo>
                      <a:close/>
                      <a:moveTo>
                        <a:pt x="666309" y="1282871"/>
                      </a:moveTo>
                      <a:cubicBezTo>
                        <a:pt x="621084" y="1282871"/>
                        <a:pt x="584904" y="1246691"/>
                        <a:pt x="584904" y="1201466"/>
                      </a:cubicBezTo>
                      <a:cubicBezTo>
                        <a:pt x="584904" y="1156242"/>
                        <a:pt x="621084" y="1120062"/>
                        <a:pt x="666309" y="1120062"/>
                      </a:cubicBezTo>
                      <a:cubicBezTo>
                        <a:pt x="711533" y="1120062"/>
                        <a:pt x="747713" y="1156242"/>
                        <a:pt x="747713" y="1201466"/>
                      </a:cubicBezTo>
                      <a:cubicBezTo>
                        <a:pt x="747713" y="1246691"/>
                        <a:pt x="710026" y="1282871"/>
                        <a:pt x="666309" y="1282871"/>
                      </a:cubicBezTo>
                      <a:close/>
                      <a:moveTo>
                        <a:pt x="1100465" y="1103480"/>
                      </a:moveTo>
                      <a:cubicBezTo>
                        <a:pt x="1070315" y="1133629"/>
                        <a:pt x="1016045" y="1133629"/>
                        <a:pt x="985896" y="1103480"/>
                      </a:cubicBezTo>
                      <a:lnTo>
                        <a:pt x="985896" y="1103480"/>
                      </a:lnTo>
                      <a:cubicBezTo>
                        <a:pt x="970821" y="1088405"/>
                        <a:pt x="961776" y="1067300"/>
                        <a:pt x="961776" y="1046195"/>
                      </a:cubicBezTo>
                      <a:cubicBezTo>
                        <a:pt x="961776" y="1025091"/>
                        <a:pt x="970821" y="1003986"/>
                        <a:pt x="985896" y="988911"/>
                      </a:cubicBezTo>
                      <a:cubicBezTo>
                        <a:pt x="1000971" y="973836"/>
                        <a:pt x="1022075" y="964791"/>
                        <a:pt x="1043180" y="964791"/>
                      </a:cubicBezTo>
                      <a:cubicBezTo>
                        <a:pt x="1064285" y="964791"/>
                        <a:pt x="1083882" y="972329"/>
                        <a:pt x="1100465" y="988911"/>
                      </a:cubicBezTo>
                      <a:cubicBezTo>
                        <a:pt x="1132122" y="1020568"/>
                        <a:pt x="1132122" y="1071823"/>
                        <a:pt x="1100465" y="1103480"/>
                      </a:cubicBezTo>
                      <a:close/>
                    </a:path>
                  </a:pathLst>
                </a:custGeom>
                <a:grpFill/>
                <a:ln w="1507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 name="Freeform: Shape 8">
                  <a:extLst>
                    <a:ext uri="{FF2B5EF4-FFF2-40B4-BE49-F238E27FC236}">
                      <a16:creationId xmlns:a16="http://schemas.microsoft.com/office/drawing/2014/main" id="{4D916918-0CCF-4DC4-91D8-7B2A07D46F6B}"/>
                    </a:ext>
                  </a:extLst>
                </p:cNvPr>
                <p:cNvSpPr/>
                <p:nvPr/>
              </p:nvSpPr>
              <p:spPr>
                <a:xfrm>
                  <a:off x="1446517" y="1475739"/>
                  <a:ext cx="612040" cy="612040"/>
                </a:xfrm>
                <a:custGeom>
                  <a:avLst/>
                  <a:gdLst>
                    <a:gd name="connsiteX0" fmla="*/ 306020 w 612039"/>
                    <a:gd name="connsiteY0" fmla="*/ 0 h 612039"/>
                    <a:gd name="connsiteX1" fmla="*/ 0 w 612039"/>
                    <a:gd name="connsiteY1" fmla="*/ 306020 h 612039"/>
                    <a:gd name="connsiteX2" fmla="*/ 306020 w 612039"/>
                    <a:gd name="connsiteY2" fmla="*/ 612039 h 612039"/>
                    <a:gd name="connsiteX3" fmla="*/ 612039 w 612039"/>
                    <a:gd name="connsiteY3" fmla="*/ 306020 h 612039"/>
                    <a:gd name="connsiteX4" fmla="*/ 612039 w 612039"/>
                    <a:gd name="connsiteY4" fmla="*/ 306020 h 612039"/>
                    <a:gd name="connsiteX5" fmla="*/ 612039 w 612039"/>
                    <a:gd name="connsiteY5" fmla="*/ 306020 h 612039"/>
                    <a:gd name="connsiteX6" fmla="*/ 612039 w 612039"/>
                    <a:gd name="connsiteY6" fmla="*/ 306020 h 612039"/>
                    <a:gd name="connsiteX7" fmla="*/ 306020 w 612039"/>
                    <a:gd name="connsiteY7" fmla="*/ 0 h 612039"/>
                    <a:gd name="connsiteX8" fmla="*/ 548725 w 612039"/>
                    <a:gd name="connsiteY8" fmla="*/ 248735 h 612039"/>
                    <a:gd name="connsiteX9" fmla="*/ 532143 w 612039"/>
                    <a:gd name="connsiteY9" fmla="*/ 245720 h 612039"/>
                    <a:gd name="connsiteX10" fmla="*/ 494455 w 612039"/>
                    <a:gd name="connsiteY10" fmla="*/ 268333 h 612039"/>
                    <a:gd name="connsiteX11" fmla="*/ 495963 w 612039"/>
                    <a:gd name="connsiteY11" fmla="*/ 236675 h 612039"/>
                    <a:gd name="connsiteX12" fmla="*/ 473351 w 612039"/>
                    <a:gd name="connsiteY12" fmla="*/ 195973 h 612039"/>
                    <a:gd name="connsiteX13" fmla="*/ 449231 w 612039"/>
                    <a:gd name="connsiteY13" fmla="*/ 191451 h 612039"/>
                    <a:gd name="connsiteX14" fmla="*/ 440186 w 612039"/>
                    <a:gd name="connsiteY14" fmla="*/ 191451 h 612039"/>
                    <a:gd name="connsiteX15" fmla="*/ 483903 w 612039"/>
                    <a:gd name="connsiteY15" fmla="*/ 129644 h 612039"/>
                    <a:gd name="connsiteX16" fmla="*/ 548725 w 612039"/>
                    <a:gd name="connsiteY16" fmla="*/ 248735 h 612039"/>
                    <a:gd name="connsiteX17" fmla="*/ 90449 w 612039"/>
                    <a:gd name="connsiteY17" fmla="*/ 372349 h 612039"/>
                    <a:gd name="connsiteX18" fmla="*/ 94972 w 612039"/>
                    <a:gd name="connsiteY18" fmla="*/ 376872 h 612039"/>
                    <a:gd name="connsiteX19" fmla="*/ 96479 w 612039"/>
                    <a:gd name="connsiteY19" fmla="*/ 378379 h 612039"/>
                    <a:gd name="connsiteX20" fmla="*/ 96479 w 612039"/>
                    <a:gd name="connsiteY20" fmla="*/ 381394 h 612039"/>
                    <a:gd name="connsiteX21" fmla="*/ 90449 w 612039"/>
                    <a:gd name="connsiteY21" fmla="*/ 387424 h 612039"/>
                    <a:gd name="connsiteX22" fmla="*/ 75374 w 612039"/>
                    <a:gd name="connsiteY22" fmla="*/ 404006 h 612039"/>
                    <a:gd name="connsiteX23" fmla="*/ 55777 w 612039"/>
                    <a:gd name="connsiteY23" fmla="*/ 307527 h 612039"/>
                    <a:gd name="connsiteX24" fmla="*/ 57284 w 612039"/>
                    <a:gd name="connsiteY24" fmla="*/ 286422 h 612039"/>
                    <a:gd name="connsiteX25" fmla="*/ 94972 w 612039"/>
                    <a:gd name="connsiteY25" fmla="*/ 275870 h 612039"/>
                    <a:gd name="connsiteX26" fmla="*/ 90449 w 612039"/>
                    <a:gd name="connsiteY26" fmla="*/ 372349 h 612039"/>
                    <a:gd name="connsiteX27" fmla="*/ 105524 w 612039"/>
                    <a:gd name="connsiteY27" fmla="*/ 458276 h 612039"/>
                    <a:gd name="connsiteX28" fmla="*/ 128136 w 612039"/>
                    <a:gd name="connsiteY28" fmla="*/ 426619 h 612039"/>
                    <a:gd name="connsiteX29" fmla="*/ 144719 w 612039"/>
                    <a:gd name="connsiteY29" fmla="*/ 407021 h 612039"/>
                    <a:gd name="connsiteX30" fmla="*/ 149241 w 612039"/>
                    <a:gd name="connsiteY30" fmla="*/ 373857 h 612039"/>
                    <a:gd name="connsiteX31" fmla="*/ 135674 w 612039"/>
                    <a:gd name="connsiteY31" fmla="*/ 342199 h 612039"/>
                    <a:gd name="connsiteX32" fmla="*/ 134166 w 612039"/>
                    <a:gd name="connsiteY32" fmla="*/ 339184 h 612039"/>
                    <a:gd name="connsiteX33" fmla="*/ 146226 w 612039"/>
                    <a:gd name="connsiteY33" fmla="*/ 296975 h 612039"/>
                    <a:gd name="connsiteX34" fmla="*/ 162808 w 612039"/>
                    <a:gd name="connsiteY34" fmla="*/ 257780 h 612039"/>
                    <a:gd name="connsiteX35" fmla="*/ 132659 w 612039"/>
                    <a:gd name="connsiteY35" fmla="*/ 220093 h 612039"/>
                    <a:gd name="connsiteX36" fmla="*/ 88942 w 612039"/>
                    <a:gd name="connsiteY36" fmla="*/ 220093 h 612039"/>
                    <a:gd name="connsiteX37" fmla="*/ 70852 w 612039"/>
                    <a:gd name="connsiteY37" fmla="*/ 224615 h 612039"/>
                    <a:gd name="connsiteX38" fmla="*/ 307527 w 612039"/>
                    <a:gd name="connsiteY38" fmla="*/ 57284 h 612039"/>
                    <a:gd name="connsiteX39" fmla="*/ 309035 w 612039"/>
                    <a:gd name="connsiteY39" fmla="*/ 57284 h 612039"/>
                    <a:gd name="connsiteX40" fmla="*/ 309035 w 612039"/>
                    <a:gd name="connsiteY40" fmla="*/ 57284 h 612039"/>
                    <a:gd name="connsiteX41" fmla="*/ 327124 w 612039"/>
                    <a:gd name="connsiteY41" fmla="*/ 93464 h 612039"/>
                    <a:gd name="connsiteX42" fmla="*/ 295467 w 612039"/>
                    <a:gd name="connsiteY42" fmla="*/ 110046 h 612039"/>
                    <a:gd name="connsiteX43" fmla="*/ 233660 w 612039"/>
                    <a:gd name="connsiteY43" fmla="*/ 143211 h 612039"/>
                    <a:gd name="connsiteX44" fmla="*/ 203511 w 612039"/>
                    <a:gd name="connsiteY44" fmla="*/ 182406 h 612039"/>
                    <a:gd name="connsiteX45" fmla="*/ 226123 w 612039"/>
                    <a:gd name="connsiteY45" fmla="*/ 260795 h 612039"/>
                    <a:gd name="connsiteX46" fmla="*/ 233660 w 612039"/>
                    <a:gd name="connsiteY46" fmla="*/ 271348 h 612039"/>
                    <a:gd name="connsiteX47" fmla="*/ 242705 w 612039"/>
                    <a:gd name="connsiteY47" fmla="*/ 284915 h 612039"/>
                    <a:gd name="connsiteX48" fmla="*/ 227630 w 612039"/>
                    <a:gd name="connsiteY48" fmla="*/ 280392 h 612039"/>
                    <a:gd name="connsiteX49" fmla="*/ 176376 w 612039"/>
                    <a:gd name="connsiteY49" fmla="*/ 296975 h 612039"/>
                    <a:gd name="connsiteX50" fmla="*/ 164316 w 612039"/>
                    <a:gd name="connsiteY50" fmla="*/ 349737 h 612039"/>
                    <a:gd name="connsiteX51" fmla="*/ 238183 w 612039"/>
                    <a:gd name="connsiteY51" fmla="*/ 388931 h 612039"/>
                    <a:gd name="connsiteX52" fmla="*/ 229138 w 612039"/>
                    <a:gd name="connsiteY52" fmla="*/ 397976 h 612039"/>
                    <a:gd name="connsiteX53" fmla="*/ 203511 w 612039"/>
                    <a:gd name="connsiteY53" fmla="*/ 432648 h 612039"/>
                    <a:gd name="connsiteX54" fmla="*/ 211048 w 612039"/>
                    <a:gd name="connsiteY54" fmla="*/ 461291 h 612039"/>
                    <a:gd name="connsiteX55" fmla="*/ 315065 w 612039"/>
                    <a:gd name="connsiteY55" fmla="*/ 461291 h 612039"/>
                    <a:gd name="connsiteX56" fmla="*/ 342199 w 612039"/>
                    <a:gd name="connsiteY56" fmla="*/ 452246 h 612039"/>
                    <a:gd name="connsiteX57" fmla="*/ 330139 w 612039"/>
                    <a:gd name="connsiteY57" fmla="*/ 479381 h 612039"/>
                    <a:gd name="connsiteX58" fmla="*/ 324109 w 612039"/>
                    <a:gd name="connsiteY58" fmla="*/ 483903 h 612039"/>
                    <a:gd name="connsiteX59" fmla="*/ 309035 w 612039"/>
                    <a:gd name="connsiteY59" fmla="*/ 515560 h 612039"/>
                    <a:gd name="connsiteX60" fmla="*/ 319587 w 612039"/>
                    <a:gd name="connsiteY60" fmla="*/ 556262 h 612039"/>
                    <a:gd name="connsiteX61" fmla="*/ 306020 w 612039"/>
                    <a:gd name="connsiteY61" fmla="*/ 556262 h 612039"/>
                    <a:gd name="connsiteX62" fmla="*/ 105524 w 612039"/>
                    <a:gd name="connsiteY62" fmla="*/ 458276 h 612039"/>
                    <a:gd name="connsiteX63" fmla="*/ 402499 w 612039"/>
                    <a:gd name="connsiteY63" fmla="*/ 538173 h 612039"/>
                    <a:gd name="connsiteX64" fmla="*/ 367827 w 612039"/>
                    <a:gd name="connsiteY64" fmla="*/ 529128 h 612039"/>
                    <a:gd name="connsiteX65" fmla="*/ 363304 w 612039"/>
                    <a:gd name="connsiteY65" fmla="*/ 524605 h 612039"/>
                    <a:gd name="connsiteX66" fmla="*/ 369334 w 612039"/>
                    <a:gd name="connsiteY66" fmla="*/ 515560 h 612039"/>
                    <a:gd name="connsiteX67" fmla="*/ 372349 w 612039"/>
                    <a:gd name="connsiteY67" fmla="*/ 511038 h 612039"/>
                    <a:gd name="connsiteX68" fmla="*/ 396469 w 612039"/>
                    <a:gd name="connsiteY68" fmla="*/ 435663 h 612039"/>
                    <a:gd name="connsiteX69" fmla="*/ 391946 w 612039"/>
                    <a:gd name="connsiteY69" fmla="*/ 420589 h 612039"/>
                    <a:gd name="connsiteX70" fmla="*/ 290945 w 612039"/>
                    <a:gd name="connsiteY70" fmla="*/ 411544 h 612039"/>
                    <a:gd name="connsiteX71" fmla="*/ 284915 w 612039"/>
                    <a:gd name="connsiteY71" fmla="*/ 414559 h 612039"/>
                    <a:gd name="connsiteX72" fmla="*/ 290945 w 612039"/>
                    <a:gd name="connsiteY72" fmla="*/ 390439 h 612039"/>
                    <a:gd name="connsiteX73" fmla="*/ 257780 w 612039"/>
                    <a:gd name="connsiteY73" fmla="*/ 340692 h 612039"/>
                    <a:gd name="connsiteX74" fmla="*/ 287930 w 612039"/>
                    <a:gd name="connsiteY74" fmla="*/ 321095 h 612039"/>
                    <a:gd name="connsiteX75" fmla="*/ 274362 w 612039"/>
                    <a:gd name="connsiteY75" fmla="*/ 239690 h 612039"/>
                    <a:gd name="connsiteX76" fmla="*/ 266825 w 612039"/>
                    <a:gd name="connsiteY76" fmla="*/ 229138 h 612039"/>
                    <a:gd name="connsiteX77" fmla="*/ 253258 w 612039"/>
                    <a:gd name="connsiteY77" fmla="*/ 198988 h 612039"/>
                    <a:gd name="connsiteX78" fmla="*/ 263810 w 612039"/>
                    <a:gd name="connsiteY78" fmla="*/ 186928 h 612039"/>
                    <a:gd name="connsiteX79" fmla="*/ 312050 w 612039"/>
                    <a:gd name="connsiteY79" fmla="*/ 161301 h 612039"/>
                    <a:gd name="connsiteX80" fmla="*/ 379886 w 612039"/>
                    <a:gd name="connsiteY80" fmla="*/ 97987 h 612039"/>
                    <a:gd name="connsiteX81" fmla="*/ 376871 w 612039"/>
                    <a:gd name="connsiteY81" fmla="*/ 67837 h 612039"/>
                    <a:gd name="connsiteX82" fmla="*/ 440186 w 612039"/>
                    <a:gd name="connsiteY82" fmla="*/ 96479 h 612039"/>
                    <a:gd name="connsiteX83" fmla="*/ 390439 w 612039"/>
                    <a:gd name="connsiteY83" fmla="*/ 167331 h 612039"/>
                    <a:gd name="connsiteX84" fmla="*/ 390439 w 612039"/>
                    <a:gd name="connsiteY84" fmla="*/ 233660 h 612039"/>
                    <a:gd name="connsiteX85" fmla="*/ 414559 w 612039"/>
                    <a:gd name="connsiteY85" fmla="*/ 245720 h 612039"/>
                    <a:gd name="connsiteX86" fmla="*/ 441693 w 612039"/>
                    <a:gd name="connsiteY86" fmla="*/ 248735 h 612039"/>
                    <a:gd name="connsiteX87" fmla="*/ 437171 w 612039"/>
                    <a:gd name="connsiteY87" fmla="*/ 280392 h 612039"/>
                    <a:gd name="connsiteX88" fmla="*/ 441693 w 612039"/>
                    <a:gd name="connsiteY88" fmla="*/ 307527 h 612039"/>
                    <a:gd name="connsiteX89" fmla="*/ 492948 w 612039"/>
                    <a:gd name="connsiteY89" fmla="*/ 337677 h 612039"/>
                    <a:gd name="connsiteX90" fmla="*/ 508023 w 612039"/>
                    <a:gd name="connsiteY90" fmla="*/ 333154 h 612039"/>
                    <a:gd name="connsiteX91" fmla="*/ 527620 w 612039"/>
                    <a:gd name="connsiteY91" fmla="*/ 316572 h 612039"/>
                    <a:gd name="connsiteX92" fmla="*/ 536665 w 612039"/>
                    <a:gd name="connsiteY92" fmla="*/ 307527 h 612039"/>
                    <a:gd name="connsiteX93" fmla="*/ 541187 w 612039"/>
                    <a:gd name="connsiteY93" fmla="*/ 312050 h 612039"/>
                    <a:gd name="connsiteX94" fmla="*/ 556262 w 612039"/>
                    <a:gd name="connsiteY94" fmla="*/ 325617 h 612039"/>
                    <a:gd name="connsiteX95" fmla="*/ 402499 w 612039"/>
                    <a:gd name="connsiteY95" fmla="*/ 538173 h 6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12039" h="612039">
                      <a:moveTo>
                        <a:pt x="306020" y="0"/>
                      </a:moveTo>
                      <a:cubicBezTo>
                        <a:pt x="137181" y="0"/>
                        <a:pt x="0" y="137181"/>
                        <a:pt x="0" y="306020"/>
                      </a:cubicBezTo>
                      <a:cubicBezTo>
                        <a:pt x="0" y="474858"/>
                        <a:pt x="137181" y="612039"/>
                        <a:pt x="306020" y="612039"/>
                      </a:cubicBezTo>
                      <a:cubicBezTo>
                        <a:pt x="474858" y="612039"/>
                        <a:pt x="612039" y="474858"/>
                        <a:pt x="612039" y="306020"/>
                      </a:cubicBezTo>
                      <a:lnTo>
                        <a:pt x="612039" y="306020"/>
                      </a:lnTo>
                      <a:lnTo>
                        <a:pt x="612039" y="306020"/>
                      </a:lnTo>
                      <a:lnTo>
                        <a:pt x="612039" y="306020"/>
                      </a:lnTo>
                      <a:cubicBezTo>
                        <a:pt x="612039" y="137181"/>
                        <a:pt x="474858" y="0"/>
                        <a:pt x="306020" y="0"/>
                      </a:cubicBezTo>
                      <a:close/>
                      <a:moveTo>
                        <a:pt x="548725" y="248735"/>
                      </a:moveTo>
                      <a:cubicBezTo>
                        <a:pt x="544202" y="247228"/>
                        <a:pt x="538172" y="245720"/>
                        <a:pt x="532143" y="245720"/>
                      </a:cubicBezTo>
                      <a:cubicBezTo>
                        <a:pt x="518575" y="245720"/>
                        <a:pt x="509530" y="254765"/>
                        <a:pt x="494455" y="268333"/>
                      </a:cubicBezTo>
                      <a:cubicBezTo>
                        <a:pt x="495963" y="257780"/>
                        <a:pt x="495963" y="247228"/>
                        <a:pt x="495963" y="236675"/>
                      </a:cubicBezTo>
                      <a:cubicBezTo>
                        <a:pt x="494455" y="212556"/>
                        <a:pt x="482395" y="202003"/>
                        <a:pt x="473351" y="195973"/>
                      </a:cubicBezTo>
                      <a:cubicBezTo>
                        <a:pt x="464306" y="191451"/>
                        <a:pt x="455261" y="191451"/>
                        <a:pt x="449231" y="191451"/>
                      </a:cubicBezTo>
                      <a:cubicBezTo>
                        <a:pt x="446216" y="191451"/>
                        <a:pt x="443201" y="191451"/>
                        <a:pt x="440186" y="191451"/>
                      </a:cubicBezTo>
                      <a:lnTo>
                        <a:pt x="483903" y="129644"/>
                      </a:lnTo>
                      <a:cubicBezTo>
                        <a:pt x="515560" y="161301"/>
                        <a:pt x="538172" y="202003"/>
                        <a:pt x="548725" y="248735"/>
                      </a:cubicBezTo>
                      <a:close/>
                      <a:moveTo>
                        <a:pt x="90449" y="372349"/>
                      </a:moveTo>
                      <a:cubicBezTo>
                        <a:pt x="91957" y="373857"/>
                        <a:pt x="93464" y="375364"/>
                        <a:pt x="94972" y="376872"/>
                      </a:cubicBezTo>
                      <a:lnTo>
                        <a:pt x="96479" y="378379"/>
                      </a:lnTo>
                      <a:cubicBezTo>
                        <a:pt x="96479" y="379886"/>
                        <a:pt x="96479" y="379886"/>
                        <a:pt x="96479" y="381394"/>
                      </a:cubicBezTo>
                      <a:cubicBezTo>
                        <a:pt x="94972" y="382901"/>
                        <a:pt x="91957" y="385916"/>
                        <a:pt x="90449" y="387424"/>
                      </a:cubicBezTo>
                      <a:cubicBezTo>
                        <a:pt x="85927" y="391946"/>
                        <a:pt x="79897" y="397976"/>
                        <a:pt x="75374" y="404006"/>
                      </a:cubicBezTo>
                      <a:cubicBezTo>
                        <a:pt x="63314" y="373857"/>
                        <a:pt x="55777" y="342199"/>
                        <a:pt x="55777" y="307527"/>
                      </a:cubicBezTo>
                      <a:cubicBezTo>
                        <a:pt x="55777" y="299990"/>
                        <a:pt x="55777" y="293960"/>
                        <a:pt x="57284" y="286422"/>
                      </a:cubicBezTo>
                      <a:cubicBezTo>
                        <a:pt x="69344" y="281900"/>
                        <a:pt x="81404" y="277377"/>
                        <a:pt x="94972" y="275870"/>
                      </a:cubicBezTo>
                      <a:cubicBezTo>
                        <a:pt x="75374" y="303005"/>
                        <a:pt x="69344" y="342199"/>
                        <a:pt x="90449" y="372349"/>
                      </a:cubicBezTo>
                      <a:close/>
                      <a:moveTo>
                        <a:pt x="105524" y="458276"/>
                      </a:moveTo>
                      <a:cubicBezTo>
                        <a:pt x="108539" y="447723"/>
                        <a:pt x="116076" y="438678"/>
                        <a:pt x="128136" y="426619"/>
                      </a:cubicBezTo>
                      <a:cubicBezTo>
                        <a:pt x="134166" y="420589"/>
                        <a:pt x="140196" y="414559"/>
                        <a:pt x="144719" y="407021"/>
                      </a:cubicBezTo>
                      <a:cubicBezTo>
                        <a:pt x="152256" y="394961"/>
                        <a:pt x="150749" y="382901"/>
                        <a:pt x="149241" y="373857"/>
                      </a:cubicBezTo>
                      <a:cubicBezTo>
                        <a:pt x="149241" y="358782"/>
                        <a:pt x="140196" y="348229"/>
                        <a:pt x="135674" y="342199"/>
                      </a:cubicBezTo>
                      <a:lnTo>
                        <a:pt x="134166" y="339184"/>
                      </a:lnTo>
                      <a:cubicBezTo>
                        <a:pt x="128136" y="331647"/>
                        <a:pt x="132659" y="312050"/>
                        <a:pt x="146226" y="296975"/>
                      </a:cubicBezTo>
                      <a:cubicBezTo>
                        <a:pt x="152256" y="289437"/>
                        <a:pt x="164316" y="277377"/>
                        <a:pt x="162808" y="257780"/>
                      </a:cubicBezTo>
                      <a:cubicBezTo>
                        <a:pt x="161301" y="239690"/>
                        <a:pt x="149241" y="224615"/>
                        <a:pt x="132659" y="220093"/>
                      </a:cubicBezTo>
                      <a:cubicBezTo>
                        <a:pt x="120599" y="215571"/>
                        <a:pt x="102509" y="217078"/>
                        <a:pt x="88942" y="220093"/>
                      </a:cubicBezTo>
                      <a:cubicBezTo>
                        <a:pt x="82912" y="221600"/>
                        <a:pt x="76882" y="223108"/>
                        <a:pt x="70852" y="224615"/>
                      </a:cubicBezTo>
                      <a:cubicBezTo>
                        <a:pt x="105524" y="126629"/>
                        <a:pt x="197481" y="57284"/>
                        <a:pt x="307527" y="57284"/>
                      </a:cubicBezTo>
                      <a:cubicBezTo>
                        <a:pt x="307527" y="57284"/>
                        <a:pt x="307527" y="57284"/>
                        <a:pt x="309035" y="57284"/>
                      </a:cubicBezTo>
                      <a:lnTo>
                        <a:pt x="309035" y="57284"/>
                      </a:lnTo>
                      <a:cubicBezTo>
                        <a:pt x="325617" y="73867"/>
                        <a:pt x="328632" y="84419"/>
                        <a:pt x="327124" y="93464"/>
                      </a:cubicBezTo>
                      <a:cubicBezTo>
                        <a:pt x="324109" y="97987"/>
                        <a:pt x="304512" y="105524"/>
                        <a:pt x="295467" y="110046"/>
                      </a:cubicBezTo>
                      <a:cubicBezTo>
                        <a:pt x="272855" y="117584"/>
                        <a:pt x="251750" y="129644"/>
                        <a:pt x="233660" y="143211"/>
                      </a:cubicBezTo>
                      <a:cubicBezTo>
                        <a:pt x="223108" y="152256"/>
                        <a:pt x="209541" y="164316"/>
                        <a:pt x="203511" y="182406"/>
                      </a:cubicBezTo>
                      <a:cubicBezTo>
                        <a:pt x="194466" y="214063"/>
                        <a:pt x="211048" y="239690"/>
                        <a:pt x="226123" y="260795"/>
                      </a:cubicBezTo>
                      <a:cubicBezTo>
                        <a:pt x="227630" y="263810"/>
                        <a:pt x="230645" y="268333"/>
                        <a:pt x="233660" y="271348"/>
                      </a:cubicBezTo>
                      <a:cubicBezTo>
                        <a:pt x="236675" y="274362"/>
                        <a:pt x="239690" y="280392"/>
                        <a:pt x="242705" y="284915"/>
                      </a:cubicBezTo>
                      <a:cubicBezTo>
                        <a:pt x="238183" y="283407"/>
                        <a:pt x="230645" y="281900"/>
                        <a:pt x="227630" y="280392"/>
                      </a:cubicBezTo>
                      <a:cubicBezTo>
                        <a:pt x="211048" y="274362"/>
                        <a:pt x="191451" y="281900"/>
                        <a:pt x="176376" y="296975"/>
                      </a:cubicBezTo>
                      <a:cubicBezTo>
                        <a:pt x="161301" y="312050"/>
                        <a:pt x="156779" y="333154"/>
                        <a:pt x="164316" y="349737"/>
                      </a:cubicBezTo>
                      <a:cubicBezTo>
                        <a:pt x="173361" y="372349"/>
                        <a:pt x="198988" y="385916"/>
                        <a:pt x="238183" y="388931"/>
                      </a:cubicBezTo>
                      <a:cubicBezTo>
                        <a:pt x="236675" y="391946"/>
                        <a:pt x="232153" y="394961"/>
                        <a:pt x="229138" y="397976"/>
                      </a:cubicBezTo>
                      <a:cubicBezTo>
                        <a:pt x="220093" y="407021"/>
                        <a:pt x="208033" y="417574"/>
                        <a:pt x="203511" y="432648"/>
                      </a:cubicBezTo>
                      <a:cubicBezTo>
                        <a:pt x="200496" y="443201"/>
                        <a:pt x="203511" y="453753"/>
                        <a:pt x="211048" y="461291"/>
                      </a:cubicBezTo>
                      <a:cubicBezTo>
                        <a:pt x="241198" y="489933"/>
                        <a:pt x="283407" y="473351"/>
                        <a:pt x="315065" y="461291"/>
                      </a:cubicBezTo>
                      <a:cubicBezTo>
                        <a:pt x="322602" y="458276"/>
                        <a:pt x="334662" y="453753"/>
                        <a:pt x="342199" y="452246"/>
                      </a:cubicBezTo>
                      <a:cubicBezTo>
                        <a:pt x="339184" y="461291"/>
                        <a:pt x="336169" y="470336"/>
                        <a:pt x="330139" y="479381"/>
                      </a:cubicBezTo>
                      <a:lnTo>
                        <a:pt x="324109" y="483903"/>
                      </a:lnTo>
                      <a:cubicBezTo>
                        <a:pt x="318080" y="491440"/>
                        <a:pt x="312050" y="501993"/>
                        <a:pt x="309035" y="515560"/>
                      </a:cubicBezTo>
                      <a:cubicBezTo>
                        <a:pt x="307527" y="529128"/>
                        <a:pt x="310542" y="544202"/>
                        <a:pt x="319587" y="556262"/>
                      </a:cubicBezTo>
                      <a:cubicBezTo>
                        <a:pt x="315065" y="556262"/>
                        <a:pt x="310542" y="556262"/>
                        <a:pt x="306020" y="556262"/>
                      </a:cubicBezTo>
                      <a:cubicBezTo>
                        <a:pt x="224615" y="557770"/>
                        <a:pt x="152256" y="518575"/>
                        <a:pt x="105524" y="458276"/>
                      </a:cubicBezTo>
                      <a:close/>
                      <a:moveTo>
                        <a:pt x="402499" y="538173"/>
                      </a:moveTo>
                      <a:cubicBezTo>
                        <a:pt x="379886" y="538173"/>
                        <a:pt x="373856" y="533650"/>
                        <a:pt x="367827" y="529128"/>
                      </a:cubicBezTo>
                      <a:cubicBezTo>
                        <a:pt x="364812" y="527620"/>
                        <a:pt x="364812" y="524605"/>
                        <a:pt x="363304" y="524605"/>
                      </a:cubicBezTo>
                      <a:cubicBezTo>
                        <a:pt x="363304" y="523098"/>
                        <a:pt x="366319" y="518575"/>
                        <a:pt x="369334" y="515560"/>
                      </a:cubicBezTo>
                      <a:lnTo>
                        <a:pt x="372349" y="511038"/>
                      </a:lnTo>
                      <a:cubicBezTo>
                        <a:pt x="387424" y="488425"/>
                        <a:pt x="396469" y="462798"/>
                        <a:pt x="396469" y="435663"/>
                      </a:cubicBezTo>
                      <a:cubicBezTo>
                        <a:pt x="396469" y="429634"/>
                        <a:pt x="394961" y="425111"/>
                        <a:pt x="391946" y="420589"/>
                      </a:cubicBezTo>
                      <a:cubicBezTo>
                        <a:pt x="367827" y="381394"/>
                        <a:pt x="321094" y="399484"/>
                        <a:pt x="290945" y="411544"/>
                      </a:cubicBezTo>
                      <a:cubicBezTo>
                        <a:pt x="289437" y="411544"/>
                        <a:pt x="286422" y="413051"/>
                        <a:pt x="284915" y="414559"/>
                      </a:cubicBezTo>
                      <a:cubicBezTo>
                        <a:pt x="287930" y="407021"/>
                        <a:pt x="290945" y="399484"/>
                        <a:pt x="290945" y="390439"/>
                      </a:cubicBezTo>
                      <a:cubicBezTo>
                        <a:pt x="290945" y="370842"/>
                        <a:pt x="277377" y="348229"/>
                        <a:pt x="257780" y="340692"/>
                      </a:cubicBezTo>
                      <a:cubicBezTo>
                        <a:pt x="268332" y="337677"/>
                        <a:pt x="278885" y="333154"/>
                        <a:pt x="287930" y="321095"/>
                      </a:cubicBezTo>
                      <a:cubicBezTo>
                        <a:pt x="312050" y="292452"/>
                        <a:pt x="287930" y="257780"/>
                        <a:pt x="274362" y="239690"/>
                      </a:cubicBezTo>
                      <a:cubicBezTo>
                        <a:pt x="272855" y="236675"/>
                        <a:pt x="269840" y="233660"/>
                        <a:pt x="266825" y="229138"/>
                      </a:cubicBezTo>
                      <a:cubicBezTo>
                        <a:pt x="260795" y="220093"/>
                        <a:pt x="251750" y="205018"/>
                        <a:pt x="253258" y="198988"/>
                      </a:cubicBezTo>
                      <a:cubicBezTo>
                        <a:pt x="253258" y="197481"/>
                        <a:pt x="256273" y="194466"/>
                        <a:pt x="263810" y="186928"/>
                      </a:cubicBezTo>
                      <a:cubicBezTo>
                        <a:pt x="278885" y="176376"/>
                        <a:pt x="293960" y="167331"/>
                        <a:pt x="312050" y="161301"/>
                      </a:cubicBezTo>
                      <a:cubicBezTo>
                        <a:pt x="336169" y="152256"/>
                        <a:pt x="376871" y="138689"/>
                        <a:pt x="379886" y="97987"/>
                      </a:cubicBezTo>
                      <a:cubicBezTo>
                        <a:pt x="381394" y="87434"/>
                        <a:pt x="378379" y="76882"/>
                        <a:pt x="376871" y="67837"/>
                      </a:cubicBezTo>
                      <a:cubicBezTo>
                        <a:pt x="399484" y="73867"/>
                        <a:pt x="420589" y="84419"/>
                        <a:pt x="440186" y="96479"/>
                      </a:cubicBezTo>
                      <a:lnTo>
                        <a:pt x="390439" y="167331"/>
                      </a:lnTo>
                      <a:cubicBezTo>
                        <a:pt x="369334" y="197481"/>
                        <a:pt x="376871" y="221600"/>
                        <a:pt x="390439" y="233660"/>
                      </a:cubicBezTo>
                      <a:cubicBezTo>
                        <a:pt x="399484" y="241198"/>
                        <a:pt x="408529" y="244213"/>
                        <a:pt x="414559" y="245720"/>
                      </a:cubicBezTo>
                      <a:cubicBezTo>
                        <a:pt x="423604" y="247228"/>
                        <a:pt x="432648" y="248735"/>
                        <a:pt x="441693" y="248735"/>
                      </a:cubicBezTo>
                      <a:cubicBezTo>
                        <a:pt x="441693" y="259288"/>
                        <a:pt x="440186" y="269840"/>
                        <a:pt x="437171" y="280392"/>
                      </a:cubicBezTo>
                      <a:cubicBezTo>
                        <a:pt x="434156" y="289437"/>
                        <a:pt x="435663" y="299990"/>
                        <a:pt x="441693" y="307527"/>
                      </a:cubicBezTo>
                      <a:cubicBezTo>
                        <a:pt x="444708" y="310542"/>
                        <a:pt x="468828" y="337677"/>
                        <a:pt x="492948" y="337677"/>
                      </a:cubicBezTo>
                      <a:cubicBezTo>
                        <a:pt x="497470" y="337677"/>
                        <a:pt x="503500" y="336169"/>
                        <a:pt x="508023" y="333154"/>
                      </a:cubicBezTo>
                      <a:cubicBezTo>
                        <a:pt x="514053" y="330139"/>
                        <a:pt x="518575" y="325617"/>
                        <a:pt x="527620" y="316572"/>
                      </a:cubicBezTo>
                      <a:cubicBezTo>
                        <a:pt x="530635" y="315065"/>
                        <a:pt x="533650" y="310542"/>
                        <a:pt x="536665" y="307527"/>
                      </a:cubicBezTo>
                      <a:cubicBezTo>
                        <a:pt x="538172" y="309035"/>
                        <a:pt x="539680" y="310542"/>
                        <a:pt x="541187" y="312050"/>
                      </a:cubicBezTo>
                      <a:cubicBezTo>
                        <a:pt x="545710" y="316572"/>
                        <a:pt x="551740" y="321095"/>
                        <a:pt x="556262" y="325617"/>
                      </a:cubicBezTo>
                      <a:cubicBezTo>
                        <a:pt x="548725" y="420589"/>
                        <a:pt x="488425" y="501993"/>
                        <a:pt x="402499" y="538173"/>
                      </a:cubicBezTo>
                      <a:close/>
                    </a:path>
                  </a:pathLst>
                </a:custGeom>
                <a:grpFill/>
                <a:ln w="1507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sp>
          <p:nvSpPr>
            <p:cNvPr id="38" name="TextBox 37">
              <a:extLst>
                <a:ext uri="{FF2B5EF4-FFF2-40B4-BE49-F238E27FC236}">
                  <a16:creationId xmlns:a16="http://schemas.microsoft.com/office/drawing/2014/main" id="{6E703D0B-680B-4359-9FE3-903E9751ADF2}"/>
                </a:ext>
              </a:extLst>
            </p:cNvPr>
            <p:cNvSpPr txBox="1"/>
            <p:nvPr/>
          </p:nvSpPr>
          <p:spPr>
            <a:xfrm>
              <a:off x="60558" y="1140136"/>
              <a:ext cx="71482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PBMEF</a:t>
              </a:r>
            </a:p>
          </p:txBody>
        </p:sp>
      </p:grpSp>
      <p:sp>
        <p:nvSpPr>
          <p:cNvPr id="72" name="TextBox 71">
            <a:extLst>
              <a:ext uri="{FF2B5EF4-FFF2-40B4-BE49-F238E27FC236}">
                <a16:creationId xmlns:a16="http://schemas.microsoft.com/office/drawing/2014/main" id="{FF46C77C-8AEA-44A7-A0E1-FC4FEF9D0C58}"/>
              </a:ext>
            </a:extLst>
          </p:cNvPr>
          <p:cNvSpPr txBox="1"/>
          <p:nvPr/>
        </p:nvSpPr>
        <p:spPr>
          <a:xfrm rot="5400000">
            <a:off x="6407846" y="2479971"/>
            <a:ext cx="456483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600" normalizeH="0" baseline="0" noProof="0">
                <a:ln>
                  <a:noFill/>
                </a:ln>
                <a:solidFill>
                  <a:srgbClr val="0E256A"/>
                </a:solidFill>
                <a:effectLst/>
                <a:uLnTx/>
                <a:uFillTx/>
                <a:latin typeface="Gill Sans MT"/>
                <a:ea typeface="+mn-ea"/>
                <a:cs typeface="+mn-cs"/>
              </a:rPr>
              <a:t>WORK STREAMS</a:t>
            </a:r>
          </a:p>
        </p:txBody>
      </p:sp>
      <p:grpSp>
        <p:nvGrpSpPr>
          <p:cNvPr id="24" name="Group 23">
            <a:extLst>
              <a:ext uri="{FF2B5EF4-FFF2-40B4-BE49-F238E27FC236}">
                <a16:creationId xmlns:a16="http://schemas.microsoft.com/office/drawing/2014/main" id="{1C323B49-29EE-8071-123D-56FB4F6B355C}"/>
              </a:ext>
              <a:ext uri="{C183D7F6-B498-43B3-948B-1728B52AA6E4}">
                <adec:decorative xmlns:adec="http://schemas.microsoft.com/office/drawing/2017/decorative" val="1"/>
              </a:ext>
            </a:extLst>
          </p:cNvPr>
          <p:cNvGrpSpPr/>
          <p:nvPr/>
        </p:nvGrpSpPr>
        <p:grpSpPr>
          <a:xfrm>
            <a:off x="0" y="3974440"/>
            <a:ext cx="7531002" cy="852418"/>
            <a:chOff x="0" y="4086578"/>
            <a:chExt cx="7531002" cy="852418"/>
          </a:xfrm>
        </p:grpSpPr>
        <p:sp>
          <p:nvSpPr>
            <p:cNvPr id="114" name="Arrow: Right 113">
              <a:extLst>
                <a:ext uri="{FF2B5EF4-FFF2-40B4-BE49-F238E27FC236}">
                  <a16:creationId xmlns:a16="http://schemas.microsoft.com/office/drawing/2014/main" id="{2C577DCB-1EBE-BC40-B6C9-1DEE4707F1B5}"/>
                </a:ext>
              </a:extLst>
            </p:cNvPr>
            <p:cNvSpPr/>
            <p:nvPr/>
          </p:nvSpPr>
          <p:spPr>
            <a:xfrm>
              <a:off x="2559" y="4187947"/>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3" name="TextBox 82">
              <a:extLst>
                <a:ext uri="{FF2B5EF4-FFF2-40B4-BE49-F238E27FC236}">
                  <a16:creationId xmlns:a16="http://schemas.microsoft.com/office/drawing/2014/main" id="{6E619CE7-CAC5-4F10-B9F9-11A7DED0D811}"/>
                </a:ext>
              </a:extLst>
            </p:cNvPr>
            <p:cNvSpPr txBox="1"/>
            <p:nvPr/>
          </p:nvSpPr>
          <p:spPr>
            <a:xfrm>
              <a:off x="1141941" y="4276502"/>
              <a:ext cx="6121160" cy="6027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100000"/>
                <a:buFontTx/>
                <a:buNone/>
                <a:tabLst/>
                <a:defRPr/>
              </a:pPr>
              <a:r>
                <a:rPr kumimoji="0" lang="en-US" sz="1050" b="1" i="0" u="none" strike="noStrike" kern="1200" cap="none" spc="0" normalizeH="0" baseline="0" noProof="0">
                  <a:ln>
                    <a:noFill/>
                  </a:ln>
                  <a:solidFill>
                    <a:srgbClr val="A7BF39">
                      <a:lumMod val="75000"/>
                    </a:srgbClr>
                  </a:solidFill>
                  <a:effectLst/>
                  <a:uLnTx/>
                  <a:uFillTx/>
                  <a:latin typeface="Gill Sans MT"/>
                  <a:ea typeface="Calibri"/>
                  <a:cs typeface="Calibri"/>
                  <a:sym typeface="Calibri"/>
                </a:rPr>
                <a:t>Quality of TB Services Assessment</a:t>
              </a:r>
              <a:endParaRPr kumimoji="0" lang="en-US" sz="1050" b="1" i="0" u="none" strike="noStrike" kern="1200" cap="none" spc="0" normalizeH="0" baseline="0" noProof="0">
                <a:ln>
                  <a:noFill/>
                </a:ln>
                <a:solidFill>
                  <a:srgbClr val="A7BF39">
                    <a:lumMod val="75000"/>
                  </a:srgbClr>
                </a:solidFill>
                <a:effectLst/>
                <a:uLnTx/>
                <a:uFillTx/>
                <a:latin typeface="Gill Sans MT"/>
                <a:ea typeface="+mn-ea"/>
                <a:cs typeface="+mn-cs"/>
              </a:endParaRPr>
            </a:p>
            <a:p>
              <a:pPr marL="171450" marR="0" lvl="0" indent="-171450" algn="l" defTabSz="457200" rtl="0" eaLnBrk="1" fontAlgn="auto" latinLnBrk="0" hangingPunct="1">
                <a:lnSpc>
                  <a:spcPct val="100000"/>
                </a:lnSpc>
                <a:spcBef>
                  <a:spcPts val="200"/>
                </a:spcBef>
                <a:spcAft>
                  <a:spcPts val="0"/>
                </a:spcAft>
                <a:buClr>
                  <a:srgbClr val="222222"/>
                </a:buClr>
                <a:buSzPct val="10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Provides periodic data to inform NTP</a:t>
              </a:r>
              <a:r>
                <a:rPr kumimoji="0" lang="en-US" sz="1050" b="0" i="0" u="none" strike="noStrike" kern="1200" cap="none" spc="0" normalizeH="0" baseline="0" noProof="0">
                  <a:ln>
                    <a:noFill/>
                  </a:ln>
                  <a:solidFill>
                    <a:srgbClr val="222222"/>
                  </a:solidFill>
                  <a:effectLst/>
                  <a:uLnTx/>
                  <a:uFillTx/>
                  <a:latin typeface="Gill Sans MT"/>
                  <a:ea typeface="+mn-ea"/>
                  <a:cs typeface="+mn-cs"/>
                </a:rPr>
                <a:t>s</a:t>
              </a: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 USAID missions, and other stakeholders of the current state of quality of TB care and what strategic investments and actions may be needed to improve TB services</a:t>
              </a:r>
              <a:endParaRPr kumimoji="0" lang="en-US" sz="105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13" name="Group 12">
              <a:extLst>
                <a:ext uri="{FF2B5EF4-FFF2-40B4-BE49-F238E27FC236}">
                  <a16:creationId xmlns:a16="http://schemas.microsoft.com/office/drawing/2014/main" id="{59D7158B-40E3-1AC8-AC1C-4609D8854DD7}"/>
                </a:ext>
              </a:extLst>
            </p:cNvPr>
            <p:cNvGrpSpPr/>
            <p:nvPr/>
          </p:nvGrpSpPr>
          <p:grpSpPr>
            <a:xfrm>
              <a:off x="73714" y="4249834"/>
              <a:ext cx="570488" cy="689162"/>
              <a:chOff x="127092" y="4249834"/>
              <a:chExt cx="570488" cy="689162"/>
            </a:xfrm>
          </p:grpSpPr>
          <p:grpSp>
            <p:nvGrpSpPr>
              <p:cNvPr id="86" name="Group 85">
                <a:extLst>
                  <a:ext uri="{FF2B5EF4-FFF2-40B4-BE49-F238E27FC236}">
                    <a16:creationId xmlns:a16="http://schemas.microsoft.com/office/drawing/2014/main" id="{F916B6BB-E762-4D70-83B2-8AB33B32A80E}"/>
                  </a:ext>
                </a:extLst>
              </p:cNvPr>
              <p:cNvGrpSpPr/>
              <p:nvPr/>
            </p:nvGrpSpPr>
            <p:grpSpPr>
              <a:xfrm>
                <a:off x="183736" y="4249834"/>
                <a:ext cx="457200" cy="384048"/>
                <a:chOff x="527759" y="836851"/>
                <a:chExt cx="571584" cy="481020"/>
              </a:xfrm>
            </p:grpSpPr>
            <p:sp>
              <p:nvSpPr>
                <p:cNvPr id="88" name="Rectangle: Rounded Corners 87">
                  <a:extLst>
                    <a:ext uri="{FF2B5EF4-FFF2-40B4-BE49-F238E27FC236}">
                      <a16:creationId xmlns:a16="http://schemas.microsoft.com/office/drawing/2014/main" id="{3B358469-9D24-471C-9A85-27F984B086CA}"/>
                    </a:ext>
                  </a:extLst>
                </p:cNvPr>
                <p:cNvSpPr/>
                <p:nvPr/>
              </p:nvSpPr>
              <p:spPr>
                <a:xfrm>
                  <a:off x="527759" y="836851"/>
                  <a:ext cx="571584" cy="481020"/>
                </a:xfrm>
                <a:prstGeom prst="round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92" name="Group 91">
                  <a:extLst>
                    <a:ext uri="{FF2B5EF4-FFF2-40B4-BE49-F238E27FC236}">
                      <a16:creationId xmlns:a16="http://schemas.microsoft.com/office/drawing/2014/main" id="{DA2F93E4-0361-429D-AA51-608E14267D99}"/>
                    </a:ext>
                  </a:extLst>
                </p:cNvPr>
                <p:cNvGrpSpPr/>
                <p:nvPr/>
              </p:nvGrpSpPr>
              <p:grpSpPr>
                <a:xfrm>
                  <a:off x="628053" y="914287"/>
                  <a:ext cx="370997" cy="312188"/>
                  <a:chOff x="4935545" y="1165352"/>
                  <a:chExt cx="1293118" cy="1088138"/>
                </a:xfrm>
              </p:grpSpPr>
              <p:sp>
                <p:nvSpPr>
                  <p:cNvPr id="93" name="Freeform: Shape 92">
                    <a:extLst>
                      <a:ext uri="{FF2B5EF4-FFF2-40B4-BE49-F238E27FC236}">
                        <a16:creationId xmlns:a16="http://schemas.microsoft.com/office/drawing/2014/main" id="{17ADC842-333A-4538-9196-CD4F90AF0FC9}"/>
                      </a:ext>
                    </a:extLst>
                  </p:cNvPr>
                  <p:cNvSpPr/>
                  <p:nvPr/>
                </p:nvSpPr>
                <p:spPr>
                  <a:xfrm>
                    <a:off x="4941173" y="1638844"/>
                    <a:ext cx="1287490" cy="614646"/>
                  </a:xfrm>
                  <a:custGeom>
                    <a:avLst/>
                    <a:gdLst>
                      <a:gd name="connsiteX0" fmla="*/ 598742 w 609622"/>
                      <a:gd name="connsiteY0" fmla="*/ 14669 h 284893"/>
                      <a:gd name="connsiteX1" fmla="*/ 569500 w 609622"/>
                      <a:gd name="connsiteY1" fmla="*/ 96 h 284893"/>
                      <a:gd name="connsiteX2" fmla="*/ 538734 w 609622"/>
                      <a:gd name="connsiteY2" fmla="*/ 10764 h 284893"/>
                      <a:gd name="connsiteX3" fmla="*/ 437579 w 609622"/>
                      <a:gd name="connsiteY3" fmla="*/ 101632 h 284893"/>
                      <a:gd name="connsiteX4" fmla="*/ 436436 w 609622"/>
                      <a:gd name="connsiteY4" fmla="*/ 95631 h 284893"/>
                      <a:gd name="connsiteX5" fmla="*/ 412242 w 609622"/>
                      <a:gd name="connsiteY5" fmla="*/ 66390 h 284893"/>
                      <a:gd name="connsiteX6" fmla="*/ 342233 w 609622"/>
                      <a:gd name="connsiteY6" fmla="*/ 65818 h 284893"/>
                      <a:gd name="connsiteX7" fmla="*/ 297466 w 609622"/>
                      <a:gd name="connsiteY7" fmla="*/ 68580 h 284893"/>
                      <a:gd name="connsiteX8" fmla="*/ 278225 w 609622"/>
                      <a:gd name="connsiteY8" fmla="*/ 61246 h 284893"/>
                      <a:gd name="connsiteX9" fmla="*/ 184118 w 609622"/>
                      <a:gd name="connsiteY9" fmla="*/ 51721 h 284893"/>
                      <a:gd name="connsiteX10" fmla="*/ 116872 w 609622"/>
                      <a:gd name="connsiteY10" fmla="*/ 88773 h 284893"/>
                      <a:gd name="connsiteX11" fmla="*/ 116872 w 609622"/>
                      <a:gd name="connsiteY11" fmla="*/ 62008 h 284893"/>
                      <a:gd name="connsiteX12" fmla="*/ 105918 w 609622"/>
                      <a:gd name="connsiteY12" fmla="*/ 51054 h 284893"/>
                      <a:gd name="connsiteX13" fmla="*/ 10954 w 609622"/>
                      <a:gd name="connsiteY13" fmla="*/ 51054 h 284893"/>
                      <a:gd name="connsiteX14" fmla="*/ 0 w 609622"/>
                      <a:gd name="connsiteY14" fmla="*/ 62199 h 284893"/>
                      <a:gd name="connsiteX15" fmla="*/ 0 w 609622"/>
                      <a:gd name="connsiteY15" fmla="*/ 273939 h 284893"/>
                      <a:gd name="connsiteX16" fmla="*/ 10954 w 609622"/>
                      <a:gd name="connsiteY16" fmla="*/ 284893 h 284893"/>
                      <a:gd name="connsiteX17" fmla="*/ 105823 w 609622"/>
                      <a:gd name="connsiteY17" fmla="*/ 284893 h 284893"/>
                      <a:gd name="connsiteX18" fmla="*/ 116777 w 609622"/>
                      <a:gd name="connsiteY18" fmla="*/ 273939 h 284893"/>
                      <a:gd name="connsiteX19" fmla="*/ 116777 w 609622"/>
                      <a:gd name="connsiteY19" fmla="*/ 258795 h 284893"/>
                      <a:gd name="connsiteX20" fmla="*/ 246698 w 609622"/>
                      <a:gd name="connsiteY20" fmla="*/ 277654 h 284893"/>
                      <a:gd name="connsiteX21" fmla="*/ 398812 w 609622"/>
                      <a:gd name="connsiteY21" fmla="*/ 249270 h 284893"/>
                      <a:gd name="connsiteX22" fmla="*/ 595979 w 609622"/>
                      <a:gd name="connsiteY22" fmla="*/ 75153 h 284893"/>
                      <a:gd name="connsiteX23" fmla="*/ 598742 w 609622"/>
                      <a:gd name="connsiteY23" fmla="*/ 14669 h 284893"/>
                      <a:gd name="connsiteX24" fmla="*/ 94869 w 609622"/>
                      <a:gd name="connsiteY24" fmla="*/ 262986 h 284893"/>
                      <a:gd name="connsiteX25" fmla="*/ 21908 w 609622"/>
                      <a:gd name="connsiteY25" fmla="*/ 262986 h 284893"/>
                      <a:gd name="connsiteX26" fmla="*/ 21908 w 609622"/>
                      <a:gd name="connsiteY26" fmla="*/ 73152 h 284893"/>
                      <a:gd name="connsiteX27" fmla="*/ 94964 w 609622"/>
                      <a:gd name="connsiteY27" fmla="*/ 73152 h 284893"/>
                      <a:gd name="connsiteX28" fmla="*/ 94964 w 609622"/>
                      <a:gd name="connsiteY28" fmla="*/ 262986 h 284893"/>
                      <a:gd name="connsiteX29" fmla="*/ 580739 w 609622"/>
                      <a:gd name="connsiteY29" fmla="*/ 59151 h 284893"/>
                      <a:gd name="connsiteX30" fmla="*/ 579692 w 609622"/>
                      <a:gd name="connsiteY30" fmla="*/ 60198 h 284893"/>
                      <a:gd name="connsiteX31" fmla="*/ 389858 w 609622"/>
                      <a:gd name="connsiteY31" fmla="*/ 229172 h 284893"/>
                      <a:gd name="connsiteX32" fmla="*/ 246698 w 609622"/>
                      <a:gd name="connsiteY32" fmla="*/ 255651 h 284893"/>
                      <a:gd name="connsiteX33" fmla="*/ 119444 w 609622"/>
                      <a:gd name="connsiteY33" fmla="*/ 236792 h 284893"/>
                      <a:gd name="connsiteX34" fmla="*/ 116777 w 609622"/>
                      <a:gd name="connsiteY34" fmla="*/ 236792 h 284893"/>
                      <a:gd name="connsiteX35" fmla="*/ 116777 w 609622"/>
                      <a:gd name="connsiteY35" fmla="*/ 120015 h 284893"/>
                      <a:gd name="connsiteX36" fmla="*/ 188786 w 609622"/>
                      <a:gd name="connsiteY36" fmla="*/ 73343 h 284893"/>
                      <a:gd name="connsiteX37" fmla="*/ 269081 w 609622"/>
                      <a:gd name="connsiteY37" fmla="*/ 81439 h 284893"/>
                      <a:gd name="connsiteX38" fmla="*/ 293465 w 609622"/>
                      <a:gd name="connsiteY38" fmla="*/ 89916 h 284893"/>
                      <a:gd name="connsiteX39" fmla="*/ 345091 w 609622"/>
                      <a:gd name="connsiteY39" fmla="*/ 87249 h 284893"/>
                      <a:gd name="connsiteX40" fmla="*/ 403479 w 609622"/>
                      <a:gd name="connsiteY40" fmla="*/ 86487 h 284893"/>
                      <a:gd name="connsiteX41" fmla="*/ 414909 w 609622"/>
                      <a:gd name="connsiteY41" fmla="*/ 101537 h 284893"/>
                      <a:gd name="connsiteX42" fmla="*/ 409004 w 609622"/>
                      <a:gd name="connsiteY42" fmla="*/ 126397 h 284893"/>
                      <a:gd name="connsiteX43" fmla="*/ 249555 w 609622"/>
                      <a:gd name="connsiteY43" fmla="*/ 178880 h 284893"/>
                      <a:gd name="connsiteX44" fmla="*/ 237744 w 609622"/>
                      <a:gd name="connsiteY44" fmla="*/ 188976 h 284893"/>
                      <a:gd name="connsiteX45" fmla="*/ 247841 w 609622"/>
                      <a:gd name="connsiteY45" fmla="*/ 200787 h 284893"/>
                      <a:gd name="connsiteX46" fmla="*/ 255175 w 609622"/>
                      <a:gd name="connsiteY46" fmla="*/ 200787 h 284893"/>
                      <a:gd name="connsiteX47" fmla="*/ 418814 w 609622"/>
                      <a:gd name="connsiteY47" fmla="*/ 147352 h 284893"/>
                      <a:gd name="connsiteX48" fmla="*/ 419576 w 609622"/>
                      <a:gd name="connsiteY48" fmla="*/ 146876 h 284893"/>
                      <a:gd name="connsiteX49" fmla="*/ 552736 w 609622"/>
                      <a:gd name="connsiteY49" fmla="*/ 27147 h 284893"/>
                      <a:gd name="connsiteX50" fmla="*/ 567309 w 609622"/>
                      <a:gd name="connsiteY50" fmla="*/ 22003 h 284893"/>
                      <a:gd name="connsiteX51" fmla="*/ 581882 w 609622"/>
                      <a:gd name="connsiteY51" fmla="*/ 29337 h 284893"/>
                      <a:gd name="connsiteX52" fmla="*/ 580739 w 609622"/>
                      <a:gd name="connsiteY52" fmla="*/ 59151 h 2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9622" h="284893">
                        <a:moveTo>
                          <a:pt x="598742" y="14669"/>
                        </a:moveTo>
                        <a:cubicBezTo>
                          <a:pt x="591312" y="6096"/>
                          <a:pt x="580835" y="858"/>
                          <a:pt x="569500" y="96"/>
                        </a:cubicBezTo>
                        <a:cubicBezTo>
                          <a:pt x="558165" y="-666"/>
                          <a:pt x="547116" y="3144"/>
                          <a:pt x="538734" y="10764"/>
                        </a:cubicBezTo>
                        <a:lnTo>
                          <a:pt x="437579" y="101632"/>
                        </a:lnTo>
                        <a:cubicBezTo>
                          <a:pt x="437293" y="99632"/>
                          <a:pt x="436912" y="97632"/>
                          <a:pt x="436436" y="95631"/>
                        </a:cubicBezTo>
                        <a:cubicBezTo>
                          <a:pt x="433007" y="82868"/>
                          <a:pt x="424148" y="72200"/>
                          <a:pt x="412242" y="66390"/>
                        </a:cubicBezTo>
                        <a:cubicBezTo>
                          <a:pt x="393478" y="58484"/>
                          <a:pt x="367379" y="62199"/>
                          <a:pt x="342233" y="65818"/>
                        </a:cubicBezTo>
                        <a:cubicBezTo>
                          <a:pt x="327470" y="68676"/>
                          <a:pt x="312420" y="69628"/>
                          <a:pt x="297466" y="68580"/>
                        </a:cubicBezTo>
                        <a:cubicBezTo>
                          <a:pt x="290798" y="66866"/>
                          <a:pt x="284321" y="64485"/>
                          <a:pt x="278225" y="61246"/>
                        </a:cubicBezTo>
                        <a:cubicBezTo>
                          <a:pt x="259080" y="52674"/>
                          <a:pt x="232886" y="41053"/>
                          <a:pt x="184118" y="51721"/>
                        </a:cubicBezTo>
                        <a:cubicBezTo>
                          <a:pt x="158972" y="58198"/>
                          <a:pt x="135827" y="70962"/>
                          <a:pt x="116872" y="88773"/>
                        </a:cubicBezTo>
                        <a:lnTo>
                          <a:pt x="116872" y="62008"/>
                        </a:lnTo>
                        <a:cubicBezTo>
                          <a:pt x="116872" y="56007"/>
                          <a:pt x="112014" y="51054"/>
                          <a:pt x="105918" y="51054"/>
                        </a:cubicBezTo>
                        <a:lnTo>
                          <a:pt x="10954" y="51054"/>
                        </a:lnTo>
                        <a:cubicBezTo>
                          <a:pt x="4858" y="51245"/>
                          <a:pt x="0" y="56103"/>
                          <a:pt x="0" y="62199"/>
                        </a:cubicBezTo>
                        <a:lnTo>
                          <a:pt x="0" y="273939"/>
                        </a:lnTo>
                        <a:cubicBezTo>
                          <a:pt x="0" y="279940"/>
                          <a:pt x="4858" y="284893"/>
                          <a:pt x="10954" y="284893"/>
                        </a:cubicBezTo>
                        <a:lnTo>
                          <a:pt x="105823" y="284893"/>
                        </a:lnTo>
                        <a:cubicBezTo>
                          <a:pt x="111919" y="284893"/>
                          <a:pt x="116777" y="280035"/>
                          <a:pt x="116777" y="273939"/>
                        </a:cubicBezTo>
                        <a:lnTo>
                          <a:pt x="116777" y="258795"/>
                        </a:lnTo>
                        <a:cubicBezTo>
                          <a:pt x="131350" y="262224"/>
                          <a:pt x="197644" y="277654"/>
                          <a:pt x="246698" y="277654"/>
                        </a:cubicBezTo>
                        <a:cubicBezTo>
                          <a:pt x="297847" y="277654"/>
                          <a:pt x="360331" y="265938"/>
                          <a:pt x="398812" y="249270"/>
                        </a:cubicBezTo>
                        <a:cubicBezTo>
                          <a:pt x="469678" y="218504"/>
                          <a:pt x="586454" y="85916"/>
                          <a:pt x="595979" y="75153"/>
                        </a:cubicBezTo>
                        <a:cubicBezTo>
                          <a:pt x="613029" y="58960"/>
                          <a:pt x="614267" y="32290"/>
                          <a:pt x="598742" y="14669"/>
                        </a:cubicBezTo>
                        <a:close/>
                        <a:moveTo>
                          <a:pt x="94869" y="262986"/>
                        </a:moveTo>
                        <a:lnTo>
                          <a:pt x="21908" y="262986"/>
                        </a:lnTo>
                        <a:lnTo>
                          <a:pt x="21908" y="73152"/>
                        </a:lnTo>
                        <a:lnTo>
                          <a:pt x="94964" y="73152"/>
                        </a:lnTo>
                        <a:lnTo>
                          <a:pt x="94964" y="262986"/>
                        </a:lnTo>
                        <a:close/>
                        <a:moveTo>
                          <a:pt x="580739" y="59151"/>
                        </a:moveTo>
                        <a:lnTo>
                          <a:pt x="579692" y="60198"/>
                        </a:lnTo>
                        <a:cubicBezTo>
                          <a:pt x="578453" y="61627"/>
                          <a:pt x="457867" y="199740"/>
                          <a:pt x="389858" y="229172"/>
                        </a:cubicBezTo>
                        <a:cubicBezTo>
                          <a:pt x="354044" y="244698"/>
                          <a:pt x="295085" y="255651"/>
                          <a:pt x="246698" y="255651"/>
                        </a:cubicBezTo>
                        <a:cubicBezTo>
                          <a:pt x="195548" y="255651"/>
                          <a:pt x="120206" y="236982"/>
                          <a:pt x="119444" y="236792"/>
                        </a:cubicBezTo>
                        <a:cubicBezTo>
                          <a:pt x="118586" y="236697"/>
                          <a:pt x="117729" y="236697"/>
                          <a:pt x="116777" y="236792"/>
                        </a:cubicBezTo>
                        <a:lnTo>
                          <a:pt x="116777" y="120015"/>
                        </a:lnTo>
                        <a:cubicBezTo>
                          <a:pt x="124778" y="110871"/>
                          <a:pt x="152876" y="81249"/>
                          <a:pt x="188786" y="73343"/>
                        </a:cubicBezTo>
                        <a:cubicBezTo>
                          <a:pt x="230505" y="64199"/>
                          <a:pt x="251174" y="73343"/>
                          <a:pt x="269081" y="81439"/>
                        </a:cubicBezTo>
                        <a:cubicBezTo>
                          <a:pt x="276797" y="85249"/>
                          <a:pt x="284988" y="88107"/>
                          <a:pt x="293465" y="89916"/>
                        </a:cubicBezTo>
                        <a:cubicBezTo>
                          <a:pt x="310706" y="91536"/>
                          <a:pt x="328136" y="90678"/>
                          <a:pt x="345091" y="87249"/>
                        </a:cubicBezTo>
                        <a:cubicBezTo>
                          <a:pt x="366332" y="84297"/>
                          <a:pt x="390430" y="80963"/>
                          <a:pt x="403479" y="86487"/>
                        </a:cubicBezTo>
                        <a:cubicBezTo>
                          <a:pt x="409194" y="89726"/>
                          <a:pt x="413290" y="95155"/>
                          <a:pt x="414909" y="101537"/>
                        </a:cubicBezTo>
                        <a:cubicBezTo>
                          <a:pt x="417100" y="110300"/>
                          <a:pt x="414814" y="119539"/>
                          <a:pt x="409004" y="126397"/>
                        </a:cubicBezTo>
                        <a:cubicBezTo>
                          <a:pt x="392335" y="148781"/>
                          <a:pt x="291084" y="182214"/>
                          <a:pt x="249555" y="178880"/>
                        </a:cubicBezTo>
                        <a:cubicBezTo>
                          <a:pt x="243554" y="178404"/>
                          <a:pt x="238220" y="182976"/>
                          <a:pt x="237744" y="188976"/>
                        </a:cubicBezTo>
                        <a:cubicBezTo>
                          <a:pt x="237268" y="195072"/>
                          <a:pt x="241840" y="200311"/>
                          <a:pt x="247841" y="200787"/>
                        </a:cubicBezTo>
                        <a:cubicBezTo>
                          <a:pt x="250127" y="200787"/>
                          <a:pt x="252603" y="200787"/>
                          <a:pt x="255175" y="200787"/>
                        </a:cubicBezTo>
                        <a:cubicBezTo>
                          <a:pt x="300514" y="200787"/>
                          <a:pt x="387096" y="174022"/>
                          <a:pt x="418814" y="147352"/>
                        </a:cubicBezTo>
                        <a:lnTo>
                          <a:pt x="419576" y="146876"/>
                        </a:lnTo>
                        <a:lnTo>
                          <a:pt x="552736" y="27147"/>
                        </a:lnTo>
                        <a:cubicBezTo>
                          <a:pt x="556736" y="23622"/>
                          <a:pt x="561975" y="21717"/>
                          <a:pt x="567309" y="22003"/>
                        </a:cubicBezTo>
                        <a:cubicBezTo>
                          <a:pt x="572929" y="22384"/>
                          <a:pt x="578263" y="24956"/>
                          <a:pt x="581882" y="29337"/>
                        </a:cubicBezTo>
                        <a:cubicBezTo>
                          <a:pt x="589788" y="37910"/>
                          <a:pt x="589217" y="51245"/>
                          <a:pt x="580739" y="59151"/>
                        </a:cubicBez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8" name="Freeform: Shape 97">
                    <a:extLst>
                      <a:ext uri="{FF2B5EF4-FFF2-40B4-BE49-F238E27FC236}">
                        <a16:creationId xmlns:a16="http://schemas.microsoft.com/office/drawing/2014/main" id="{CE691A7B-273E-4B8E-B35F-4AE6F21F2D68}"/>
                      </a:ext>
                    </a:extLst>
                  </p:cNvPr>
                  <p:cNvSpPr/>
                  <p:nvPr/>
                </p:nvSpPr>
                <p:spPr>
                  <a:xfrm>
                    <a:off x="4935545" y="1165352"/>
                    <a:ext cx="363041" cy="363955"/>
                  </a:xfrm>
                  <a:custGeom>
                    <a:avLst/>
                    <a:gdLst>
                      <a:gd name="connsiteX0" fmla="*/ 354671 w 363043"/>
                      <a:gd name="connsiteY0" fmla="*/ 160619 h 363955"/>
                      <a:gd name="connsiteX1" fmla="*/ 361506 w 363043"/>
                      <a:gd name="connsiteY1" fmla="*/ 133279 h 363955"/>
                      <a:gd name="connsiteX2" fmla="*/ 338723 w 363043"/>
                      <a:gd name="connsiteY2" fmla="*/ 116192 h 363955"/>
                      <a:gd name="connsiteX3" fmla="*/ 255566 w 363043"/>
                      <a:gd name="connsiteY3" fmla="*/ 116192 h 363955"/>
                      <a:gd name="connsiteX4" fmla="*/ 231644 w 363043"/>
                      <a:gd name="connsiteY4" fmla="*/ 99105 h 363955"/>
                      <a:gd name="connsiteX5" fmla="*/ 205444 w 363043"/>
                      <a:gd name="connsiteY5" fmla="*/ 17087 h 363955"/>
                      <a:gd name="connsiteX6" fmla="*/ 181522 w 363043"/>
                      <a:gd name="connsiteY6" fmla="*/ 0 h 363955"/>
                      <a:gd name="connsiteX7" fmla="*/ 157600 w 363043"/>
                      <a:gd name="connsiteY7" fmla="*/ 17087 h 363955"/>
                      <a:gd name="connsiteX8" fmla="*/ 131400 w 363043"/>
                      <a:gd name="connsiteY8" fmla="*/ 99105 h 363955"/>
                      <a:gd name="connsiteX9" fmla="*/ 107478 w 363043"/>
                      <a:gd name="connsiteY9" fmla="*/ 116192 h 363955"/>
                      <a:gd name="connsiteX10" fmla="*/ 24321 w 363043"/>
                      <a:gd name="connsiteY10" fmla="*/ 116192 h 363955"/>
                      <a:gd name="connsiteX11" fmla="*/ 1538 w 363043"/>
                      <a:gd name="connsiteY11" fmla="*/ 133279 h 363955"/>
                      <a:gd name="connsiteX12" fmla="*/ 8373 w 363043"/>
                      <a:gd name="connsiteY12" fmla="*/ 160619 h 363955"/>
                      <a:gd name="connsiteX13" fmla="*/ 37990 w 363043"/>
                      <a:gd name="connsiteY13" fmla="*/ 186819 h 363955"/>
                      <a:gd name="connsiteX14" fmla="*/ 75582 w 363043"/>
                      <a:gd name="connsiteY14" fmla="*/ 219854 h 363955"/>
                      <a:gd name="connsiteX15" fmla="*/ 83556 w 363043"/>
                      <a:gd name="connsiteY15" fmla="*/ 232385 h 363955"/>
                      <a:gd name="connsiteX16" fmla="*/ 83556 w 363043"/>
                      <a:gd name="connsiteY16" fmla="*/ 247193 h 363955"/>
                      <a:gd name="connsiteX17" fmla="*/ 56217 w 363043"/>
                      <a:gd name="connsiteY17" fmla="*/ 331490 h 363955"/>
                      <a:gd name="connsiteX18" fmla="*/ 65330 w 363043"/>
                      <a:gd name="connsiteY18" fmla="*/ 358829 h 363955"/>
                      <a:gd name="connsiteX19" fmla="*/ 93808 w 363043"/>
                      <a:gd name="connsiteY19" fmla="*/ 358829 h 363955"/>
                      <a:gd name="connsiteX20" fmla="*/ 166713 w 363043"/>
                      <a:gd name="connsiteY20" fmla="*/ 307568 h 363955"/>
                      <a:gd name="connsiteX21" fmla="*/ 195192 w 363043"/>
                      <a:gd name="connsiteY21" fmla="*/ 307568 h 363955"/>
                      <a:gd name="connsiteX22" fmla="*/ 268096 w 363043"/>
                      <a:gd name="connsiteY22" fmla="*/ 358829 h 363955"/>
                      <a:gd name="connsiteX23" fmla="*/ 297714 w 363043"/>
                      <a:gd name="connsiteY23" fmla="*/ 358829 h 363955"/>
                      <a:gd name="connsiteX24" fmla="*/ 306827 w 363043"/>
                      <a:gd name="connsiteY24" fmla="*/ 330350 h 363955"/>
                      <a:gd name="connsiteX25" fmla="*/ 281766 w 363043"/>
                      <a:gd name="connsiteY25" fmla="*/ 244915 h 363955"/>
                      <a:gd name="connsiteX26" fmla="*/ 289740 w 363043"/>
                      <a:gd name="connsiteY26" fmla="*/ 218715 h 363955"/>
                      <a:gd name="connsiteX27" fmla="*/ 354671 w 363043"/>
                      <a:gd name="connsiteY27" fmla="*/ 16061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043" h="363955">
                        <a:moveTo>
                          <a:pt x="354671" y="160619"/>
                        </a:moveTo>
                        <a:cubicBezTo>
                          <a:pt x="362645" y="153784"/>
                          <a:pt x="364923" y="142392"/>
                          <a:pt x="361506" y="133279"/>
                        </a:cubicBezTo>
                        <a:cubicBezTo>
                          <a:pt x="358089" y="123027"/>
                          <a:pt x="348975" y="117331"/>
                          <a:pt x="338723" y="116192"/>
                        </a:cubicBezTo>
                        <a:lnTo>
                          <a:pt x="255566" y="116192"/>
                        </a:lnTo>
                        <a:cubicBezTo>
                          <a:pt x="245314" y="116192"/>
                          <a:pt x="235061" y="109357"/>
                          <a:pt x="231644" y="99105"/>
                        </a:cubicBezTo>
                        <a:lnTo>
                          <a:pt x="205444" y="17087"/>
                        </a:lnTo>
                        <a:cubicBezTo>
                          <a:pt x="202026" y="6835"/>
                          <a:pt x="192913" y="0"/>
                          <a:pt x="181522" y="0"/>
                        </a:cubicBezTo>
                        <a:cubicBezTo>
                          <a:pt x="171270" y="0"/>
                          <a:pt x="161017" y="6835"/>
                          <a:pt x="157600" y="17087"/>
                        </a:cubicBezTo>
                        <a:lnTo>
                          <a:pt x="131400" y="99105"/>
                        </a:lnTo>
                        <a:cubicBezTo>
                          <a:pt x="127982" y="109357"/>
                          <a:pt x="118869" y="116192"/>
                          <a:pt x="107478" y="116192"/>
                        </a:cubicBezTo>
                        <a:lnTo>
                          <a:pt x="24321" y="116192"/>
                        </a:lnTo>
                        <a:cubicBezTo>
                          <a:pt x="14068" y="116192"/>
                          <a:pt x="4955" y="123027"/>
                          <a:pt x="1538" y="133279"/>
                        </a:cubicBezTo>
                        <a:cubicBezTo>
                          <a:pt x="-1880" y="143532"/>
                          <a:pt x="399" y="153784"/>
                          <a:pt x="8373" y="160619"/>
                        </a:cubicBezTo>
                        <a:lnTo>
                          <a:pt x="37990" y="186819"/>
                        </a:lnTo>
                        <a:lnTo>
                          <a:pt x="75582" y="219854"/>
                        </a:lnTo>
                        <a:cubicBezTo>
                          <a:pt x="78999" y="223271"/>
                          <a:pt x="81278" y="227828"/>
                          <a:pt x="83556" y="232385"/>
                        </a:cubicBezTo>
                        <a:cubicBezTo>
                          <a:pt x="84695" y="236941"/>
                          <a:pt x="84695" y="241498"/>
                          <a:pt x="83556" y="247193"/>
                        </a:cubicBezTo>
                        <a:lnTo>
                          <a:pt x="56217" y="331490"/>
                        </a:lnTo>
                        <a:cubicBezTo>
                          <a:pt x="52799" y="341742"/>
                          <a:pt x="56217" y="353133"/>
                          <a:pt x="65330" y="358829"/>
                        </a:cubicBezTo>
                        <a:cubicBezTo>
                          <a:pt x="74443" y="365664"/>
                          <a:pt x="85834" y="365664"/>
                          <a:pt x="93808" y="358829"/>
                        </a:cubicBezTo>
                        <a:lnTo>
                          <a:pt x="166713" y="307568"/>
                        </a:lnTo>
                        <a:cubicBezTo>
                          <a:pt x="174687" y="301872"/>
                          <a:pt x="186078" y="301872"/>
                          <a:pt x="195192" y="307568"/>
                        </a:cubicBezTo>
                        <a:lnTo>
                          <a:pt x="268096" y="358829"/>
                        </a:lnTo>
                        <a:cubicBezTo>
                          <a:pt x="277210" y="365664"/>
                          <a:pt x="288601" y="365664"/>
                          <a:pt x="297714" y="358829"/>
                        </a:cubicBezTo>
                        <a:cubicBezTo>
                          <a:pt x="306827" y="351994"/>
                          <a:pt x="310245" y="340603"/>
                          <a:pt x="306827" y="330350"/>
                        </a:cubicBezTo>
                        <a:lnTo>
                          <a:pt x="281766" y="244915"/>
                        </a:lnTo>
                        <a:cubicBezTo>
                          <a:pt x="279488" y="235802"/>
                          <a:pt x="281766" y="225550"/>
                          <a:pt x="289740" y="218715"/>
                        </a:cubicBezTo>
                        <a:lnTo>
                          <a:pt x="354671" y="160619"/>
                        </a:ln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9" name="Freeform: Shape 98">
                    <a:extLst>
                      <a:ext uri="{FF2B5EF4-FFF2-40B4-BE49-F238E27FC236}">
                        <a16:creationId xmlns:a16="http://schemas.microsoft.com/office/drawing/2014/main" id="{5D4E74A4-6D28-4138-A6FC-A4F183DDF82F}"/>
                      </a:ext>
                    </a:extLst>
                  </p:cNvPr>
                  <p:cNvSpPr/>
                  <p:nvPr/>
                </p:nvSpPr>
                <p:spPr>
                  <a:xfrm>
                    <a:off x="5363508" y="1165352"/>
                    <a:ext cx="363041" cy="363955"/>
                  </a:xfrm>
                  <a:custGeom>
                    <a:avLst/>
                    <a:gdLst>
                      <a:gd name="connsiteX0" fmla="*/ 354671 w 363043"/>
                      <a:gd name="connsiteY0" fmla="*/ 160619 h 363955"/>
                      <a:gd name="connsiteX1" fmla="*/ 361506 w 363043"/>
                      <a:gd name="connsiteY1" fmla="*/ 133279 h 363955"/>
                      <a:gd name="connsiteX2" fmla="*/ 338723 w 363043"/>
                      <a:gd name="connsiteY2" fmla="*/ 116192 h 363955"/>
                      <a:gd name="connsiteX3" fmla="*/ 255566 w 363043"/>
                      <a:gd name="connsiteY3" fmla="*/ 116192 h 363955"/>
                      <a:gd name="connsiteX4" fmla="*/ 231644 w 363043"/>
                      <a:gd name="connsiteY4" fmla="*/ 99105 h 363955"/>
                      <a:gd name="connsiteX5" fmla="*/ 205444 w 363043"/>
                      <a:gd name="connsiteY5" fmla="*/ 17087 h 363955"/>
                      <a:gd name="connsiteX6" fmla="*/ 181522 w 363043"/>
                      <a:gd name="connsiteY6" fmla="*/ 0 h 363955"/>
                      <a:gd name="connsiteX7" fmla="*/ 157600 w 363043"/>
                      <a:gd name="connsiteY7" fmla="*/ 17087 h 363955"/>
                      <a:gd name="connsiteX8" fmla="*/ 131400 w 363043"/>
                      <a:gd name="connsiteY8" fmla="*/ 99105 h 363955"/>
                      <a:gd name="connsiteX9" fmla="*/ 107478 w 363043"/>
                      <a:gd name="connsiteY9" fmla="*/ 116192 h 363955"/>
                      <a:gd name="connsiteX10" fmla="*/ 24321 w 363043"/>
                      <a:gd name="connsiteY10" fmla="*/ 116192 h 363955"/>
                      <a:gd name="connsiteX11" fmla="*/ 1538 w 363043"/>
                      <a:gd name="connsiteY11" fmla="*/ 133279 h 363955"/>
                      <a:gd name="connsiteX12" fmla="*/ 8373 w 363043"/>
                      <a:gd name="connsiteY12" fmla="*/ 160619 h 363955"/>
                      <a:gd name="connsiteX13" fmla="*/ 37990 w 363043"/>
                      <a:gd name="connsiteY13" fmla="*/ 186819 h 363955"/>
                      <a:gd name="connsiteX14" fmla="*/ 75582 w 363043"/>
                      <a:gd name="connsiteY14" fmla="*/ 219854 h 363955"/>
                      <a:gd name="connsiteX15" fmla="*/ 83556 w 363043"/>
                      <a:gd name="connsiteY15" fmla="*/ 232385 h 363955"/>
                      <a:gd name="connsiteX16" fmla="*/ 83556 w 363043"/>
                      <a:gd name="connsiteY16" fmla="*/ 247193 h 363955"/>
                      <a:gd name="connsiteX17" fmla="*/ 56217 w 363043"/>
                      <a:gd name="connsiteY17" fmla="*/ 331490 h 363955"/>
                      <a:gd name="connsiteX18" fmla="*/ 65330 w 363043"/>
                      <a:gd name="connsiteY18" fmla="*/ 358829 h 363955"/>
                      <a:gd name="connsiteX19" fmla="*/ 93808 w 363043"/>
                      <a:gd name="connsiteY19" fmla="*/ 358829 h 363955"/>
                      <a:gd name="connsiteX20" fmla="*/ 166713 w 363043"/>
                      <a:gd name="connsiteY20" fmla="*/ 307568 h 363955"/>
                      <a:gd name="connsiteX21" fmla="*/ 195192 w 363043"/>
                      <a:gd name="connsiteY21" fmla="*/ 307568 h 363955"/>
                      <a:gd name="connsiteX22" fmla="*/ 268096 w 363043"/>
                      <a:gd name="connsiteY22" fmla="*/ 358829 h 363955"/>
                      <a:gd name="connsiteX23" fmla="*/ 297714 w 363043"/>
                      <a:gd name="connsiteY23" fmla="*/ 358829 h 363955"/>
                      <a:gd name="connsiteX24" fmla="*/ 306827 w 363043"/>
                      <a:gd name="connsiteY24" fmla="*/ 330350 h 363955"/>
                      <a:gd name="connsiteX25" fmla="*/ 281766 w 363043"/>
                      <a:gd name="connsiteY25" fmla="*/ 244915 h 363955"/>
                      <a:gd name="connsiteX26" fmla="*/ 289740 w 363043"/>
                      <a:gd name="connsiteY26" fmla="*/ 218715 h 363955"/>
                      <a:gd name="connsiteX27" fmla="*/ 354671 w 363043"/>
                      <a:gd name="connsiteY27" fmla="*/ 16061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043" h="363955">
                        <a:moveTo>
                          <a:pt x="354671" y="160619"/>
                        </a:moveTo>
                        <a:cubicBezTo>
                          <a:pt x="362645" y="153784"/>
                          <a:pt x="364923" y="142392"/>
                          <a:pt x="361506" y="133279"/>
                        </a:cubicBezTo>
                        <a:cubicBezTo>
                          <a:pt x="358089" y="123027"/>
                          <a:pt x="348975" y="117331"/>
                          <a:pt x="338723" y="116192"/>
                        </a:cubicBezTo>
                        <a:lnTo>
                          <a:pt x="255566" y="116192"/>
                        </a:lnTo>
                        <a:cubicBezTo>
                          <a:pt x="245314" y="116192"/>
                          <a:pt x="235061" y="109357"/>
                          <a:pt x="231644" y="99105"/>
                        </a:cubicBezTo>
                        <a:lnTo>
                          <a:pt x="205444" y="17087"/>
                        </a:lnTo>
                        <a:cubicBezTo>
                          <a:pt x="202026" y="6835"/>
                          <a:pt x="192913" y="0"/>
                          <a:pt x="181522" y="0"/>
                        </a:cubicBezTo>
                        <a:cubicBezTo>
                          <a:pt x="171270" y="0"/>
                          <a:pt x="161017" y="6835"/>
                          <a:pt x="157600" y="17087"/>
                        </a:cubicBezTo>
                        <a:lnTo>
                          <a:pt x="131400" y="99105"/>
                        </a:lnTo>
                        <a:cubicBezTo>
                          <a:pt x="127982" y="109357"/>
                          <a:pt x="118869" y="116192"/>
                          <a:pt x="107478" y="116192"/>
                        </a:cubicBezTo>
                        <a:lnTo>
                          <a:pt x="24321" y="116192"/>
                        </a:lnTo>
                        <a:cubicBezTo>
                          <a:pt x="14068" y="116192"/>
                          <a:pt x="4955" y="123027"/>
                          <a:pt x="1538" y="133279"/>
                        </a:cubicBezTo>
                        <a:cubicBezTo>
                          <a:pt x="-1880" y="143532"/>
                          <a:pt x="399" y="153784"/>
                          <a:pt x="8373" y="160619"/>
                        </a:cubicBezTo>
                        <a:lnTo>
                          <a:pt x="37990" y="186819"/>
                        </a:lnTo>
                        <a:lnTo>
                          <a:pt x="75582" y="219854"/>
                        </a:lnTo>
                        <a:cubicBezTo>
                          <a:pt x="78999" y="223271"/>
                          <a:pt x="81278" y="227828"/>
                          <a:pt x="83556" y="232385"/>
                        </a:cubicBezTo>
                        <a:cubicBezTo>
                          <a:pt x="84695" y="236941"/>
                          <a:pt x="84695" y="241498"/>
                          <a:pt x="83556" y="247193"/>
                        </a:cubicBezTo>
                        <a:lnTo>
                          <a:pt x="56217" y="331490"/>
                        </a:lnTo>
                        <a:cubicBezTo>
                          <a:pt x="52799" y="341742"/>
                          <a:pt x="56217" y="353133"/>
                          <a:pt x="65330" y="358829"/>
                        </a:cubicBezTo>
                        <a:cubicBezTo>
                          <a:pt x="74443" y="365664"/>
                          <a:pt x="85834" y="365664"/>
                          <a:pt x="93808" y="358829"/>
                        </a:cubicBezTo>
                        <a:lnTo>
                          <a:pt x="166713" y="307568"/>
                        </a:lnTo>
                        <a:cubicBezTo>
                          <a:pt x="174687" y="301872"/>
                          <a:pt x="186078" y="301872"/>
                          <a:pt x="195192" y="307568"/>
                        </a:cubicBezTo>
                        <a:lnTo>
                          <a:pt x="268096" y="358829"/>
                        </a:lnTo>
                        <a:cubicBezTo>
                          <a:pt x="277210" y="365664"/>
                          <a:pt x="288601" y="365664"/>
                          <a:pt x="297714" y="358829"/>
                        </a:cubicBezTo>
                        <a:cubicBezTo>
                          <a:pt x="306827" y="351994"/>
                          <a:pt x="310245" y="340603"/>
                          <a:pt x="306827" y="330350"/>
                        </a:cubicBezTo>
                        <a:lnTo>
                          <a:pt x="281766" y="244915"/>
                        </a:lnTo>
                        <a:cubicBezTo>
                          <a:pt x="279488" y="235802"/>
                          <a:pt x="281766" y="225550"/>
                          <a:pt x="289740" y="218715"/>
                        </a:cubicBezTo>
                        <a:lnTo>
                          <a:pt x="354671" y="160619"/>
                        </a:ln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0" name="Freeform: Shape 99">
                    <a:extLst>
                      <a:ext uri="{FF2B5EF4-FFF2-40B4-BE49-F238E27FC236}">
                        <a16:creationId xmlns:a16="http://schemas.microsoft.com/office/drawing/2014/main" id="{91A76FA7-4821-4FBB-99C9-F625AD96D460}"/>
                      </a:ext>
                    </a:extLst>
                  </p:cNvPr>
                  <p:cNvSpPr/>
                  <p:nvPr/>
                </p:nvSpPr>
                <p:spPr>
                  <a:xfrm>
                    <a:off x="5791471" y="1165352"/>
                    <a:ext cx="363041" cy="363955"/>
                  </a:xfrm>
                  <a:custGeom>
                    <a:avLst/>
                    <a:gdLst>
                      <a:gd name="connsiteX0" fmla="*/ 354671 w 363043"/>
                      <a:gd name="connsiteY0" fmla="*/ 160619 h 363955"/>
                      <a:gd name="connsiteX1" fmla="*/ 361506 w 363043"/>
                      <a:gd name="connsiteY1" fmla="*/ 133279 h 363955"/>
                      <a:gd name="connsiteX2" fmla="*/ 338723 w 363043"/>
                      <a:gd name="connsiteY2" fmla="*/ 116192 h 363955"/>
                      <a:gd name="connsiteX3" fmla="*/ 255566 w 363043"/>
                      <a:gd name="connsiteY3" fmla="*/ 116192 h 363955"/>
                      <a:gd name="connsiteX4" fmla="*/ 231644 w 363043"/>
                      <a:gd name="connsiteY4" fmla="*/ 99105 h 363955"/>
                      <a:gd name="connsiteX5" fmla="*/ 205444 w 363043"/>
                      <a:gd name="connsiteY5" fmla="*/ 17087 h 363955"/>
                      <a:gd name="connsiteX6" fmla="*/ 181522 w 363043"/>
                      <a:gd name="connsiteY6" fmla="*/ 0 h 363955"/>
                      <a:gd name="connsiteX7" fmla="*/ 157600 w 363043"/>
                      <a:gd name="connsiteY7" fmla="*/ 17087 h 363955"/>
                      <a:gd name="connsiteX8" fmla="*/ 131400 w 363043"/>
                      <a:gd name="connsiteY8" fmla="*/ 99105 h 363955"/>
                      <a:gd name="connsiteX9" fmla="*/ 107478 w 363043"/>
                      <a:gd name="connsiteY9" fmla="*/ 116192 h 363955"/>
                      <a:gd name="connsiteX10" fmla="*/ 24321 w 363043"/>
                      <a:gd name="connsiteY10" fmla="*/ 116192 h 363955"/>
                      <a:gd name="connsiteX11" fmla="*/ 1538 w 363043"/>
                      <a:gd name="connsiteY11" fmla="*/ 133279 h 363955"/>
                      <a:gd name="connsiteX12" fmla="*/ 8373 w 363043"/>
                      <a:gd name="connsiteY12" fmla="*/ 160619 h 363955"/>
                      <a:gd name="connsiteX13" fmla="*/ 37990 w 363043"/>
                      <a:gd name="connsiteY13" fmla="*/ 186819 h 363955"/>
                      <a:gd name="connsiteX14" fmla="*/ 75582 w 363043"/>
                      <a:gd name="connsiteY14" fmla="*/ 219854 h 363955"/>
                      <a:gd name="connsiteX15" fmla="*/ 83556 w 363043"/>
                      <a:gd name="connsiteY15" fmla="*/ 232385 h 363955"/>
                      <a:gd name="connsiteX16" fmla="*/ 83556 w 363043"/>
                      <a:gd name="connsiteY16" fmla="*/ 247193 h 363955"/>
                      <a:gd name="connsiteX17" fmla="*/ 56217 w 363043"/>
                      <a:gd name="connsiteY17" fmla="*/ 331490 h 363955"/>
                      <a:gd name="connsiteX18" fmla="*/ 65330 w 363043"/>
                      <a:gd name="connsiteY18" fmla="*/ 358829 h 363955"/>
                      <a:gd name="connsiteX19" fmla="*/ 93808 w 363043"/>
                      <a:gd name="connsiteY19" fmla="*/ 358829 h 363955"/>
                      <a:gd name="connsiteX20" fmla="*/ 166713 w 363043"/>
                      <a:gd name="connsiteY20" fmla="*/ 307568 h 363955"/>
                      <a:gd name="connsiteX21" fmla="*/ 195192 w 363043"/>
                      <a:gd name="connsiteY21" fmla="*/ 307568 h 363955"/>
                      <a:gd name="connsiteX22" fmla="*/ 268096 w 363043"/>
                      <a:gd name="connsiteY22" fmla="*/ 358829 h 363955"/>
                      <a:gd name="connsiteX23" fmla="*/ 297714 w 363043"/>
                      <a:gd name="connsiteY23" fmla="*/ 358829 h 363955"/>
                      <a:gd name="connsiteX24" fmla="*/ 306827 w 363043"/>
                      <a:gd name="connsiteY24" fmla="*/ 330350 h 363955"/>
                      <a:gd name="connsiteX25" fmla="*/ 281766 w 363043"/>
                      <a:gd name="connsiteY25" fmla="*/ 244915 h 363955"/>
                      <a:gd name="connsiteX26" fmla="*/ 289740 w 363043"/>
                      <a:gd name="connsiteY26" fmla="*/ 218715 h 363955"/>
                      <a:gd name="connsiteX27" fmla="*/ 354671 w 363043"/>
                      <a:gd name="connsiteY27" fmla="*/ 16061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043" h="363955">
                        <a:moveTo>
                          <a:pt x="354671" y="160619"/>
                        </a:moveTo>
                        <a:cubicBezTo>
                          <a:pt x="362645" y="153784"/>
                          <a:pt x="364923" y="142392"/>
                          <a:pt x="361506" y="133279"/>
                        </a:cubicBezTo>
                        <a:cubicBezTo>
                          <a:pt x="358089" y="123027"/>
                          <a:pt x="348975" y="117331"/>
                          <a:pt x="338723" y="116192"/>
                        </a:cubicBezTo>
                        <a:lnTo>
                          <a:pt x="255566" y="116192"/>
                        </a:lnTo>
                        <a:cubicBezTo>
                          <a:pt x="245314" y="116192"/>
                          <a:pt x="235061" y="109357"/>
                          <a:pt x="231644" y="99105"/>
                        </a:cubicBezTo>
                        <a:lnTo>
                          <a:pt x="205444" y="17087"/>
                        </a:lnTo>
                        <a:cubicBezTo>
                          <a:pt x="202026" y="6835"/>
                          <a:pt x="192913" y="0"/>
                          <a:pt x="181522" y="0"/>
                        </a:cubicBezTo>
                        <a:cubicBezTo>
                          <a:pt x="171270" y="0"/>
                          <a:pt x="161017" y="6835"/>
                          <a:pt x="157600" y="17087"/>
                        </a:cubicBezTo>
                        <a:lnTo>
                          <a:pt x="131400" y="99105"/>
                        </a:lnTo>
                        <a:cubicBezTo>
                          <a:pt x="127982" y="109357"/>
                          <a:pt x="118869" y="116192"/>
                          <a:pt x="107478" y="116192"/>
                        </a:cubicBezTo>
                        <a:lnTo>
                          <a:pt x="24321" y="116192"/>
                        </a:lnTo>
                        <a:cubicBezTo>
                          <a:pt x="14068" y="116192"/>
                          <a:pt x="4955" y="123027"/>
                          <a:pt x="1538" y="133279"/>
                        </a:cubicBezTo>
                        <a:cubicBezTo>
                          <a:pt x="-1880" y="143532"/>
                          <a:pt x="399" y="153784"/>
                          <a:pt x="8373" y="160619"/>
                        </a:cubicBezTo>
                        <a:lnTo>
                          <a:pt x="37990" y="186819"/>
                        </a:lnTo>
                        <a:lnTo>
                          <a:pt x="75582" y="219854"/>
                        </a:lnTo>
                        <a:cubicBezTo>
                          <a:pt x="78999" y="223271"/>
                          <a:pt x="81278" y="227828"/>
                          <a:pt x="83556" y="232385"/>
                        </a:cubicBezTo>
                        <a:cubicBezTo>
                          <a:pt x="84695" y="236941"/>
                          <a:pt x="84695" y="241498"/>
                          <a:pt x="83556" y="247193"/>
                        </a:cubicBezTo>
                        <a:lnTo>
                          <a:pt x="56217" y="331490"/>
                        </a:lnTo>
                        <a:cubicBezTo>
                          <a:pt x="52799" y="341742"/>
                          <a:pt x="56217" y="353133"/>
                          <a:pt x="65330" y="358829"/>
                        </a:cubicBezTo>
                        <a:cubicBezTo>
                          <a:pt x="74443" y="365664"/>
                          <a:pt x="85834" y="365664"/>
                          <a:pt x="93808" y="358829"/>
                        </a:cubicBezTo>
                        <a:lnTo>
                          <a:pt x="166713" y="307568"/>
                        </a:lnTo>
                        <a:cubicBezTo>
                          <a:pt x="174687" y="301872"/>
                          <a:pt x="186078" y="301872"/>
                          <a:pt x="195192" y="307568"/>
                        </a:cubicBezTo>
                        <a:lnTo>
                          <a:pt x="268096" y="358829"/>
                        </a:lnTo>
                        <a:cubicBezTo>
                          <a:pt x="277210" y="365664"/>
                          <a:pt x="288601" y="365664"/>
                          <a:pt x="297714" y="358829"/>
                        </a:cubicBezTo>
                        <a:cubicBezTo>
                          <a:pt x="306827" y="351994"/>
                          <a:pt x="310245" y="340603"/>
                          <a:pt x="306827" y="330350"/>
                        </a:cubicBezTo>
                        <a:lnTo>
                          <a:pt x="281766" y="244915"/>
                        </a:lnTo>
                        <a:cubicBezTo>
                          <a:pt x="279488" y="235802"/>
                          <a:pt x="281766" y="225550"/>
                          <a:pt x="289740" y="218715"/>
                        </a:cubicBezTo>
                        <a:lnTo>
                          <a:pt x="354671" y="160619"/>
                        </a:ln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sp>
            <p:nvSpPr>
              <p:cNvPr id="87" name="TextBox 86">
                <a:extLst>
                  <a:ext uri="{FF2B5EF4-FFF2-40B4-BE49-F238E27FC236}">
                    <a16:creationId xmlns:a16="http://schemas.microsoft.com/office/drawing/2014/main" id="{F642CB47-E272-4B96-931F-984729CCD615}"/>
                  </a:ext>
                </a:extLst>
              </p:cNvPr>
              <p:cNvSpPr txBox="1"/>
              <p:nvPr/>
            </p:nvSpPr>
            <p:spPr>
              <a:xfrm>
                <a:off x="127092" y="4677386"/>
                <a:ext cx="57048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QTSA</a:t>
                </a:r>
              </a:p>
            </p:txBody>
          </p:sp>
        </p:grpSp>
        <p:cxnSp>
          <p:nvCxnSpPr>
            <p:cNvPr id="78" name="Straight Connector 77">
              <a:extLst>
                <a:ext uri="{FF2B5EF4-FFF2-40B4-BE49-F238E27FC236}">
                  <a16:creationId xmlns:a16="http://schemas.microsoft.com/office/drawing/2014/main" id="{76F3B613-FBC2-4623-9964-D4989392FA52}"/>
                </a:ext>
              </a:extLst>
            </p:cNvPr>
            <p:cNvCxnSpPr/>
            <p:nvPr/>
          </p:nvCxnSpPr>
          <p:spPr>
            <a:xfrm>
              <a:off x="0" y="4086578"/>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C7F6A130-02F2-C99F-9412-FC130B3E1C59}"/>
              </a:ext>
              <a:ext uri="{C183D7F6-B498-43B3-948B-1728B52AA6E4}">
                <adec:decorative xmlns:adec="http://schemas.microsoft.com/office/drawing/2017/decorative" val="1"/>
              </a:ext>
            </a:extLst>
          </p:cNvPr>
          <p:cNvGrpSpPr/>
          <p:nvPr/>
        </p:nvGrpSpPr>
        <p:grpSpPr>
          <a:xfrm>
            <a:off x="2559" y="1454652"/>
            <a:ext cx="7534107" cy="2503447"/>
            <a:chOff x="2559" y="1454652"/>
            <a:chExt cx="7534107" cy="2503447"/>
          </a:xfrm>
        </p:grpSpPr>
        <p:cxnSp>
          <p:nvCxnSpPr>
            <p:cNvPr id="60" name="Straight Connector 59">
              <a:extLst>
                <a:ext uri="{FF2B5EF4-FFF2-40B4-BE49-F238E27FC236}">
                  <a16:creationId xmlns:a16="http://schemas.microsoft.com/office/drawing/2014/main" id="{7C4087EF-86C2-47B8-96B1-B3CF17E52995}"/>
                </a:ext>
              </a:extLst>
            </p:cNvPr>
            <p:cNvCxnSpPr/>
            <p:nvPr/>
          </p:nvCxnSpPr>
          <p:spPr>
            <a:xfrm>
              <a:off x="5664" y="1454652"/>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6" name="Arrow: Right 95">
              <a:extLst>
                <a:ext uri="{FF2B5EF4-FFF2-40B4-BE49-F238E27FC236}">
                  <a16:creationId xmlns:a16="http://schemas.microsoft.com/office/drawing/2014/main" id="{012C7958-7DB6-4216-3926-1B273A407B53}"/>
                </a:ext>
              </a:extLst>
            </p:cNvPr>
            <p:cNvSpPr/>
            <p:nvPr/>
          </p:nvSpPr>
          <p:spPr>
            <a:xfrm>
              <a:off x="2559" y="1597505"/>
              <a:ext cx="1005840" cy="82296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2" name="Arrow: Right 111">
              <a:extLst>
                <a:ext uri="{FF2B5EF4-FFF2-40B4-BE49-F238E27FC236}">
                  <a16:creationId xmlns:a16="http://schemas.microsoft.com/office/drawing/2014/main" id="{A8857328-113C-56BC-9F87-D9383E8757C5}"/>
                </a:ext>
              </a:extLst>
            </p:cNvPr>
            <p:cNvSpPr/>
            <p:nvPr/>
          </p:nvSpPr>
          <p:spPr>
            <a:xfrm>
              <a:off x="2559" y="2328349"/>
              <a:ext cx="1005840" cy="82296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3" name="Arrow: Right 112">
              <a:extLst>
                <a:ext uri="{FF2B5EF4-FFF2-40B4-BE49-F238E27FC236}">
                  <a16:creationId xmlns:a16="http://schemas.microsoft.com/office/drawing/2014/main" id="{55FD3615-5E70-7931-AA2E-9F2E1E89F993}"/>
                </a:ext>
              </a:extLst>
            </p:cNvPr>
            <p:cNvSpPr/>
            <p:nvPr/>
          </p:nvSpPr>
          <p:spPr>
            <a:xfrm>
              <a:off x="2559" y="3058223"/>
              <a:ext cx="1005840" cy="82296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7" name="Group 16">
              <a:extLst>
                <a:ext uri="{FF2B5EF4-FFF2-40B4-BE49-F238E27FC236}">
                  <a16:creationId xmlns:a16="http://schemas.microsoft.com/office/drawing/2014/main" id="{555F99BB-A582-D155-2400-F312A2AA4469}"/>
                </a:ext>
              </a:extLst>
            </p:cNvPr>
            <p:cNvGrpSpPr/>
            <p:nvPr/>
          </p:nvGrpSpPr>
          <p:grpSpPr>
            <a:xfrm>
              <a:off x="73714" y="1664311"/>
              <a:ext cx="648055" cy="670748"/>
              <a:chOff x="117922" y="1618265"/>
              <a:chExt cx="648055" cy="670748"/>
            </a:xfrm>
          </p:grpSpPr>
          <p:grpSp>
            <p:nvGrpSpPr>
              <p:cNvPr id="11" name="Group 10">
                <a:extLst>
                  <a:ext uri="{FF2B5EF4-FFF2-40B4-BE49-F238E27FC236}">
                    <a16:creationId xmlns:a16="http://schemas.microsoft.com/office/drawing/2014/main" id="{2C0AA402-DB67-D81D-5334-543990122AD9}"/>
                  </a:ext>
                </a:extLst>
              </p:cNvPr>
              <p:cNvGrpSpPr/>
              <p:nvPr/>
            </p:nvGrpSpPr>
            <p:grpSpPr>
              <a:xfrm>
                <a:off x="213349" y="1618265"/>
                <a:ext cx="457200" cy="384048"/>
                <a:chOff x="233653" y="1644577"/>
                <a:chExt cx="457200" cy="384048"/>
              </a:xfrm>
            </p:grpSpPr>
            <p:sp>
              <p:nvSpPr>
                <p:cNvPr id="55" name="Rectangle: Rounded Corners 54">
                  <a:extLst>
                    <a:ext uri="{FF2B5EF4-FFF2-40B4-BE49-F238E27FC236}">
                      <a16:creationId xmlns:a16="http://schemas.microsoft.com/office/drawing/2014/main" id="{9BC21AE8-3892-47D5-9CDD-C134A023412A}"/>
                    </a:ext>
                  </a:extLst>
                </p:cNvPr>
                <p:cNvSpPr/>
                <p:nvPr/>
              </p:nvSpPr>
              <p:spPr>
                <a:xfrm>
                  <a:off x="233653" y="1644577"/>
                  <a:ext cx="457200" cy="384048"/>
                </a:xfrm>
                <a:prstGeom prst="round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56" name="Group 55">
                  <a:extLst>
                    <a:ext uri="{FF2B5EF4-FFF2-40B4-BE49-F238E27FC236}">
                      <a16:creationId xmlns:a16="http://schemas.microsoft.com/office/drawing/2014/main" id="{C5BB6CDA-1C6D-4A63-92DB-FE43BB22183F}"/>
                    </a:ext>
                  </a:extLst>
                </p:cNvPr>
                <p:cNvGrpSpPr/>
                <p:nvPr/>
              </p:nvGrpSpPr>
              <p:grpSpPr>
                <a:xfrm>
                  <a:off x="324418" y="1693308"/>
                  <a:ext cx="305935" cy="305970"/>
                  <a:chOff x="6466966" y="2590413"/>
                  <a:chExt cx="965400" cy="965508"/>
                </a:xfrm>
                <a:solidFill>
                  <a:schemeClr val="bg1"/>
                </a:solidFill>
              </p:grpSpPr>
              <p:sp>
                <p:nvSpPr>
                  <p:cNvPr id="57" name="Freeform: Shape 56">
                    <a:extLst>
                      <a:ext uri="{FF2B5EF4-FFF2-40B4-BE49-F238E27FC236}">
                        <a16:creationId xmlns:a16="http://schemas.microsoft.com/office/drawing/2014/main" id="{EB6D8CFF-AAFA-4A81-9805-FAC9126791AE}"/>
                      </a:ext>
                    </a:extLst>
                  </p:cNvPr>
                  <p:cNvSpPr/>
                  <p:nvPr/>
                </p:nvSpPr>
                <p:spPr>
                  <a:xfrm>
                    <a:off x="6618141" y="2769844"/>
                    <a:ext cx="435121" cy="357515"/>
                  </a:xfrm>
                  <a:custGeom>
                    <a:avLst/>
                    <a:gdLst>
                      <a:gd name="connsiteX0" fmla="*/ 666185 w 740173"/>
                      <a:gd name="connsiteY0" fmla="*/ 185714 h 593511"/>
                      <a:gd name="connsiteX1" fmla="*/ 592612 w 740173"/>
                      <a:gd name="connsiteY1" fmla="*/ 260117 h 593511"/>
                      <a:gd name="connsiteX2" fmla="*/ 607549 w 740173"/>
                      <a:gd name="connsiteY2" fmla="*/ 304280 h 593511"/>
                      <a:gd name="connsiteX3" fmla="*/ 492311 w 740173"/>
                      <a:gd name="connsiteY3" fmla="*/ 450963 h 593511"/>
                      <a:gd name="connsiteX4" fmla="*/ 462716 w 740173"/>
                      <a:gd name="connsiteY4" fmla="*/ 444674 h 593511"/>
                      <a:gd name="connsiteX5" fmla="*/ 449768 w 740173"/>
                      <a:gd name="connsiteY5" fmla="*/ 445969 h 593511"/>
                      <a:gd name="connsiteX6" fmla="*/ 305675 w 740173"/>
                      <a:gd name="connsiteY6" fmla="*/ 131517 h 593511"/>
                      <a:gd name="connsiteX7" fmla="*/ 316670 w 740173"/>
                      <a:gd name="connsiteY7" fmla="*/ 27461 h 593511"/>
                      <a:gd name="connsiteX8" fmla="*/ 212614 w 740173"/>
                      <a:gd name="connsiteY8" fmla="*/ 16465 h 593511"/>
                      <a:gd name="connsiteX9" fmla="*/ 201619 w 740173"/>
                      <a:gd name="connsiteY9" fmla="*/ 120522 h 593511"/>
                      <a:gd name="connsiteX10" fmla="*/ 208380 w 740173"/>
                      <a:gd name="connsiteY10" fmla="*/ 127818 h 593511"/>
                      <a:gd name="connsiteX11" fmla="*/ 92773 w 740173"/>
                      <a:gd name="connsiteY11" fmla="*/ 336280 h 593511"/>
                      <a:gd name="connsiteX12" fmla="*/ 74276 w 740173"/>
                      <a:gd name="connsiteY12" fmla="*/ 333691 h 593511"/>
                      <a:gd name="connsiteX13" fmla="*/ 1 w 740173"/>
                      <a:gd name="connsiteY13" fmla="*/ 407393 h 593511"/>
                      <a:gd name="connsiteX14" fmla="*/ 73702 w 740173"/>
                      <a:gd name="connsiteY14" fmla="*/ 481666 h 593511"/>
                      <a:gd name="connsiteX15" fmla="*/ 147977 w 740173"/>
                      <a:gd name="connsiteY15" fmla="*/ 407966 h 593511"/>
                      <a:gd name="connsiteX16" fmla="*/ 125143 w 740173"/>
                      <a:gd name="connsiteY16" fmla="*/ 354223 h 593511"/>
                      <a:gd name="connsiteX17" fmla="*/ 240750 w 740173"/>
                      <a:gd name="connsiteY17" fmla="*/ 146130 h 593511"/>
                      <a:gd name="connsiteX18" fmla="*/ 272195 w 740173"/>
                      <a:gd name="connsiteY18" fmla="*/ 147425 h 593511"/>
                      <a:gd name="connsiteX19" fmla="*/ 416288 w 740173"/>
                      <a:gd name="connsiteY19" fmla="*/ 461876 h 593511"/>
                      <a:gd name="connsiteX20" fmla="*/ 405027 w 740173"/>
                      <a:gd name="connsiteY20" fmla="*/ 565904 h 593511"/>
                      <a:gd name="connsiteX21" fmla="*/ 509055 w 740173"/>
                      <a:gd name="connsiteY21" fmla="*/ 577165 h 593511"/>
                      <a:gd name="connsiteX22" fmla="*/ 521352 w 740173"/>
                      <a:gd name="connsiteY22" fmla="*/ 474454 h 593511"/>
                      <a:gd name="connsiteX23" fmla="*/ 636589 w 740173"/>
                      <a:gd name="connsiteY23" fmla="*/ 327772 h 593511"/>
                      <a:gd name="connsiteX24" fmla="*/ 666185 w 740173"/>
                      <a:gd name="connsiteY24" fmla="*/ 333691 h 593511"/>
                      <a:gd name="connsiteX25" fmla="*/ 740173 w 740173"/>
                      <a:gd name="connsiteY25" fmla="*/ 259702 h 593511"/>
                      <a:gd name="connsiteX26" fmla="*/ 666185 w 740173"/>
                      <a:gd name="connsiteY26" fmla="*/ 185714 h 593511"/>
                      <a:gd name="connsiteX27" fmla="*/ 74276 w 740173"/>
                      <a:gd name="connsiteY27" fmla="*/ 444674 h 593511"/>
                      <a:gd name="connsiteX28" fmla="*/ 37281 w 740173"/>
                      <a:gd name="connsiteY28" fmla="*/ 407680 h 593511"/>
                      <a:gd name="connsiteX29" fmla="*/ 74276 w 740173"/>
                      <a:gd name="connsiteY29" fmla="*/ 370685 h 593511"/>
                      <a:gd name="connsiteX30" fmla="*/ 111270 w 740173"/>
                      <a:gd name="connsiteY30" fmla="*/ 407680 h 593511"/>
                      <a:gd name="connsiteX31" fmla="*/ 74276 w 740173"/>
                      <a:gd name="connsiteY31" fmla="*/ 444674 h 593511"/>
                      <a:gd name="connsiteX32" fmla="*/ 222253 w 740173"/>
                      <a:gd name="connsiteY32" fmla="*/ 74731 h 593511"/>
                      <a:gd name="connsiteX33" fmla="*/ 259247 w 740173"/>
                      <a:gd name="connsiteY33" fmla="*/ 37736 h 593511"/>
                      <a:gd name="connsiteX34" fmla="*/ 296241 w 740173"/>
                      <a:gd name="connsiteY34" fmla="*/ 74731 h 593511"/>
                      <a:gd name="connsiteX35" fmla="*/ 259247 w 740173"/>
                      <a:gd name="connsiteY35" fmla="*/ 111725 h 593511"/>
                      <a:gd name="connsiteX36" fmla="*/ 222253 w 740173"/>
                      <a:gd name="connsiteY36" fmla="*/ 74731 h 593511"/>
                      <a:gd name="connsiteX37" fmla="*/ 462716 w 740173"/>
                      <a:gd name="connsiteY37" fmla="*/ 555657 h 593511"/>
                      <a:gd name="connsiteX38" fmla="*/ 425722 w 740173"/>
                      <a:gd name="connsiteY38" fmla="*/ 518662 h 593511"/>
                      <a:gd name="connsiteX39" fmla="*/ 462716 w 740173"/>
                      <a:gd name="connsiteY39" fmla="*/ 481668 h 593511"/>
                      <a:gd name="connsiteX40" fmla="*/ 499710 w 740173"/>
                      <a:gd name="connsiteY40" fmla="*/ 518662 h 593511"/>
                      <a:gd name="connsiteX41" fmla="*/ 462716 w 740173"/>
                      <a:gd name="connsiteY41" fmla="*/ 555657 h 593511"/>
                      <a:gd name="connsiteX42" fmla="*/ 666185 w 740173"/>
                      <a:gd name="connsiteY42" fmla="*/ 296697 h 593511"/>
                      <a:gd name="connsiteX43" fmla="*/ 629190 w 740173"/>
                      <a:gd name="connsiteY43" fmla="*/ 259702 h 593511"/>
                      <a:gd name="connsiteX44" fmla="*/ 666185 w 740173"/>
                      <a:gd name="connsiteY44" fmla="*/ 222708 h 593511"/>
                      <a:gd name="connsiteX45" fmla="*/ 703179 w 740173"/>
                      <a:gd name="connsiteY45" fmla="*/ 259702 h 593511"/>
                      <a:gd name="connsiteX46" fmla="*/ 666185 w 740173"/>
                      <a:gd name="connsiteY46" fmla="*/ 296697 h 5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0173" h="593511">
                        <a:moveTo>
                          <a:pt x="666185" y="185714"/>
                        </a:moveTo>
                        <a:cubicBezTo>
                          <a:pt x="625323" y="185943"/>
                          <a:pt x="592383" y="219255"/>
                          <a:pt x="592612" y="260117"/>
                        </a:cubicBezTo>
                        <a:cubicBezTo>
                          <a:pt x="592701" y="276063"/>
                          <a:pt x="597941" y="291553"/>
                          <a:pt x="607549" y="304280"/>
                        </a:cubicBezTo>
                        <a:lnTo>
                          <a:pt x="492311" y="450963"/>
                        </a:lnTo>
                        <a:cubicBezTo>
                          <a:pt x="483004" y="446792"/>
                          <a:pt x="472915" y="444650"/>
                          <a:pt x="462716" y="444674"/>
                        </a:cubicBezTo>
                        <a:cubicBezTo>
                          <a:pt x="458371" y="444729"/>
                          <a:pt x="454039" y="445162"/>
                          <a:pt x="449768" y="445969"/>
                        </a:cubicBezTo>
                        <a:lnTo>
                          <a:pt x="305675" y="131517"/>
                        </a:lnTo>
                        <a:cubicBezTo>
                          <a:pt x="337446" y="105819"/>
                          <a:pt x="342368" y="59232"/>
                          <a:pt x="316670" y="27461"/>
                        </a:cubicBezTo>
                        <a:cubicBezTo>
                          <a:pt x="290972" y="-4310"/>
                          <a:pt x="244385" y="-9233"/>
                          <a:pt x="212614" y="16465"/>
                        </a:cubicBezTo>
                        <a:cubicBezTo>
                          <a:pt x="180843" y="42163"/>
                          <a:pt x="175921" y="88752"/>
                          <a:pt x="201619" y="120522"/>
                        </a:cubicBezTo>
                        <a:cubicBezTo>
                          <a:pt x="203706" y="123103"/>
                          <a:pt x="205964" y="125540"/>
                          <a:pt x="208380" y="127818"/>
                        </a:cubicBezTo>
                        <a:lnTo>
                          <a:pt x="92773" y="336280"/>
                        </a:lnTo>
                        <a:cubicBezTo>
                          <a:pt x="86738" y="334656"/>
                          <a:pt x="80525" y="333787"/>
                          <a:pt x="74276" y="333691"/>
                        </a:cubicBezTo>
                        <a:cubicBezTo>
                          <a:pt x="33413" y="333532"/>
                          <a:pt x="159" y="366529"/>
                          <a:pt x="1" y="407393"/>
                        </a:cubicBezTo>
                        <a:cubicBezTo>
                          <a:pt x="-158" y="448255"/>
                          <a:pt x="32839" y="481509"/>
                          <a:pt x="73702" y="481666"/>
                        </a:cubicBezTo>
                        <a:cubicBezTo>
                          <a:pt x="114564" y="481825"/>
                          <a:pt x="147818" y="448828"/>
                          <a:pt x="147977" y="407966"/>
                        </a:cubicBezTo>
                        <a:cubicBezTo>
                          <a:pt x="148055" y="387679"/>
                          <a:pt x="139800" y="368249"/>
                          <a:pt x="125143" y="354223"/>
                        </a:cubicBezTo>
                        <a:lnTo>
                          <a:pt x="240750" y="146130"/>
                        </a:lnTo>
                        <a:cubicBezTo>
                          <a:pt x="250977" y="149067"/>
                          <a:pt x="261761" y="149511"/>
                          <a:pt x="272195" y="147425"/>
                        </a:cubicBezTo>
                        <a:lnTo>
                          <a:pt x="416288" y="461876"/>
                        </a:lnTo>
                        <a:cubicBezTo>
                          <a:pt x="384453" y="487493"/>
                          <a:pt x="379410" y="534069"/>
                          <a:pt x="405027" y="565904"/>
                        </a:cubicBezTo>
                        <a:cubicBezTo>
                          <a:pt x="430644" y="597740"/>
                          <a:pt x="477220" y="602782"/>
                          <a:pt x="509055" y="577165"/>
                        </a:cubicBezTo>
                        <a:cubicBezTo>
                          <a:pt x="540384" y="551957"/>
                          <a:pt x="545844" y="506345"/>
                          <a:pt x="521352" y="474454"/>
                        </a:cubicBezTo>
                        <a:lnTo>
                          <a:pt x="636589" y="327772"/>
                        </a:lnTo>
                        <a:cubicBezTo>
                          <a:pt x="645925" y="331815"/>
                          <a:pt x="656011" y="333831"/>
                          <a:pt x="666185" y="333691"/>
                        </a:cubicBezTo>
                        <a:cubicBezTo>
                          <a:pt x="707047" y="333691"/>
                          <a:pt x="740173" y="300564"/>
                          <a:pt x="740173" y="259702"/>
                        </a:cubicBezTo>
                        <a:cubicBezTo>
                          <a:pt x="740173" y="218840"/>
                          <a:pt x="707047" y="185714"/>
                          <a:pt x="666185" y="185714"/>
                        </a:cubicBezTo>
                        <a:close/>
                        <a:moveTo>
                          <a:pt x="74276" y="444674"/>
                        </a:moveTo>
                        <a:cubicBezTo>
                          <a:pt x="53844" y="444674"/>
                          <a:pt x="37281" y="428111"/>
                          <a:pt x="37281" y="407680"/>
                        </a:cubicBezTo>
                        <a:cubicBezTo>
                          <a:pt x="37281" y="387248"/>
                          <a:pt x="53844" y="370685"/>
                          <a:pt x="74276" y="370685"/>
                        </a:cubicBezTo>
                        <a:cubicBezTo>
                          <a:pt x="94708" y="370685"/>
                          <a:pt x="111270" y="387248"/>
                          <a:pt x="111270" y="407680"/>
                        </a:cubicBezTo>
                        <a:cubicBezTo>
                          <a:pt x="111270" y="428111"/>
                          <a:pt x="94708" y="444674"/>
                          <a:pt x="74276" y="444674"/>
                        </a:cubicBezTo>
                        <a:close/>
                        <a:moveTo>
                          <a:pt x="222253" y="74731"/>
                        </a:moveTo>
                        <a:cubicBezTo>
                          <a:pt x="222253" y="54299"/>
                          <a:pt x="238815" y="37736"/>
                          <a:pt x="259247" y="37736"/>
                        </a:cubicBezTo>
                        <a:cubicBezTo>
                          <a:pt x="279679" y="37736"/>
                          <a:pt x="296241" y="54299"/>
                          <a:pt x="296241" y="74731"/>
                        </a:cubicBezTo>
                        <a:cubicBezTo>
                          <a:pt x="296241" y="95163"/>
                          <a:pt x="279679" y="111725"/>
                          <a:pt x="259247" y="111725"/>
                        </a:cubicBezTo>
                        <a:cubicBezTo>
                          <a:pt x="238815" y="111725"/>
                          <a:pt x="222253" y="95163"/>
                          <a:pt x="222253" y="74731"/>
                        </a:cubicBezTo>
                        <a:close/>
                        <a:moveTo>
                          <a:pt x="462716" y="555657"/>
                        </a:moveTo>
                        <a:cubicBezTo>
                          <a:pt x="442284" y="555657"/>
                          <a:pt x="425722" y="539094"/>
                          <a:pt x="425722" y="518662"/>
                        </a:cubicBezTo>
                        <a:cubicBezTo>
                          <a:pt x="425722" y="498231"/>
                          <a:pt x="442284" y="481668"/>
                          <a:pt x="462716" y="481668"/>
                        </a:cubicBezTo>
                        <a:cubicBezTo>
                          <a:pt x="483148" y="481668"/>
                          <a:pt x="499710" y="498231"/>
                          <a:pt x="499710" y="518662"/>
                        </a:cubicBezTo>
                        <a:cubicBezTo>
                          <a:pt x="499710" y="539094"/>
                          <a:pt x="483148" y="555657"/>
                          <a:pt x="462716" y="555657"/>
                        </a:cubicBezTo>
                        <a:close/>
                        <a:moveTo>
                          <a:pt x="666185" y="296697"/>
                        </a:moveTo>
                        <a:cubicBezTo>
                          <a:pt x="645753" y="296697"/>
                          <a:pt x="629190" y="280134"/>
                          <a:pt x="629190" y="259702"/>
                        </a:cubicBezTo>
                        <a:cubicBezTo>
                          <a:pt x="629190" y="239270"/>
                          <a:pt x="645753" y="222708"/>
                          <a:pt x="666185" y="222708"/>
                        </a:cubicBezTo>
                        <a:cubicBezTo>
                          <a:pt x="686617" y="222708"/>
                          <a:pt x="703179" y="239270"/>
                          <a:pt x="703179" y="259702"/>
                        </a:cubicBezTo>
                        <a:cubicBezTo>
                          <a:pt x="703179" y="280134"/>
                          <a:pt x="686617" y="296697"/>
                          <a:pt x="666185" y="296697"/>
                        </a:cubicBezTo>
                        <a:close/>
                      </a:path>
                    </a:pathLst>
                  </a:custGeom>
                  <a:grpFill/>
                  <a:ln w="18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58" name="Group 57">
                    <a:extLst>
                      <a:ext uri="{FF2B5EF4-FFF2-40B4-BE49-F238E27FC236}">
                        <a16:creationId xmlns:a16="http://schemas.microsoft.com/office/drawing/2014/main" id="{C2A66D14-336C-4BF9-8095-D7261C19EA16}"/>
                      </a:ext>
                    </a:extLst>
                  </p:cNvPr>
                  <p:cNvGrpSpPr/>
                  <p:nvPr/>
                </p:nvGrpSpPr>
                <p:grpSpPr>
                  <a:xfrm>
                    <a:off x="6466966" y="2590413"/>
                    <a:ext cx="965400" cy="965508"/>
                    <a:chOff x="4267233" y="2211358"/>
                    <a:chExt cx="609560" cy="609628"/>
                  </a:xfrm>
                  <a:grpFill/>
                </p:grpSpPr>
                <p:sp>
                  <p:nvSpPr>
                    <p:cNvPr id="59" name="Freeform: Shape 58">
                      <a:extLst>
                        <a:ext uri="{FF2B5EF4-FFF2-40B4-BE49-F238E27FC236}">
                          <a16:creationId xmlns:a16="http://schemas.microsoft.com/office/drawing/2014/main" id="{8B8E34DC-55BD-4A19-8E4A-83998A261730}"/>
                        </a:ext>
                      </a:extLst>
                    </p:cNvPr>
                    <p:cNvSpPr/>
                    <p:nvPr/>
                  </p:nvSpPr>
                  <p:spPr>
                    <a:xfrm>
                      <a:off x="4267233" y="2211358"/>
                      <a:ext cx="457460" cy="457352"/>
                    </a:xfrm>
                    <a:custGeom>
                      <a:avLst/>
                      <a:gdLst>
                        <a:gd name="connsiteX0" fmla="*/ 228680 w 457460"/>
                        <a:gd name="connsiteY0" fmla="*/ 457352 h 457352"/>
                        <a:gd name="connsiteX1" fmla="*/ 0 w 457460"/>
                        <a:gd name="connsiteY1" fmla="*/ 228680 h 457352"/>
                        <a:gd name="connsiteX2" fmla="*/ 228672 w 457460"/>
                        <a:gd name="connsiteY2" fmla="*/ 0 h 457352"/>
                        <a:gd name="connsiteX3" fmla="*/ 390415 w 457460"/>
                        <a:gd name="connsiteY3" fmla="*/ 67018 h 457352"/>
                        <a:gd name="connsiteX4" fmla="*/ 390415 w 457460"/>
                        <a:gd name="connsiteY4" fmla="*/ 67018 h 457352"/>
                        <a:gd name="connsiteX5" fmla="*/ 390595 w 457460"/>
                        <a:gd name="connsiteY5" fmla="*/ 390307 h 457352"/>
                        <a:gd name="connsiteX6" fmla="*/ 228680 w 457460"/>
                        <a:gd name="connsiteY6" fmla="*/ 457352 h 457352"/>
                        <a:gd name="connsiteX7" fmla="*/ 228680 w 457460"/>
                        <a:gd name="connsiteY7" fmla="*/ 19202 h 457352"/>
                        <a:gd name="connsiteX8" fmla="*/ 19314 w 457460"/>
                        <a:gd name="connsiteY8" fmla="*/ 228936 h 457352"/>
                        <a:gd name="connsiteX9" fmla="*/ 229048 w 457460"/>
                        <a:gd name="connsiteY9" fmla="*/ 438302 h 457352"/>
                        <a:gd name="connsiteX10" fmla="*/ 438414 w 457460"/>
                        <a:gd name="connsiteY10" fmla="*/ 228569 h 457352"/>
                        <a:gd name="connsiteX11" fmla="*/ 376947 w 457460"/>
                        <a:gd name="connsiteY11" fmla="*/ 80486 h 457352"/>
                        <a:gd name="connsiteX12" fmla="*/ 228690 w 457460"/>
                        <a:gd name="connsiteY12" fmla="*/ 19183 h 4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460" h="457352">
                          <a:moveTo>
                            <a:pt x="228680" y="457352"/>
                          </a:moveTo>
                          <a:cubicBezTo>
                            <a:pt x="102386" y="457354"/>
                            <a:pt x="2" y="354975"/>
                            <a:pt x="0" y="228680"/>
                          </a:cubicBezTo>
                          <a:cubicBezTo>
                            <a:pt x="-2" y="102386"/>
                            <a:pt x="102378" y="2"/>
                            <a:pt x="228672" y="0"/>
                          </a:cubicBezTo>
                          <a:cubicBezTo>
                            <a:pt x="289342" y="-1"/>
                            <a:pt x="347526" y="24107"/>
                            <a:pt x="390415" y="67018"/>
                          </a:cubicBezTo>
                          <a:lnTo>
                            <a:pt x="390415" y="67018"/>
                          </a:lnTo>
                          <a:cubicBezTo>
                            <a:pt x="479738" y="156242"/>
                            <a:pt x="479819" y="300983"/>
                            <a:pt x="390595" y="390307"/>
                          </a:cubicBezTo>
                          <a:cubicBezTo>
                            <a:pt x="347672" y="433277"/>
                            <a:pt x="289416" y="457400"/>
                            <a:pt x="228680" y="457352"/>
                          </a:cubicBezTo>
                          <a:close/>
                          <a:moveTo>
                            <a:pt x="228680" y="19202"/>
                          </a:moveTo>
                          <a:cubicBezTo>
                            <a:pt x="112949" y="19304"/>
                            <a:pt x="19213" y="113205"/>
                            <a:pt x="19314" y="228936"/>
                          </a:cubicBezTo>
                          <a:cubicBezTo>
                            <a:pt x="19416" y="344668"/>
                            <a:pt x="113316" y="438403"/>
                            <a:pt x="229048" y="438302"/>
                          </a:cubicBezTo>
                          <a:cubicBezTo>
                            <a:pt x="344780" y="438201"/>
                            <a:pt x="438516" y="344300"/>
                            <a:pt x="438414" y="228569"/>
                          </a:cubicBezTo>
                          <a:cubicBezTo>
                            <a:pt x="438366" y="173011"/>
                            <a:pt x="416256" y="119747"/>
                            <a:pt x="376947" y="80486"/>
                          </a:cubicBezTo>
                          <a:cubicBezTo>
                            <a:pt x="337648" y="41146"/>
                            <a:pt x="284295" y="19085"/>
                            <a:pt x="228690" y="1918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1" name="Freeform: Shape 60">
                      <a:extLst>
                        <a:ext uri="{FF2B5EF4-FFF2-40B4-BE49-F238E27FC236}">
                          <a16:creationId xmlns:a16="http://schemas.microsoft.com/office/drawing/2014/main" id="{CF2ADE4B-ACE2-41F4-A7EC-5626ED7732E6}"/>
                        </a:ext>
                      </a:extLst>
                    </p:cNvPr>
                    <p:cNvSpPr/>
                    <p:nvPr/>
                  </p:nvSpPr>
                  <p:spPr>
                    <a:xfrm>
                      <a:off x="4296180" y="2240285"/>
                      <a:ext cx="399725" cy="399726"/>
                    </a:xfrm>
                    <a:custGeom>
                      <a:avLst/>
                      <a:gdLst>
                        <a:gd name="connsiteX0" fmla="*/ 199734 w 399725"/>
                        <a:gd name="connsiteY0" fmla="*/ 399726 h 399726"/>
                        <a:gd name="connsiteX1" fmla="*/ 0 w 399725"/>
                        <a:gd name="connsiteY1" fmla="*/ 199733 h 399726"/>
                        <a:gd name="connsiteX2" fmla="*/ 199992 w 399725"/>
                        <a:gd name="connsiteY2" fmla="*/ 0 h 399726"/>
                        <a:gd name="connsiteX3" fmla="*/ 399726 w 399725"/>
                        <a:gd name="connsiteY3" fmla="*/ 199993 h 399726"/>
                        <a:gd name="connsiteX4" fmla="*/ 341123 w 399725"/>
                        <a:gd name="connsiteY4" fmla="*/ 341252 h 399726"/>
                        <a:gd name="connsiteX5" fmla="*/ 341123 w 399725"/>
                        <a:gd name="connsiteY5" fmla="*/ 341252 h 399726"/>
                        <a:gd name="connsiteX6" fmla="*/ 199734 w 399725"/>
                        <a:gd name="connsiteY6" fmla="*/ 399726 h 399726"/>
                        <a:gd name="connsiteX7" fmla="*/ 199734 w 399725"/>
                        <a:gd name="connsiteY7" fmla="*/ 19050 h 399726"/>
                        <a:gd name="connsiteX8" fmla="*/ 19022 w 399725"/>
                        <a:gd name="connsiteY8" fmla="*/ 199983 h 399726"/>
                        <a:gd name="connsiteX9" fmla="*/ 199954 w 399725"/>
                        <a:gd name="connsiteY9" fmla="*/ 380695 h 399726"/>
                        <a:gd name="connsiteX10" fmla="*/ 380667 w 399725"/>
                        <a:gd name="connsiteY10" fmla="*/ 199762 h 399726"/>
                        <a:gd name="connsiteX11" fmla="*/ 327645 w 399725"/>
                        <a:gd name="connsiteY11" fmla="*/ 71952 h 399726"/>
                        <a:gd name="connsiteX12" fmla="*/ 199743 w 399725"/>
                        <a:gd name="connsiteY12" fmla="*/ 19002 h 399726"/>
                        <a:gd name="connsiteX13" fmla="*/ 334379 w 399725"/>
                        <a:gd name="connsiteY13" fmla="*/ 334518 h 399726"/>
                        <a:gd name="connsiteX14" fmla="*/ 334379 w 399725"/>
                        <a:gd name="connsiteY14" fmla="*/ 334518 h 3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725" h="399726">
                          <a:moveTo>
                            <a:pt x="199734" y="399726"/>
                          </a:moveTo>
                          <a:cubicBezTo>
                            <a:pt x="89353" y="399655"/>
                            <a:pt x="-71" y="310115"/>
                            <a:pt x="0" y="199733"/>
                          </a:cubicBezTo>
                          <a:cubicBezTo>
                            <a:pt x="71" y="89353"/>
                            <a:pt x="89611" y="-71"/>
                            <a:pt x="199992" y="0"/>
                          </a:cubicBezTo>
                          <a:cubicBezTo>
                            <a:pt x="310374" y="71"/>
                            <a:pt x="399797" y="89611"/>
                            <a:pt x="399726" y="199993"/>
                          </a:cubicBezTo>
                          <a:cubicBezTo>
                            <a:pt x="399692" y="252986"/>
                            <a:pt x="378613" y="303797"/>
                            <a:pt x="341123" y="341252"/>
                          </a:cubicBezTo>
                          <a:lnTo>
                            <a:pt x="341123" y="341252"/>
                          </a:lnTo>
                          <a:cubicBezTo>
                            <a:pt x="303650" y="378779"/>
                            <a:pt x="252766" y="399822"/>
                            <a:pt x="199734" y="399726"/>
                          </a:cubicBezTo>
                          <a:close/>
                          <a:moveTo>
                            <a:pt x="199734" y="19050"/>
                          </a:moveTo>
                          <a:cubicBezTo>
                            <a:pt x="99868" y="19111"/>
                            <a:pt x="18961" y="100117"/>
                            <a:pt x="19022" y="199983"/>
                          </a:cubicBezTo>
                          <a:cubicBezTo>
                            <a:pt x="19082" y="299848"/>
                            <a:pt x="100089" y="380756"/>
                            <a:pt x="199954" y="380695"/>
                          </a:cubicBezTo>
                          <a:cubicBezTo>
                            <a:pt x="299820" y="380634"/>
                            <a:pt x="380728" y="299628"/>
                            <a:pt x="380667" y="199762"/>
                          </a:cubicBezTo>
                          <a:cubicBezTo>
                            <a:pt x="380638" y="151814"/>
                            <a:pt x="361566" y="105841"/>
                            <a:pt x="327645" y="71952"/>
                          </a:cubicBezTo>
                          <a:cubicBezTo>
                            <a:pt x="293754" y="37988"/>
                            <a:pt x="247724" y="18933"/>
                            <a:pt x="199743" y="19002"/>
                          </a:cubicBezTo>
                          <a:close/>
                          <a:moveTo>
                            <a:pt x="334379" y="334518"/>
                          </a:moveTo>
                          <a:lnTo>
                            <a:pt x="334379" y="334518"/>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2" name="Freeform: Shape 61">
                      <a:extLst>
                        <a:ext uri="{FF2B5EF4-FFF2-40B4-BE49-F238E27FC236}">
                          <a16:creationId xmlns:a16="http://schemas.microsoft.com/office/drawing/2014/main" id="{DB8A133C-F718-4430-AB18-7F8B559CF6A7}"/>
                        </a:ext>
                      </a:extLst>
                    </p:cNvPr>
                    <p:cNvSpPr/>
                    <p:nvPr/>
                  </p:nvSpPr>
                  <p:spPr>
                    <a:xfrm>
                      <a:off x="4629028" y="2573213"/>
                      <a:ext cx="75700" cy="75695"/>
                    </a:xfrm>
                    <a:custGeom>
                      <a:avLst/>
                      <a:gdLst>
                        <a:gd name="connsiteX0" fmla="*/ 41460 w 75700"/>
                        <a:gd name="connsiteY0" fmla="*/ 75695 h 75695"/>
                        <a:gd name="connsiteX1" fmla="*/ 34726 w 75700"/>
                        <a:gd name="connsiteY1" fmla="*/ 72904 h 75695"/>
                        <a:gd name="connsiteX2" fmla="*/ 2789 w 75700"/>
                        <a:gd name="connsiteY2" fmla="*/ 40977 h 75695"/>
                        <a:gd name="connsiteX3" fmla="*/ 2789 w 75700"/>
                        <a:gd name="connsiteY3" fmla="*/ 27508 h 75695"/>
                        <a:gd name="connsiteX4" fmla="*/ 27506 w 75700"/>
                        <a:gd name="connsiteY4" fmla="*/ 2791 h 75695"/>
                        <a:gd name="connsiteX5" fmla="*/ 34240 w 75700"/>
                        <a:gd name="connsiteY5" fmla="*/ 0 h 75695"/>
                        <a:gd name="connsiteX6" fmla="*/ 34240 w 75700"/>
                        <a:gd name="connsiteY6" fmla="*/ 0 h 75695"/>
                        <a:gd name="connsiteX7" fmla="*/ 40975 w 75700"/>
                        <a:gd name="connsiteY7" fmla="*/ 2791 h 75695"/>
                        <a:gd name="connsiteX8" fmla="*/ 72912 w 75700"/>
                        <a:gd name="connsiteY8" fmla="*/ 34738 h 75695"/>
                        <a:gd name="connsiteX9" fmla="*/ 72912 w 75700"/>
                        <a:gd name="connsiteY9" fmla="*/ 48206 h 75695"/>
                        <a:gd name="connsiteX10" fmla="*/ 48147 w 75700"/>
                        <a:gd name="connsiteY10" fmla="*/ 72904 h 75695"/>
                        <a:gd name="connsiteX11" fmla="*/ 41460 w 75700"/>
                        <a:gd name="connsiteY11" fmla="*/ 75695 h 75695"/>
                        <a:gd name="connsiteX12" fmla="*/ 22982 w 75700"/>
                        <a:gd name="connsiteY12" fmla="*/ 34242 h 75695"/>
                        <a:gd name="connsiteX13" fmla="*/ 41460 w 75700"/>
                        <a:gd name="connsiteY13" fmla="*/ 52702 h 75695"/>
                        <a:gd name="connsiteX14" fmla="*/ 52709 w 75700"/>
                        <a:gd name="connsiteY14" fmla="*/ 41472 h 75695"/>
                        <a:gd name="connsiteX15" fmla="*/ 34240 w 75700"/>
                        <a:gd name="connsiteY15" fmla="*/ 22984 h 7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00" h="75695">
                          <a:moveTo>
                            <a:pt x="41460" y="75695"/>
                          </a:moveTo>
                          <a:cubicBezTo>
                            <a:pt x="38933" y="75702"/>
                            <a:pt x="36508" y="74697"/>
                            <a:pt x="34726" y="72904"/>
                          </a:cubicBezTo>
                          <a:lnTo>
                            <a:pt x="2789" y="40977"/>
                          </a:lnTo>
                          <a:cubicBezTo>
                            <a:pt x="-930" y="37257"/>
                            <a:pt x="-930" y="31228"/>
                            <a:pt x="2789" y="27508"/>
                          </a:cubicBezTo>
                          <a:lnTo>
                            <a:pt x="27506" y="2791"/>
                          </a:lnTo>
                          <a:cubicBezTo>
                            <a:pt x="29292" y="1004"/>
                            <a:pt x="31714" y="1"/>
                            <a:pt x="34240" y="0"/>
                          </a:cubicBezTo>
                          <a:lnTo>
                            <a:pt x="34240" y="0"/>
                          </a:lnTo>
                          <a:cubicBezTo>
                            <a:pt x="36766" y="1"/>
                            <a:pt x="39189" y="1004"/>
                            <a:pt x="40975" y="2791"/>
                          </a:cubicBezTo>
                          <a:lnTo>
                            <a:pt x="72912" y="34738"/>
                          </a:lnTo>
                          <a:cubicBezTo>
                            <a:pt x="76631" y="38457"/>
                            <a:pt x="76631" y="44487"/>
                            <a:pt x="72912" y="48206"/>
                          </a:cubicBezTo>
                          <a:lnTo>
                            <a:pt x="48147" y="72904"/>
                          </a:lnTo>
                          <a:cubicBezTo>
                            <a:pt x="46377" y="74686"/>
                            <a:pt x="43971" y="75689"/>
                            <a:pt x="41460" y="75695"/>
                          </a:cubicBezTo>
                          <a:close/>
                          <a:moveTo>
                            <a:pt x="22982" y="34242"/>
                          </a:moveTo>
                          <a:lnTo>
                            <a:pt x="41460" y="52702"/>
                          </a:lnTo>
                          <a:lnTo>
                            <a:pt x="52709" y="41472"/>
                          </a:lnTo>
                          <a:lnTo>
                            <a:pt x="34240" y="22984"/>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3" name="Freeform: Shape 62">
                      <a:extLst>
                        <a:ext uri="{FF2B5EF4-FFF2-40B4-BE49-F238E27FC236}">
                          <a16:creationId xmlns:a16="http://schemas.microsoft.com/office/drawing/2014/main" id="{767D2790-F1B3-425A-B686-24E4633B4242}"/>
                        </a:ext>
                      </a:extLst>
                    </p:cNvPr>
                    <p:cNvSpPr/>
                    <p:nvPr/>
                  </p:nvSpPr>
                  <p:spPr>
                    <a:xfrm>
                      <a:off x="4652437" y="2596856"/>
                      <a:ext cx="224356" cy="224130"/>
                    </a:xfrm>
                    <a:custGeom>
                      <a:avLst/>
                      <a:gdLst>
                        <a:gd name="connsiteX0" fmla="*/ 167098 w 224356"/>
                        <a:gd name="connsiteY0" fmla="*/ 224130 h 224130"/>
                        <a:gd name="connsiteX1" fmla="*/ 150191 w 224356"/>
                        <a:gd name="connsiteY1" fmla="*/ 217120 h 224130"/>
                        <a:gd name="connsiteX2" fmla="*/ 6992 w 224356"/>
                        <a:gd name="connsiteY2" fmla="*/ 73931 h 224130"/>
                        <a:gd name="connsiteX3" fmla="*/ 6992 w 224356"/>
                        <a:gd name="connsiteY3" fmla="*/ 40117 h 224130"/>
                        <a:gd name="connsiteX4" fmla="*/ 40330 w 224356"/>
                        <a:gd name="connsiteY4" fmla="*/ 6779 h 224130"/>
                        <a:gd name="connsiteX5" fmla="*/ 74134 w 224356"/>
                        <a:gd name="connsiteY5" fmla="*/ 6779 h 224130"/>
                        <a:gd name="connsiteX6" fmla="*/ 217361 w 224356"/>
                        <a:gd name="connsiteY6" fmla="*/ 149959 h 224130"/>
                        <a:gd name="connsiteX7" fmla="*/ 217361 w 224356"/>
                        <a:gd name="connsiteY7" fmla="*/ 183763 h 224130"/>
                        <a:gd name="connsiteX8" fmla="*/ 217361 w 224356"/>
                        <a:gd name="connsiteY8" fmla="*/ 183763 h 224130"/>
                        <a:gd name="connsiteX9" fmla="*/ 184024 w 224356"/>
                        <a:gd name="connsiteY9" fmla="*/ 217101 h 224130"/>
                        <a:gd name="connsiteX10" fmla="*/ 167098 w 224356"/>
                        <a:gd name="connsiteY10" fmla="*/ 224130 h 224130"/>
                        <a:gd name="connsiteX11" fmla="*/ 57256 w 224356"/>
                        <a:gd name="connsiteY11" fmla="*/ 18810 h 224130"/>
                        <a:gd name="connsiteX12" fmla="*/ 53827 w 224356"/>
                        <a:gd name="connsiteY12" fmla="*/ 20238 h 224130"/>
                        <a:gd name="connsiteX13" fmla="*/ 20489 w 224356"/>
                        <a:gd name="connsiteY13" fmla="*/ 53576 h 224130"/>
                        <a:gd name="connsiteX14" fmla="*/ 20489 w 224356"/>
                        <a:gd name="connsiteY14" fmla="*/ 60453 h 224130"/>
                        <a:gd name="connsiteX15" fmla="*/ 163660 w 224356"/>
                        <a:gd name="connsiteY15" fmla="*/ 203652 h 224130"/>
                        <a:gd name="connsiteX16" fmla="*/ 170502 w 224356"/>
                        <a:gd name="connsiteY16" fmla="*/ 203676 h 224130"/>
                        <a:gd name="connsiteX17" fmla="*/ 170527 w 224356"/>
                        <a:gd name="connsiteY17" fmla="*/ 203652 h 224130"/>
                        <a:gd name="connsiteX18" fmla="*/ 203865 w 224356"/>
                        <a:gd name="connsiteY18" fmla="*/ 170314 h 224130"/>
                        <a:gd name="connsiteX19" fmla="*/ 203865 w 224356"/>
                        <a:gd name="connsiteY19" fmla="*/ 163447 h 224130"/>
                        <a:gd name="connsiteX20" fmla="*/ 60694 w 224356"/>
                        <a:gd name="connsiteY20" fmla="*/ 20238 h 224130"/>
                        <a:gd name="connsiteX21" fmla="*/ 57256 w 224356"/>
                        <a:gd name="connsiteY21" fmla="*/ 18810 h 224130"/>
                        <a:gd name="connsiteX22" fmla="*/ 210608 w 224356"/>
                        <a:gd name="connsiteY22" fmla="*/ 177029 h 224130"/>
                        <a:gd name="connsiteX23" fmla="*/ 210608 w 224356"/>
                        <a:gd name="connsiteY23" fmla="*/ 177029 h 2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356" h="224130">
                          <a:moveTo>
                            <a:pt x="167098" y="224130"/>
                          </a:moveTo>
                          <a:cubicBezTo>
                            <a:pt x="160752" y="224149"/>
                            <a:pt x="154662" y="221624"/>
                            <a:pt x="150191" y="217120"/>
                          </a:cubicBezTo>
                          <a:lnTo>
                            <a:pt x="6992" y="73931"/>
                          </a:lnTo>
                          <a:cubicBezTo>
                            <a:pt x="-2331" y="64588"/>
                            <a:pt x="-2331" y="49460"/>
                            <a:pt x="6992" y="40117"/>
                          </a:cubicBezTo>
                          <a:lnTo>
                            <a:pt x="40330" y="6779"/>
                          </a:lnTo>
                          <a:cubicBezTo>
                            <a:pt x="49785" y="-2260"/>
                            <a:pt x="64679" y="-2260"/>
                            <a:pt x="74134" y="6779"/>
                          </a:cubicBezTo>
                          <a:lnTo>
                            <a:pt x="217361" y="149959"/>
                          </a:lnTo>
                          <a:cubicBezTo>
                            <a:pt x="226688" y="159298"/>
                            <a:pt x="226688" y="174425"/>
                            <a:pt x="217361" y="183763"/>
                          </a:cubicBezTo>
                          <a:lnTo>
                            <a:pt x="217361" y="183763"/>
                          </a:lnTo>
                          <a:lnTo>
                            <a:pt x="184024" y="217101"/>
                          </a:lnTo>
                          <a:cubicBezTo>
                            <a:pt x="179551" y="221616"/>
                            <a:pt x="173453" y="224148"/>
                            <a:pt x="167098" y="224130"/>
                          </a:cubicBezTo>
                          <a:close/>
                          <a:moveTo>
                            <a:pt x="57256" y="18810"/>
                          </a:moveTo>
                          <a:cubicBezTo>
                            <a:pt x="55968" y="18810"/>
                            <a:pt x="54734" y="19325"/>
                            <a:pt x="53827" y="20238"/>
                          </a:cubicBezTo>
                          <a:lnTo>
                            <a:pt x="20489" y="53576"/>
                          </a:lnTo>
                          <a:cubicBezTo>
                            <a:pt x="18598" y="55478"/>
                            <a:pt x="18598" y="58551"/>
                            <a:pt x="20489" y="60453"/>
                          </a:cubicBezTo>
                          <a:lnTo>
                            <a:pt x="163660" y="203652"/>
                          </a:lnTo>
                          <a:cubicBezTo>
                            <a:pt x="165543" y="205548"/>
                            <a:pt x="168606" y="205560"/>
                            <a:pt x="170502" y="203676"/>
                          </a:cubicBezTo>
                          <a:cubicBezTo>
                            <a:pt x="170511" y="203668"/>
                            <a:pt x="170518" y="203660"/>
                            <a:pt x="170527" y="203652"/>
                          </a:cubicBezTo>
                          <a:lnTo>
                            <a:pt x="203865" y="170314"/>
                          </a:lnTo>
                          <a:cubicBezTo>
                            <a:pt x="205755" y="168415"/>
                            <a:pt x="205755" y="165346"/>
                            <a:pt x="203865" y="163447"/>
                          </a:cubicBezTo>
                          <a:lnTo>
                            <a:pt x="60694" y="20238"/>
                          </a:lnTo>
                          <a:cubicBezTo>
                            <a:pt x="59786" y="19322"/>
                            <a:pt x="58546" y="18807"/>
                            <a:pt x="57256" y="18810"/>
                          </a:cubicBezTo>
                          <a:close/>
                          <a:moveTo>
                            <a:pt x="210608" y="177029"/>
                          </a:moveTo>
                          <a:lnTo>
                            <a:pt x="210608" y="177029"/>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sp>
            <p:nvSpPr>
              <p:cNvPr id="64" name="TextBox 63">
                <a:extLst>
                  <a:ext uri="{FF2B5EF4-FFF2-40B4-BE49-F238E27FC236}">
                    <a16:creationId xmlns:a16="http://schemas.microsoft.com/office/drawing/2014/main" id="{4FE33435-A281-4AA0-BBEE-872260B4A721}"/>
                  </a:ext>
                </a:extLst>
              </p:cNvPr>
              <p:cNvSpPr txBox="1"/>
              <p:nvPr/>
            </p:nvSpPr>
            <p:spPr>
              <a:xfrm>
                <a:off x="117922" y="2027403"/>
                <a:ext cx="64805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MESSA</a:t>
                </a:r>
              </a:p>
            </p:txBody>
          </p:sp>
        </p:grpSp>
        <p:sp>
          <p:nvSpPr>
            <p:cNvPr id="65" name="TextBox 64">
              <a:extLst>
                <a:ext uri="{FF2B5EF4-FFF2-40B4-BE49-F238E27FC236}">
                  <a16:creationId xmlns:a16="http://schemas.microsoft.com/office/drawing/2014/main" id="{69F81E60-2227-4BAE-BD72-B25A545B0660}"/>
                </a:ext>
              </a:extLst>
            </p:cNvPr>
            <p:cNvSpPr txBox="1"/>
            <p:nvPr/>
          </p:nvSpPr>
          <p:spPr>
            <a:xfrm>
              <a:off x="1141941" y="1617642"/>
              <a:ext cx="4572000" cy="6027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100000"/>
                <a:buFontTx/>
                <a:buNone/>
                <a:tabLst/>
                <a:defRPr/>
              </a:pPr>
              <a:r>
                <a:rPr kumimoji="0" lang="en-US" sz="1050" b="1" i="0" u="none" strike="noStrike" kern="1200" cap="none" spc="0" normalizeH="0" baseline="0" noProof="0">
                  <a:ln>
                    <a:noFill/>
                  </a:ln>
                  <a:solidFill>
                    <a:srgbClr val="879499">
                      <a:lumMod val="75000"/>
                    </a:srgbClr>
                  </a:solidFill>
                  <a:effectLst/>
                  <a:uLnTx/>
                  <a:uFillTx/>
                  <a:latin typeface="Gill Sans MT"/>
                  <a:ea typeface="+mn-ea"/>
                  <a:cs typeface="+mn-cs"/>
                </a:rPr>
                <a:t>M&amp;E and Surveillance Systems Assessment</a:t>
              </a:r>
            </a:p>
            <a:p>
              <a:pPr marL="171450" marR="0" lvl="0" indent="-171450" algn="l" defTabSz="457200" rtl="0" eaLnBrk="1" fontAlgn="auto" latinLnBrk="0" hangingPunct="1">
                <a:lnSpc>
                  <a:spcPct val="100000"/>
                </a:lnSpc>
                <a:spcBef>
                  <a:spcPts val="200"/>
                </a:spcBef>
                <a:spcAft>
                  <a:spcPts val="0"/>
                </a:spcAft>
                <a:buClr>
                  <a:srgbClr val="222222"/>
                </a:buClr>
                <a:buSzPct val="10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An overview of M&amp;E and surveillance systems in each USAID TB priority country</a:t>
              </a:r>
            </a:p>
          </p:txBody>
        </p:sp>
        <p:sp>
          <p:nvSpPr>
            <p:cNvPr id="74" name="TextBox 73">
              <a:extLst>
                <a:ext uri="{FF2B5EF4-FFF2-40B4-BE49-F238E27FC236}">
                  <a16:creationId xmlns:a16="http://schemas.microsoft.com/office/drawing/2014/main" id="{8CF6A992-C7A1-49CA-906F-732C41079461}"/>
                </a:ext>
              </a:extLst>
            </p:cNvPr>
            <p:cNvSpPr txBox="1"/>
            <p:nvPr/>
          </p:nvSpPr>
          <p:spPr>
            <a:xfrm>
              <a:off x="1141941" y="2365001"/>
              <a:ext cx="5373795" cy="441146"/>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8C84"/>
                  </a:solidFill>
                  <a:effectLst/>
                  <a:uLnTx/>
                  <a:uFillTx/>
                  <a:latin typeface="Gill Sans MT"/>
                  <a:ea typeface="+mn-ea"/>
                  <a:cs typeface="Calibri"/>
                  <a:sym typeface="Calibri"/>
                </a:rPr>
                <a:t>Assessment of Data Collection, Reporting and Analysis Capacity </a:t>
              </a: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Calibri"/>
                  <a:sym typeface="Calibri"/>
                </a:rPr>
                <a:t>Measures a country’s capacity to collect, report, and analyze PBMEF indicators</a:t>
              </a:r>
              <a:endParaRPr kumimoji="0" lang="en-US" sz="105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15" name="Group 14">
              <a:extLst>
                <a:ext uri="{FF2B5EF4-FFF2-40B4-BE49-F238E27FC236}">
                  <a16:creationId xmlns:a16="http://schemas.microsoft.com/office/drawing/2014/main" id="{47EAFFEB-DB88-2B93-7241-55DEFC9AA8C8}"/>
                </a:ext>
              </a:extLst>
            </p:cNvPr>
            <p:cNvGrpSpPr/>
            <p:nvPr/>
          </p:nvGrpSpPr>
          <p:grpSpPr>
            <a:xfrm>
              <a:off x="73714" y="2440728"/>
              <a:ext cx="678959" cy="647821"/>
              <a:chOff x="80395" y="2394682"/>
              <a:chExt cx="678959" cy="647821"/>
            </a:xfrm>
          </p:grpSpPr>
          <p:sp>
            <p:nvSpPr>
              <p:cNvPr id="75" name="TextBox 74">
                <a:extLst>
                  <a:ext uri="{FF2B5EF4-FFF2-40B4-BE49-F238E27FC236}">
                    <a16:creationId xmlns:a16="http://schemas.microsoft.com/office/drawing/2014/main" id="{1F82E739-7AC1-4D3C-AB10-2AA9E8BCD518}"/>
                  </a:ext>
                </a:extLst>
              </p:cNvPr>
              <p:cNvSpPr txBox="1"/>
              <p:nvPr/>
            </p:nvSpPr>
            <p:spPr>
              <a:xfrm>
                <a:off x="80395" y="2794021"/>
                <a:ext cx="678959" cy="2484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ARC</a:t>
                </a:r>
              </a:p>
            </p:txBody>
          </p:sp>
          <p:grpSp>
            <p:nvGrpSpPr>
              <p:cNvPr id="77" name="Group 76">
                <a:extLst>
                  <a:ext uri="{FF2B5EF4-FFF2-40B4-BE49-F238E27FC236}">
                    <a16:creationId xmlns:a16="http://schemas.microsoft.com/office/drawing/2014/main" id="{27D2C956-C6CE-4ADB-9C2F-765F2132114D}"/>
                  </a:ext>
                </a:extLst>
              </p:cNvPr>
              <p:cNvGrpSpPr/>
              <p:nvPr/>
            </p:nvGrpSpPr>
            <p:grpSpPr>
              <a:xfrm>
                <a:off x="191274" y="2394682"/>
                <a:ext cx="457200" cy="384048"/>
                <a:chOff x="355213" y="1491367"/>
                <a:chExt cx="571584" cy="481019"/>
              </a:xfrm>
            </p:grpSpPr>
            <p:sp>
              <p:nvSpPr>
                <p:cNvPr id="79" name="Rectangle: Rounded Corners 78">
                  <a:extLst>
                    <a:ext uri="{FF2B5EF4-FFF2-40B4-BE49-F238E27FC236}">
                      <a16:creationId xmlns:a16="http://schemas.microsoft.com/office/drawing/2014/main" id="{8083C465-1846-4513-985A-BFB17E111FF0}"/>
                    </a:ext>
                  </a:extLst>
                </p:cNvPr>
                <p:cNvSpPr/>
                <p:nvPr/>
              </p:nvSpPr>
              <p:spPr>
                <a:xfrm>
                  <a:off x="355213" y="1491367"/>
                  <a:ext cx="571584" cy="481019"/>
                </a:xfrm>
                <a:prstGeom prst="roundRect">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0" name="Freeform: Shape 79">
                  <a:extLst>
                    <a:ext uri="{FF2B5EF4-FFF2-40B4-BE49-F238E27FC236}">
                      <a16:creationId xmlns:a16="http://schemas.microsoft.com/office/drawing/2014/main" id="{5090FDBE-007D-4FDC-8919-963C4878365C}"/>
                    </a:ext>
                  </a:extLst>
                </p:cNvPr>
                <p:cNvSpPr/>
                <p:nvPr/>
              </p:nvSpPr>
              <p:spPr>
                <a:xfrm>
                  <a:off x="550575" y="1640893"/>
                  <a:ext cx="180861" cy="180861"/>
                </a:xfrm>
                <a:custGeom>
                  <a:avLst/>
                  <a:gdLst>
                    <a:gd name="connsiteX0" fmla="*/ 306020 w 612039"/>
                    <a:gd name="connsiteY0" fmla="*/ 0 h 612039"/>
                    <a:gd name="connsiteX1" fmla="*/ 0 w 612039"/>
                    <a:gd name="connsiteY1" fmla="*/ 306020 h 612039"/>
                    <a:gd name="connsiteX2" fmla="*/ 306020 w 612039"/>
                    <a:gd name="connsiteY2" fmla="*/ 612039 h 612039"/>
                    <a:gd name="connsiteX3" fmla="*/ 612039 w 612039"/>
                    <a:gd name="connsiteY3" fmla="*/ 306020 h 612039"/>
                    <a:gd name="connsiteX4" fmla="*/ 612039 w 612039"/>
                    <a:gd name="connsiteY4" fmla="*/ 306020 h 612039"/>
                    <a:gd name="connsiteX5" fmla="*/ 612039 w 612039"/>
                    <a:gd name="connsiteY5" fmla="*/ 306020 h 612039"/>
                    <a:gd name="connsiteX6" fmla="*/ 612039 w 612039"/>
                    <a:gd name="connsiteY6" fmla="*/ 306020 h 612039"/>
                    <a:gd name="connsiteX7" fmla="*/ 306020 w 612039"/>
                    <a:gd name="connsiteY7" fmla="*/ 0 h 612039"/>
                    <a:gd name="connsiteX8" fmla="*/ 548725 w 612039"/>
                    <a:gd name="connsiteY8" fmla="*/ 248735 h 612039"/>
                    <a:gd name="connsiteX9" fmla="*/ 532143 w 612039"/>
                    <a:gd name="connsiteY9" fmla="*/ 245720 h 612039"/>
                    <a:gd name="connsiteX10" fmla="*/ 494455 w 612039"/>
                    <a:gd name="connsiteY10" fmla="*/ 268333 h 612039"/>
                    <a:gd name="connsiteX11" fmla="*/ 495963 w 612039"/>
                    <a:gd name="connsiteY11" fmla="*/ 236675 h 612039"/>
                    <a:gd name="connsiteX12" fmla="*/ 473351 w 612039"/>
                    <a:gd name="connsiteY12" fmla="*/ 195973 h 612039"/>
                    <a:gd name="connsiteX13" fmla="*/ 449231 w 612039"/>
                    <a:gd name="connsiteY13" fmla="*/ 191451 h 612039"/>
                    <a:gd name="connsiteX14" fmla="*/ 440186 w 612039"/>
                    <a:gd name="connsiteY14" fmla="*/ 191451 h 612039"/>
                    <a:gd name="connsiteX15" fmla="*/ 483903 w 612039"/>
                    <a:gd name="connsiteY15" fmla="*/ 129644 h 612039"/>
                    <a:gd name="connsiteX16" fmla="*/ 548725 w 612039"/>
                    <a:gd name="connsiteY16" fmla="*/ 248735 h 612039"/>
                    <a:gd name="connsiteX17" fmla="*/ 90449 w 612039"/>
                    <a:gd name="connsiteY17" fmla="*/ 372349 h 612039"/>
                    <a:gd name="connsiteX18" fmla="*/ 94972 w 612039"/>
                    <a:gd name="connsiteY18" fmla="*/ 376872 h 612039"/>
                    <a:gd name="connsiteX19" fmla="*/ 96479 w 612039"/>
                    <a:gd name="connsiteY19" fmla="*/ 378379 h 612039"/>
                    <a:gd name="connsiteX20" fmla="*/ 96479 w 612039"/>
                    <a:gd name="connsiteY20" fmla="*/ 381394 h 612039"/>
                    <a:gd name="connsiteX21" fmla="*/ 90449 w 612039"/>
                    <a:gd name="connsiteY21" fmla="*/ 387424 h 612039"/>
                    <a:gd name="connsiteX22" fmla="*/ 75374 w 612039"/>
                    <a:gd name="connsiteY22" fmla="*/ 404006 h 612039"/>
                    <a:gd name="connsiteX23" fmla="*/ 55777 w 612039"/>
                    <a:gd name="connsiteY23" fmla="*/ 307527 h 612039"/>
                    <a:gd name="connsiteX24" fmla="*/ 57284 w 612039"/>
                    <a:gd name="connsiteY24" fmla="*/ 286422 h 612039"/>
                    <a:gd name="connsiteX25" fmla="*/ 94972 w 612039"/>
                    <a:gd name="connsiteY25" fmla="*/ 275870 h 612039"/>
                    <a:gd name="connsiteX26" fmla="*/ 90449 w 612039"/>
                    <a:gd name="connsiteY26" fmla="*/ 372349 h 612039"/>
                    <a:gd name="connsiteX27" fmla="*/ 105524 w 612039"/>
                    <a:gd name="connsiteY27" fmla="*/ 458276 h 612039"/>
                    <a:gd name="connsiteX28" fmla="*/ 128136 w 612039"/>
                    <a:gd name="connsiteY28" fmla="*/ 426619 h 612039"/>
                    <a:gd name="connsiteX29" fmla="*/ 144719 w 612039"/>
                    <a:gd name="connsiteY29" fmla="*/ 407021 h 612039"/>
                    <a:gd name="connsiteX30" fmla="*/ 149241 w 612039"/>
                    <a:gd name="connsiteY30" fmla="*/ 373857 h 612039"/>
                    <a:gd name="connsiteX31" fmla="*/ 135674 w 612039"/>
                    <a:gd name="connsiteY31" fmla="*/ 342199 h 612039"/>
                    <a:gd name="connsiteX32" fmla="*/ 134166 w 612039"/>
                    <a:gd name="connsiteY32" fmla="*/ 339184 h 612039"/>
                    <a:gd name="connsiteX33" fmla="*/ 146226 w 612039"/>
                    <a:gd name="connsiteY33" fmla="*/ 296975 h 612039"/>
                    <a:gd name="connsiteX34" fmla="*/ 162808 w 612039"/>
                    <a:gd name="connsiteY34" fmla="*/ 257780 h 612039"/>
                    <a:gd name="connsiteX35" fmla="*/ 132659 w 612039"/>
                    <a:gd name="connsiteY35" fmla="*/ 220093 h 612039"/>
                    <a:gd name="connsiteX36" fmla="*/ 88942 w 612039"/>
                    <a:gd name="connsiteY36" fmla="*/ 220093 h 612039"/>
                    <a:gd name="connsiteX37" fmla="*/ 70852 w 612039"/>
                    <a:gd name="connsiteY37" fmla="*/ 224615 h 612039"/>
                    <a:gd name="connsiteX38" fmla="*/ 307527 w 612039"/>
                    <a:gd name="connsiteY38" fmla="*/ 57284 h 612039"/>
                    <a:gd name="connsiteX39" fmla="*/ 309035 w 612039"/>
                    <a:gd name="connsiteY39" fmla="*/ 57284 h 612039"/>
                    <a:gd name="connsiteX40" fmla="*/ 309035 w 612039"/>
                    <a:gd name="connsiteY40" fmla="*/ 57284 h 612039"/>
                    <a:gd name="connsiteX41" fmla="*/ 327124 w 612039"/>
                    <a:gd name="connsiteY41" fmla="*/ 93464 h 612039"/>
                    <a:gd name="connsiteX42" fmla="*/ 295467 w 612039"/>
                    <a:gd name="connsiteY42" fmla="*/ 110046 h 612039"/>
                    <a:gd name="connsiteX43" fmla="*/ 233660 w 612039"/>
                    <a:gd name="connsiteY43" fmla="*/ 143211 h 612039"/>
                    <a:gd name="connsiteX44" fmla="*/ 203511 w 612039"/>
                    <a:gd name="connsiteY44" fmla="*/ 182406 h 612039"/>
                    <a:gd name="connsiteX45" fmla="*/ 226123 w 612039"/>
                    <a:gd name="connsiteY45" fmla="*/ 260795 h 612039"/>
                    <a:gd name="connsiteX46" fmla="*/ 233660 w 612039"/>
                    <a:gd name="connsiteY46" fmla="*/ 271348 h 612039"/>
                    <a:gd name="connsiteX47" fmla="*/ 242705 w 612039"/>
                    <a:gd name="connsiteY47" fmla="*/ 284915 h 612039"/>
                    <a:gd name="connsiteX48" fmla="*/ 227630 w 612039"/>
                    <a:gd name="connsiteY48" fmla="*/ 280392 h 612039"/>
                    <a:gd name="connsiteX49" fmla="*/ 176376 w 612039"/>
                    <a:gd name="connsiteY49" fmla="*/ 296975 h 612039"/>
                    <a:gd name="connsiteX50" fmla="*/ 164316 w 612039"/>
                    <a:gd name="connsiteY50" fmla="*/ 349737 h 612039"/>
                    <a:gd name="connsiteX51" fmla="*/ 238183 w 612039"/>
                    <a:gd name="connsiteY51" fmla="*/ 388931 h 612039"/>
                    <a:gd name="connsiteX52" fmla="*/ 229138 w 612039"/>
                    <a:gd name="connsiteY52" fmla="*/ 397976 h 612039"/>
                    <a:gd name="connsiteX53" fmla="*/ 203511 w 612039"/>
                    <a:gd name="connsiteY53" fmla="*/ 432648 h 612039"/>
                    <a:gd name="connsiteX54" fmla="*/ 211048 w 612039"/>
                    <a:gd name="connsiteY54" fmla="*/ 461291 h 612039"/>
                    <a:gd name="connsiteX55" fmla="*/ 315065 w 612039"/>
                    <a:gd name="connsiteY55" fmla="*/ 461291 h 612039"/>
                    <a:gd name="connsiteX56" fmla="*/ 342199 w 612039"/>
                    <a:gd name="connsiteY56" fmla="*/ 452246 h 612039"/>
                    <a:gd name="connsiteX57" fmla="*/ 330139 w 612039"/>
                    <a:gd name="connsiteY57" fmla="*/ 479381 h 612039"/>
                    <a:gd name="connsiteX58" fmla="*/ 324109 w 612039"/>
                    <a:gd name="connsiteY58" fmla="*/ 483903 h 612039"/>
                    <a:gd name="connsiteX59" fmla="*/ 309035 w 612039"/>
                    <a:gd name="connsiteY59" fmla="*/ 515560 h 612039"/>
                    <a:gd name="connsiteX60" fmla="*/ 319587 w 612039"/>
                    <a:gd name="connsiteY60" fmla="*/ 556262 h 612039"/>
                    <a:gd name="connsiteX61" fmla="*/ 306020 w 612039"/>
                    <a:gd name="connsiteY61" fmla="*/ 556262 h 612039"/>
                    <a:gd name="connsiteX62" fmla="*/ 105524 w 612039"/>
                    <a:gd name="connsiteY62" fmla="*/ 458276 h 612039"/>
                    <a:gd name="connsiteX63" fmla="*/ 402499 w 612039"/>
                    <a:gd name="connsiteY63" fmla="*/ 538173 h 612039"/>
                    <a:gd name="connsiteX64" fmla="*/ 367827 w 612039"/>
                    <a:gd name="connsiteY64" fmla="*/ 529128 h 612039"/>
                    <a:gd name="connsiteX65" fmla="*/ 363304 w 612039"/>
                    <a:gd name="connsiteY65" fmla="*/ 524605 h 612039"/>
                    <a:gd name="connsiteX66" fmla="*/ 369334 w 612039"/>
                    <a:gd name="connsiteY66" fmla="*/ 515560 h 612039"/>
                    <a:gd name="connsiteX67" fmla="*/ 372349 w 612039"/>
                    <a:gd name="connsiteY67" fmla="*/ 511038 h 612039"/>
                    <a:gd name="connsiteX68" fmla="*/ 396469 w 612039"/>
                    <a:gd name="connsiteY68" fmla="*/ 435663 h 612039"/>
                    <a:gd name="connsiteX69" fmla="*/ 391946 w 612039"/>
                    <a:gd name="connsiteY69" fmla="*/ 420589 h 612039"/>
                    <a:gd name="connsiteX70" fmla="*/ 290945 w 612039"/>
                    <a:gd name="connsiteY70" fmla="*/ 411544 h 612039"/>
                    <a:gd name="connsiteX71" fmla="*/ 284915 w 612039"/>
                    <a:gd name="connsiteY71" fmla="*/ 414559 h 612039"/>
                    <a:gd name="connsiteX72" fmla="*/ 290945 w 612039"/>
                    <a:gd name="connsiteY72" fmla="*/ 390439 h 612039"/>
                    <a:gd name="connsiteX73" fmla="*/ 257780 w 612039"/>
                    <a:gd name="connsiteY73" fmla="*/ 340692 h 612039"/>
                    <a:gd name="connsiteX74" fmla="*/ 287930 w 612039"/>
                    <a:gd name="connsiteY74" fmla="*/ 321095 h 612039"/>
                    <a:gd name="connsiteX75" fmla="*/ 274362 w 612039"/>
                    <a:gd name="connsiteY75" fmla="*/ 239690 h 612039"/>
                    <a:gd name="connsiteX76" fmla="*/ 266825 w 612039"/>
                    <a:gd name="connsiteY76" fmla="*/ 229138 h 612039"/>
                    <a:gd name="connsiteX77" fmla="*/ 253258 w 612039"/>
                    <a:gd name="connsiteY77" fmla="*/ 198988 h 612039"/>
                    <a:gd name="connsiteX78" fmla="*/ 263810 w 612039"/>
                    <a:gd name="connsiteY78" fmla="*/ 186928 h 612039"/>
                    <a:gd name="connsiteX79" fmla="*/ 312050 w 612039"/>
                    <a:gd name="connsiteY79" fmla="*/ 161301 h 612039"/>
                    <a:gd name="connsiteX80" fmla="*/ 379886 w 612039"/>
                    <a:gd name="connsiteY80" fmla="*/ 97987 h 612039"/>
                    <a:gd name="connsiteX81" fmla="*/ 376871 w 612039"/>
                    <a:gd name="connsiteY81" fmla="*/ 67837 h 612039"/>
                    <a:gd name="connsiteX82" fmla="*/ 440186 w 612039"/>
                    <a:gd name="connsiteY82" fmla="*/ 96479 h 612039"/>
                    <a:gd name="connsiteX83" fmla="*/ 390439 w 612039"/>
                    <a:gd name="connsiteY83" fmla="*/ 167331 h 612039"/>
                    <a:gd name="connsiteX84" fmla="*/ 390439 w 612039"/>
                    <a:gd name="connsiteY84" fmla="*/ 233660 h 612039"/>
                    <a:gd name="connsiteX85" fmla="*/ 414559 w 612039"/>
                    <a:gd name="connsiteY85" fmla="*/ 245720 h 612039"/>
                    <a:gd name="connsiteX86" fmla="*/ 441693 w 612039"/>
                    <a:gd name="connsiteY86" fmla="*/ 248735 h 612039"/>
                    <a:gd name="connsiteX87" fmla="*/ 437171 w 612039"/>
                    <a:gd name="connsiteY87" fmla="*/ 280392 h 612039"/>
                    <a:gd name="connsiteX88" fmla="*/ 441693 w 612039"/>
                    <a:gd name="connsiteY88" fmla="*/ 307527 h 612039"/>
                    <a:gd name="connsiteX89" fmla="*/ 492948 w 612039"/>
                    <a:gd name="connsiteY89" fmla="*/ 337677 h 612039"/>
                    <a:gd name="connsiteX90" fmla="*/ 508023 w 612039"/>
                    <a:gd name="connsiteY90" fmla="*/ 333154 h 612039"/>
                    <a:gd name="connsiteX91" fmla="*/ 527620 w 612039"/>
                    <a:gd name="connsiteY91" fmla="*/ 316572 h 612039"/>
                    <a:gd name="connsiteX92" fmla="*/ 536665 w 612039"/>
                    <a:gd name="connsiteY92" fmla="*/ 307527 h 612039"/>
                    <a:gd name="connsiteX93" fmla="*/ 541187 w 612039"/>
                    <a:gd name="connsiteY93" fmla="*/ 312050 h 612039"/>
                    <a:gd name="connsiteX94" fmla="*/ 556262 w 612039"/>
                    <a:gd name="connsiteY94" fmla="*/ 325617 h 612039"/>
                    <a:gd name="connsiteX95" fmla="*/ 402499 w 612039"/>
                    <a:gd name="connsiteY95" fmla="*/ 538173 h 6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12039" h="612039">
                      <a:moveTo>
                        <a:pt x="306020" y="0"/>
                      </a:moveTo>
                      <a:cubicBezTo>
                        <a:pt x="137181" y="0"/>
                        <a:pt x="0" y="137181"/>
                        <a:pt x="0" y="306020"/>
                      </a:cubicBezTo>
                      <a:cubicBezTo>
                        <a:pt x="0" y="474858"/>
                        <a:pt x="137181" y="612039"/>
                        <a:pt x="306020" y="612039"/>
                      </a:cubicBezTo>
                      <a:cubicBezTo>
                        <a:pt x="474858" y="612039"/>
                        <a:pt x="612039" y="474858"/>
                        <a:pt x="612039" y="306020"/>
                      </a:cubicBezTo>
                      <a:lnTo>
                        <a:pt x="612039" y="306020"/>
                      </a:lnTo>
                      <a:lnTo>
                        <a:pt x="612039" y="306020"/>
                      </a:lnTo>
                      <a:lnTo>
                        <a:pt x="612039" y="306020"/>
                      </a:lnTo>
                      <a:cubicBezTo>
                        <a:pt x="612039" y="137181"/>
                        <a:pt x="474858" y="0"/>
                        <a:pt x="306020" y="0"/>
                      </a:cubicBezTo>
                      <a:close/>
                      <a:moveTo>
                        <a:pt x="548725" y="248735"/>
                      </a:moveTo>
                      <a:cubicBezTo>
                        <a:pt x="544202" y="247228"/>
                        <a:pt x="538172" y="245720"/>
                        <a:pt x="532143" y="245720"/>
                      </a:cubicBezTo>
                      <a:cubicBezTo>
                        <a:pt x="518575" y="245720"/>
                        <a:pt x="509530" y="254765"/>
                        <a:pt x="494455" y="268333"/>
                      </a:cubicBezTo>
                      <a:cubicBezTo>
                        <a:pt x="495963" y="257780"/>
                        <a:pt x="495963" y="247228"/>
                        <a:pt x="495963" y="236675"/>
                      </a:cubicBezTo>
                      <a:cubicBezTo>
                        <a:pt x="494455" y="212556"/>
                        <a:pt x="482395" y="202003"/>
                        <a:pt x="473351" y="195973"/>
                      </a:cubicBezTo>
                      <a:cubicBezTo>
                        <a:pt x="464306" y="191451"/>
                        <a:pt x="455261" y="191451"/>
                        <a:pt x="449231" y="191451"/>
                      </a:cubicBezTo>
                      <a:cubicBezTo>
                        <a:pt x="446216" y="191451"/>
                        <a:pt x="443201" y="191451"/>
                        <a:pt x="440186" y="191451"/>
                      </a:cubicBezTo>
                      <a:lnTo>
                        <a:pt x="483903" y="129644"/>
                      </a:lnTo>
                      <a:cubicBezTo>
                        <a:pt x="515560" y="161301"/>
                        <a:pt x="538172" y="202003"/>
                        <a:pt x="548725" y="248735"/>
                      </a:cubicBezTo>
                      <a:close/>
                      <a:moveTo>
                        <a:pt x="90449" y="372349"/>
                      </a:moveTo>
                      <a:cubicBezTo>
                        <a:pt x="91957" y="373857"/>
                        <a:pt x="93464" y="375364"/>
                        <a:pt x="94972" y="376872"/>
                      </a:cubicBezTo>
                      <a:lnTo>
                        <a:pt x="96479" y="378379"/>
                      </a:lnTo>
                      <a:cubicBezTo>
                        <a:pt x="96479" y="379886"/>
                        <a:pt x="96479" y="379886"/>
                        <a:pt x="96479" y="381394"/>
                      </a:cubicBezTo>
                      <a:cubicBezTo>
                        <a:pt x="94972" y="382901"/>
                        <a:pt x="91957" y="385916"/>
                        <a:pt x="90449" y="387424"/>
                      </a:cubicBezTo>
                      <a:cubicBezTo>
                        <a:pt x="85927" y="391946"/>
                        <a:pt x="79897" y="397976"/>
                        <a:pt x="75374" y="404006"/>
                      </a:cubicBezTo>
                      <a:cubicBezTo>
                        <a:pt x="63314" y="373857"/>
                        <a:pt x="55777" y="342199"/>
                        <a:pt x="55777" y="307527"/>
                      </a:cubicBezTo>
                      <a:cubicBezTo>
                        <a:pt x="55777" y="299990"/>
                        <a:pt x="55777" y="293960"/>
                        <a:pt x="57284" y="286422"/>
                      </a:cubicBezTo>
                      <a:cubicBezTo>
                        <a:pt x="69344" y="281900"/>
                        <a:pt x="81404" y="277377"/>
                        <a:pt x="94972" y="275870"/>
                      </a:cubicBezTo>
                      <a:cubicBezTo>
                        <a:pt x="75374" y="303005"/>
                        <a:pt x="69344" y="342199"/>
                        <a:pt x="90449" y="372349"/>
                      </a:cubicBezTo>
                      <a:close/>
                      <a:moveTo>
                        <a:pt x="105524" y="458276"/>
                      </a:moveTo>
                      <a:cubicBezTo>
                        <a:pt x="108539" y="447723"/>
                        <a:pt x="116076" y="438678"/>
                        <a:pt x="128136" y="426619"/>
                      </a:cubicBezTo>
                      <a:cubicBezTo>
                        <a:pt x="134166" y="420589"/>
                        <a:pt x="140196" y="414559"/>
                        <a:pt x="144719" y="407021"/>
                      </a:cubicBezTo>
                      <a:cubicBezTo>
                        <a:pt x="152256" y="394961"/>
                        <a:pt x="150749" y="382901"/>
                        <a:pt x="149241" y="373857"/>
                      </a:cubicBezTo>
                      <a:cubicBezTo>
                        <a:pt x="149241" y="358782"/>
                        <a:pt x="140196" y="348229"/>
                        <a:pt x="135674" y="342199"/>
                      </a:cubicBezTo>
                      <a:lnTo>
                        <a:pt x="134166" y="339184"/>
                      </a:lnTo>
                      <a:cubicBezTo>
                        <a:pt x="128136" y="331647"/>
                        <a:pt x="132659" y="312050"/>
                        <a:pt x="146226" y="296975"/>
                      </a:cubicBezTo>
                      <a:cubicBezTo>
                        <a:pt x="152256" y="289437"/>
                        <a:pt x="164316" y="277377"/>
                        <a:pt x="162808" y="257780"/>
                      </a:cubicBezTo>
                      <a:cubicBezTo>
                        <a:pt x="161301" y="239690"/>
                        <a:pt x="149241" y="224615"/>
                        <a:pt x="132659" y="220093"/>
                      </a:cubicBezTo>
                      <a:cubicBezTo>
                        <a:pt x="120599" y="215571"/>
                        <a:pt x="102509" y="217078"/>
                        <a:pt x="88942" y="220093"/>
                      </a:cubicBezTo>
                      <a:cubicBezTo>
                        <a:pt x="82912" y="221600"/>
                        <a:pt x="76882" y="223108"/>
                        <a:pt x="70852" y="224615"/>
                      </a:cubicBezTo>
                      <a:cubicBezTo>
                        <a:pt x="105524" y="126629"/>
                        <a:pt x="197481" y="57284"/>
                        <a:pt x="307527" y="57284"/>
                      </a:cubicBezTo>
                      <a:cubicBezTo>
                        <a:pt x="307527" y="57284"/>
                        <a:pt x="307527" y="57284"/>
                        <a:pt x="309035" y="57284"/>
                      </a:cubicBezTo>
                      <a:lnTo>
                        <a:pt x="309035" y="57284"/>
                      </a:lnTo>
                      <a:cubicBezTo>
                        <a:pt x="325617" y="73867"/>
                        <a:pt x="328632" y="84419"/>
                        <a:pt x="327124" y="93464"/>
                      </a:cubicBezTo>
                      <a:cubicBezTo>
                        <a:pt x="324109" y="97987"/>
                        <a:pt x="304512" y="105524"/>
                        <a:pt x="295467" y="110046"/>
                      </a:cubicBezTo>
                      <a:cubicBezTo>
                        <a:pt x="272855" y="117584"/>
                        <a:pt x="251750" y="129644"/>
                        <a:pt x="233660" y="143211"/>
                      </a:cubicBezTo>
                      <a:cubicBezTo>
                        <a:pt x="223108" y="152256"/>
                        <a:pt x="209541" y="164316"/>
                        <a:pt x="203511" y="182406"/>
                      </a:cubicBezTo>
                      <a:cubicBezTo>
                        <a:pt x="194466" y="214063"/>
                        <a:pt x="211048" y="239690"/>
                        <a:pt x="226123" y="260795"/>
                      </a:cubicBezTo>
                      <a:cubicBezTo>
                        <a:pt x="227630" y="263810"/>
                        <a:pt x="230645" y="268333"/>
                        <a:pt x="233660" y="271348"/>
                      </a:cubicBezTo>
                      <a:cubicBezTo>
                        <a:pt x="236675" y="274362"/>
                        <a:pt x="239690" y="280392"/>
                        <a:pt x="242705" y="284915"/>
                      </a:cubicBezTo>
                      <a:cubicBezTo>
                        <a:pt x="238183" y="283407"/>
                        <a:pt x="230645" y="281900"/>
                        <a:pt x="227630" y="280392"/>
                      </a:cubicBezTo>
                      <a:cubicBezTo>
                        <a:pt x="211048" y="274362"/>
                        <a:pt x="191451" y="281900"/>
                        <a:pt x="176376" y="296975"/>
                      </a:cubicBezTo>
                      <a:cubicBezTo>
                        <a:pt x="161301" y="312050"/>
                        <a:pt x="156779" y="333154"/>
                        <a:pt x="164316" y="349737"/>
                      </a:cubicBezTo>
                      <a:cubicBezTo>
                        <a:pt x="173361" y="372349"/>
                        <a:pt x="198988" y="385916"/>
                        <a:pt x="238183" y="388931"/>
                      </a:cubicBezTo>
                      <a:cubicBezTo>
                        <a:pt x="236675" y="391946"/>
                        <a:pt x="232153" y="394961"/>
                        <a:pt x="229138" y="397976"/>
                      </a:cubicBezTo>
                      <a:cubicBezTo>
                        <a:pt x="220093" y="407021"/>
                        <a:pt x="208033" y="417574"/>
                        <a:pt x="203511" y="432648"/>
                      </a:cubicBezTo>
                      <a:cubicBezTo>
                        <a:pt x="200496" y="443201"/>
                        <a:pt x="203511" y="453753"/>
                        <a:pt x="211048" y="461291"/>
                      </a:cubicBezTo>
                      <a:cubicBezTo>
                        <a:pt x="241198" y="489933"/>
                        <a:pt x="283407" y="473351"/>
                        <a:pt x="315065" y="461291"/>
                      </a:cubicBezTo>
                      <a:cubicBezTo>
                        <a:pt x="322602" y="458276"/>
                        <a:pt x="334662" y="453753"/>
                        <a:pt x="342199" y="452246"/>
                      </a:cubicBezTo>
                      <a:cubicBezTo>
                        <a:pt x="339184" y="461291"/>
                        <a:pt x="336169" y="470336"/>
                        <a:pt x="330139" y="479381"/>
                      </a:cubicBezTo>
                      <a:lnTo>
                        <a:pt x="324109" y="483903"/>
                      </a:lnTo>
                      <a:cubicBezTo>
                        <a:pt x="318080" y="491440"/>
                        <a:pt x="312050" y="501993"/>
                        <a:pt x="309035" y="515560"/>
                      </a:cubicBezTo>
                      <a:cubicBezTo>
                        <a:pt x="307527" y="529128"/>
                        <a:pt x="310542" y="544202"/>
                        <a:pt x="319587" y="556262"/>
                      </a:cubicBezTo>
                      <a:cubicBezTo>
                        <a:pt x="315065" y="556262"/>
                        <a:pt x="310542" y="556262"/>
                        <a:pt x="306020" y="556262"/>
                      </a:cubicBezTo>
                      <a:cubicBezTo>
                        <a:pt x="224615" y="557770"/>
                        <a:pt x="152256" y="518575"/>
                        <a:pt x="105524" y="458276"/>
                      </a:cubicBezTo>
                      <a:close/>
                      <a:moveTo>
                        <a:pt x="402499" y="538173"/>
                      </a:moveTo>
                      <a:cubicBezTo>
                        <a:pt x="379886" y="538173"/>
                        <a:pt x="373856" y="533650"/>
                        <a:pt x="367827" y="529128"/>
                      </a:cubicBezTo>
                      <a:cubicBezTo>
                        <a:pt x="364812" y="527620"/>
                        <a:pt x="364812" y="524605"/>
                        <a:pt x="363304" y="524605"/>
                      </a:cubicBezTo>
                      <a:cubicBezTo>
                        <a:pt x="363304" y="523098"/>
                        <a:pt x="366319" y="518575"/>
                        <a:pt x="369334" y="515560"/>
                      </a:cubicBezTo>
                      <a:lnTo>
                        <a:pt x="372349" y="511038"/>
                      </a:lnTo>
                      <a:cubicBezTo>
                        <a:pt x="387424" y="488425"/>
                        <a:pt x="396469" y="462798"/>
                        <a:pt x="396469" y="435663"/>
                      </a:cubicBezTo>
                      <a:cubicBezTo>
                        <a:pt x="396469" y="429634"/>
                        <a:pt x="394961" y="425111"/>
                        <a:pt x="391946" y="420589"/>
                      </a:cubicBezTo>
                      <a:cubicBezTo>
                        <a:pt x="367827" y="381394"/>
                        <a:pt x="321094" y="399484"/>
                        <a:pt x="290945" y="411544"/>
                      </a:cubicBezTo>
                      <a:cubicBezTo>
                        <a:pt x="289437" y="411544"/>
                        <a:pt x="286422" y="413051"/>
                        <a:pt x="284915" y="414559"/>
                      </a:cubicBezTo>
                      <a:cubicBezTo>
                        <a:pt x="287930" y="407021"/>
                        <a:pt x="290945" y="399484"/>
                        <a:pt x="290945" y="390439"/>
                      </a:cubicBezTo>
                      <a:cubicBezTo>
                        <a:pt x="290945" y="370842"/>
                        <a:pt x="277377" y="348229"/>
                        <a:pt x="257780" y="340692"/>
                      </a:cubicBezTo>
                      <a:cubicBezTo>
                        <a:pt x="268332" y="337677"/>
                        <a:pt x="278885" y="333154"/>
                        <a:pt x="287930" y="321095"/>
                      </a:cubicBezTo>
                      <a:cubicBezTo>
                        <a:pt x="312050" y="292452"/>
                        <a:pt x="287930" y="257780"/>
                        <a:pt x="274362" y="239690"/>
                      </a:cubicBezTo>
                      <a:cubicBezTo>
                        <a:pt x="272855" y="236675"/>
                        <a:pt x="269840" y="233660"/>
                        <a:pt x="266825" y="229138"/>
                      </a:cubicBezTo>
                      <a:cubicBezTo>
                        <a:pt x="260795" y="220093"/>
                        <a:pt x="251750" y="205018"/>
                        <a:pt x="253258" y="198988"/>
                      </a:cubicBezTo>
                      <a:cubicBezTo>
                        <a:pt x="253258" y="197481"/>
                        <a:pt x="256273" y="194466"/>
                        <a:pt x="263810" y="186928"/>
                      </a:cubicBezTo>
                      <a:cubicBezTo>
                        <a:pt x="278885" y="176376"/>
                        <a:pt x="293960" y="167331"/>
                        <a:pt x="312050" y="161301"/>
                      </a:cubicBezTo>
                      <a:cubicBezTo>
                        <a:pt x="336169" y="152256"/>
                        <a:pt x="376871" y="138689"/>
                        <a:pt x="379886" y="97987"/>
                      </a:cubicBezTo>
                      <a:cubicBezTo>
                        <a:pt x="381394" y="87434"/>
                        <a:pt x="378379" y="76882"/>
                        <a:pt x="376871" y="67837"/>
                      </a:cubicBezTo>
                      <a:cubicBezTo>
                        <a:pt x="399484" y="73867"/>
                        <a:pt x="420589" y="84419"/>
                        <a:pt x="440186" y="96479"/>
                      </a:cubicBezTo>
                      <a:lnTo>
                        <a:pt x="390439" y="167331"/>
                      </a:lnTo>
                      <a:cubicBezTo>
                        <a:pt x="369334" y="197481"/>
                        <a:pt x="376871" y="221600"/>
                        <a:pt x="390439" y="233660"/>
                      </a:cubicBezTo>
                      <a:cubicBezTo>
                        <a:pt x="399484" y="241198"/>
                        <a:pt x="408529" y="244213"/>
                        <a:pt x="414559" y="245720"/>
                      </a:cubicBezTo>
                      <a:cubicBezTo>
                        <a:pt x="423604" y="247228"/>
                        <a:pt x="432648" y="248735"/>
                        <a:pt x="441693" y="248735"/>
                      </a:cubicBezTo>
                      <a:cubicBezTo>
                        <a:pt x="441693" y="259288"/>
                        <a:pt x="440186" y="269840"/>
                        <a:pt x="437171" y="280392"/>
                      </a:cubicBezTo>
                      <a:cubicBezTo>
                        <a:pt x="434156" y="289437"/>
                        <a:pt x="435663" y="299990"/>
                        <a:pt x="441693" y="307527"/>
                      </a:cubicBezTo>
                      <a:cubicBezTo>
                        <a:pt x="444708" y="310542"/>
                        <a:pt x="468828" y="337677"/>
                        <a:pt x="492948" y="337677"/>
                      </a:cubicBezTo>
                      <a:cubicBezTo>
                        <a:pt x="497470" y="337677"/>
                        <a:pt x="503500" y="336169"/>
                        <a:pt x="508023" y="333154"/>
                      </a:cubicBezTo>
                      <a:cubicBezTo>
                        <a:pt x="514053" y="330139"/>
                        <a:pt x="518575" y="325617"/>
                        <a:pt x="527620" y="316572"/>
                      </a:cubicBezTo>
                      <a:cubicBezTo>
                        <a:pt x="530635" y="315065"/>
                        <a:pt x="533650" y="310542"/>
                        <a:pt x="536665" y="307527"/>
                      </a:cubicBezTo>
                      <a:cubicBezTo>
                        <a:pt x="538172" y="309035"/>
                        <a:pt x="539680" y="310542"/>
                        <a:pt x="541187" y="312050"/>
                      </a:cubicBezTo>
                      <a:cubicBezTo>
                        <a:pt x="545710" y="316572"/>
                        <a:pt x="551740" y="321095"/>
                        <a:pt x="556262" y="325617"/>
                      </a:cubicBezTo>
                      <a:cubicBezTo>
                        <a:pt x="548725" y="420589"/>
                        <a:pt x="488425" y="501993"/>
                        <a:pt x="402499" y="538173"/>
                      </a:cubicBezTo>
                      <a:close/>
                    </a:path>
                  </a:pathLst>
                </a:custGeom>
                <a:solidFill>
                  <a:schemeClr val="bg1"/>
                </a:solidFill>
                <a:ln w="1507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81" name="Group 80">
                  <a:extLst>
                    <a:ext uri="{FF2B5EF4-FFF2-40B4-BE49-F238E27FC236}">
                      <a16:creationId xmlns:a16="http://schemas.microsoft.com/office/drawing/2014/main" id="{7621F038-10AB-4933-A6B1-7F539041A147}"/>
                    </a:ext>
                  </a:extLst>
                </p:cNvPr>
                <p:cNvGrpSpPr/>
                <p:nvPr/>
              </p:nvGrpSpPr>
              <p:grpSpPr>
                <a:xfrm>
                  <a:off x="419365" y="1508151"/>
                  <a:ext cx="446848" cy="446495"/>
                  <a:chOff x="7001306" y="4172593"/>
                  <a:chExt cx="904160" cy="903446"/>
                </a:xfrm>
                <a:solidFill>
                  <a:schemeClr val="bg1"/>
                </a:solidFill>
              </p:grpSpPr>
              <p:sp>
                <p:nvSpPr>
                  <p:cNvPr id="84" name="Freeform: Shape 83">
                    <a:extLst>
                      <a:ext uri="{FF2B5EF4-FFF2-40B4-BE49-F238E27FC236}">
                        <a16:creationId xmlns:a16="http://schemas.microsoft.com/office/drawing/2014/main" id="{C77758D6-FA25-45DC-A30F-357A0EB02AA4}"/>
                      </a:ext>
                    </a:extLst>
                  </p:cNvPr>
                  <p:cNvSpPr/>
                  <p:nvPr/>
                </p:nvSpPr>
                <p:spPr>
                  <a:xfrm>
                    <a:off x="7001306" y="4532638"/>
                    <a:ext cx="259556" cy="184308"/>
                  </a:xfrm>
                  <a:custGeom>
                    <a:avLst/>
                    <a:gdLst>
                      <a:gd name="connsiteX0" fmla="*/ 234791 w 259556"/>
                      <a:gd name="connsiteY0" fmla="*/ 68104 h 184308"/>
                      <a:gd name="connsiteX1" fmla="*/ 81439 w 259556"/>
                      <a:gd name="connsiteY1" fmla="*/ 68104 h 184308"/>
                      <a:gd name="connsiteX2" fmla="*/ 109061 w 259556"/>
                      <a:gd name="connsiteY2" fmla="*/ 40481 h 184308"/>
                      <a:gd name="connsiteX3" fmla="*/ 109061 w 259556"/>
                      <a:gd name="connsiteY3" fmla="*/ 7144 h 184308"/>
                      <a:gd name="connsiteX4" fmla="*/ 75724 w 259556"/>
                      <a:gd name="connsiteY4" fmla="*/ 7144 h 184308"/>
                      <a:gd name="connsiteX5" fmla="*/ 7144 w 259556"/>
                      <a:gd name="connsiteY5" fmla="*/ 75724 h 184308"/>
                      <a:gd name="connsiteX6" fmla="*/ 7144 w 259556"/>
                      <a:gd name="connsiteY6" fmla="*/ 109061 h 184308"/>
                      <a:gd name="connsiteX7" fmla="*/ 75724 w 259556"/>
                      <a:gd name="connsiteY7" fmla="*/ 177641 h 184308"/>
                      <a:gd name="connsiteX8" fmla="*/ 92869 w 259556"/>
                      <a:gd name="connsiteY8" fmla="*/ 184309 h 184308"/>
                      <a:gd name="connsiteX9" fmla="*/ 110014 w 259556"/>
                      <a:gd name="connsiteY9" fmla="*/ 177641 h 184308"/>
                      <a:gd name="connsiteX10" fmla="*/ 110014 w 259556"/>
                      <a:gd name="connsiteY10" fmla="*/ 144304 h 184308"/>
                      <a:gd name="connsiteX11" fmla="*/ 82391 w 259556"/>
                      <a:gd name="connsiteY11" fmla="*/ 116681 h 184308"/>
                      <a:gd name="connsiteX12" fmla="*/ 235744 w 259556"/>
                      <a:gd name="connsiteY12" fmla="*/ 116681 h 184308"/>
                      <a:gd name="connsiteX13" fmla="*/ 259556 w 259556"/>
                      <a:gd name="connsiteY13" fmla="*/ 92869 h 184308"/>
                      <a:gd name="connsiteX14" fmla="*/ 234791 w 259556"/>
                      <a:gd name="connsiteY14" fmla="*/ 6810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56" h="184308">
                        <a:moveTo>
                          <a:pt x="234791" y="68104"/>
                        </a:moveTo>
                        <a:lnTo>
                          <a:pt x="81439" y="68104"/>
                        </a:lnTo>
                        <a:lnTo>
                          <a:pt x="109061" y="40481"/>
                        </a:lnTo>
                        <a:cubicBezTo>
                          <a:pt x="118586" y="30956"/>
                          <a:pt x="118586" y="15716"/>
                          <a:pt x="109061" y="7144"/>
                        </a:cubicBezTo>
                        <a:cubicBezTo>
                          <a:pt x="99536" y="-2381"/>
                          <a:pt x="84296" y="-2381"/>
                          <a:pt x="75724" y="7144"/>
                        </a:cubicBezTo>
                        <a:lnTo>
                          <a:pt x="7144" y="75724"/>
                        </a:lnTo>
                        <a:cubicBezTo>
                          <a:pt x="-2381" y="85249"/>
                          <a:pt x="-2381" y="100489"/>
                          <a:pt x="7144" y="109061"/>
                        </a:cubicBezTo>
                        <a:lnTo>
                          <a:pt x="75724" y="177641"/>
                        </a:lnTo>
                        <a:cubicBezTo>
                          <a:pt x="80486" y="182404"/>
                          <a:pt x="86201" y="184309"/>
                          <a:pt x="92869" y="184309"/>
                        </a:cubicBezTo>
                        <a:cubicBezTo>
                          <a:pt x="99536" y="184309"/>
                          <a:pt x="105251" y="182404"/>
                          <a:pt x="110014" y="177641"/>
                        </a:cubicBezTo>
                        <a:cubicBezTo>
                          <a:pt x="119539" y="168116"/>
                          <a:pt x="119539" y="152876"/>
                          <a:pt x="110014" y="144304"/>
                        </a:cubicBezTo>
                        <a:lnTo>
                          <a:pt x="82391" y="116681"/>
                        </a:lnTo>
                        <a:lnTo>
                          <a:pt x="235744" y="116681"/>
                        </a:lnTo>
                        <a:cubicBezTo>
                          <a:pt x="249079" y="116681"/>
                          <a:pt x="259556" y="106204"/>
                          <a:pt x="259556" y="92869"/>
                        </a:cubicBezTo>
                        <a:cubicBezTo>
                          <a:pt x="259556" y="79534"/>
                          <a:pt x="248126" y="68104"/>
                          <a:pt x="234791" y="68104"/>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9" name="Freeform: Shape 88">
                    <a:extLst>
                      <a:ext uri="{FF2B5EF4-FFF2-40B4-BE49-F238E27FC236}">
                        <a16:creationId xmlns:a16="http://schemas.microsoft.com/office/drawing/2014/main" id="{DA195655-699A-41BF-91AD-0452C86101DC}"/>
                      </a:ext>
                    </a:extLst>
                  </p:cNvPr>
                  <p:cNvSpPr/>
                  <p:nvPr/>
                </p:nvSpPr>
                <p:spPr>
                  <a:xfrm>
                    <a:off x="7361351" y="4817912"/>
                    <a:ext cx="185737" cy="258127"/>
                  </a:xfrm>
                  <a:custGeom>
                    <a:avLst/>
                    <a:gdLst>
                      <a:gd name="connsiteX0" fmla="*/ 143351 w 185737"/>
                      <a:gd name="connsiteY0" fmla="*/ 149542 h 258127"/>
                      <a:gd name="connsiteX1" fmla="*/ 115729 w 185737"/>
                      <a:gd name="connsiteY1" fmla="*/ 177165 h 258127"/>
                      <a:gd name="connsiteX2" fmla="*/ 115729 w 185737"/>
                      <a:gd name="connsiteY2" fmla="*/ 23813 h 258127"/>
                      <a:gd name="connsiteX3" fmla="*/ 91916 w 185737"/>
                      <a:gd name="connsiteY3" fmla="*/ 0 h 258127"/>
                      <a:gd name="connsiteX4" fmla="*/ 68104 w 185737"/>
                      <a:gd name="connsiteY4" fmla="*/ 23813 h 258127"/>
                      <a:gd name="connsiteX5" fmla="*/ 68104 w 185737"/>
                      <a:gd name="connsiteY5" fmla="*/ 177165 h 258127"/>
                      <a:gd name="connsiteX6" fmla="*/ 40481 w 185737"/>
                      <a:gd name="connsiteY6" fmla="*/ 149542 h 258127"/>
                      <a:gd name="connsiteX7" fmla="*/ 7144 w 185737"/>
                      <a:gd name="connsiteY7" fmla="*/ 149542 h 258127"/>
                      <a:gd name="connsiteX8" fmla="*/ 7144 w 185737"/>
                      <a:gd name="connsiteY8" fmla="*/ 182880 h 258127"/>
                      <a:gd name="connsiteX9" fmla="*/ 75724 w 185737"/>
                      <a:gd name="connsiteY9" fmla="*/ 251460 h 258127"/>
                      <a:gd name="connsiteX10" fmla="*/ 92869 w 185737"/>
                      <a:gd name="connsiteY10" fmla="*/ 258127 h 258127"/>
                      <a:gd name="connsiteX11" fmla="*/ 110014 w 185737"/>
                      <a:gd name="connsiteY11" fmla="*/ 251460 h 258127"/>
                      <a:gd name="connsiteX12" fmla="*/ 178594 w 185737"/>
                      <a:gd name="connsiteY12" fmla="*/ 182880 h 258127"/>
                      <a:gd name="connsiteX13" fmla="*/ 178594 w 185737"/>
                      <a:gd name="connsiteY13" fmla="*/ 149542 h 258127"/>
                      <a:gd name="connsiteX14" fmla="*/ 143351 w 185737"/>
                      <a:gd name="connsiteY14" fmla="*/ 149542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7" h="258127">
                        <a:moveTo>
                          <a:pt x="143351" y="149542"/>
                        </a:moveTo>
                        <a:lnTo>
                          <a:pt x="115729" y="177165"/>
                        </a:lnTo>
                        <a:lnTo>
                          <a:pt x="115729" y="23813"/>
                        </a:lnTo>
                        <a:cubicBezTo>
                          <a:pt x="115729" y="10477"/>
                          <a:pt x="105251" y="0"/>
                          <a:pt x="91916" y="0"/>
                        </a:cubicBezTo>
                        <a:cubicBezTo>
                          <a:pt x="78581" y="0"/>
                          <a:pt x="68104" y="10477"/>
                          <a:pt x="68104" y="23813"/>
                        </a:cubicBezTo>
                        <a:lnTo>
                          <a:pt x="68104" y="177165"/>
                        </a:lnTo>
                        <a:lnTo>
                          <a:pt x="40481" y="149542"/>
                        </a:lnTo>
                        <a:cubicBezTo>
                          <a:pt x="30956" y="140017"/>
                          <a:pt x="15716" y="140017"/>
                          <a:pt x="7144" y="149542"/>
                        </a:cubicBezTo>
                        <a:cubicBezTo>
                          <a:pt x="-2381" y="159067"/>
                          <a:pt x="-2381" y="174307"/>
                          <a:pt x="7144" y="182880"/>
                        </a:cubicBezTo>
                        <a:lnTo>
                          <a:pt x="75724" y="251460"/>
                        </a:lnTo>
                        <a:cubicBezTo>
                          <a:pt x="80486" y="256222"/>
                          <a:pt x="86201" y="258127"/>
                          <a:pt x="92869" y="258127"/>
                        </a:cubicBezTo>
                        <a:cubicBezTo>
                          <a:pt x="99536" y="258127"/>
                          <a:pt x="105251" y="256222"/>
                          <a:pt x="110014" y="251460"/>
                        </a:cubicBezTo>
                        <a:lnTo>
                          <a:pt x="178594" y="182880"/>
                        </a:lnTo>
                        <a:cubicBezTo>
                          <a:pt x="188119" y="173355"/>
                          <a:pt x="188119" y="158115"/>
                          <a:pt x="178594" y="149542"/>
                        </a:cubicBezTo>
                        <a:cubicBezTo>
                          <a:pt x="168116" y="140017"/>
                          <a:pt x="152876" y="140017"/>
                          <a:pt x="143351" y="14954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0" name="Freeform: Shape 89">
                    <a:extLst>
                      <a:ext uri="{FF2B5EF4-FFF2-40B4-BE49-F238E27FC236}">
                        <a16:creationId xmlns:a16="http://schemas.microsoft.com/office/drawing/2014/main" id="{CD1B999C-28B7-4A86-B040-BEC213B1EC04}"/>
                      </a:ext>
                    </a:extLst>
                  </p:cNvPr>
                  <p:cNvSpPr/>
                  <p:nvPr/>
                </p:nvSpPr>
                <p:spPr>
                  <a:xfrm>
                    <a:off x="7646625" y="4531686"/>
                    <a:ext cx="258841" cy="184308"/>
                  </a:xfrm>
                  <a:custGeom>
                    <a:avLst/>
                    <a:gdLst>
                      <a:gd name="connsiteX0" fmla="*/ 252413 w 258841"/>
                      <a:gd name="connsiteY0" fmla="*/ 75724 h 184308"/>
                      <a:gd name="connsiteX1" fmla="*/ 183832 w 258841"/>
                      <a:gd name="connsiteY1" fmla="*/ 7144 h 184308"/>
                      <a:gd name="connsiteX2" fmla="*/ 150495 w 258841"/>
                      <a:gd name="connsiteY2" fmla="*/ 7144 h 184308"/>
                      <a:gd name="connsiteX3" fmla="*/ 150495 w 258841"/>
                      <a:gd name="connsiteY3" fmla="*/ 40481 h 184308"/>
                      <a:gd name="connsiteX4" fmla="*/ 178117 w 258841"/>
                      <a:gd name="connsiteY4" fmla="*/ 68104 h 184308"/>
                      <a:gd name="connsiteX5" fmla="*/ 23813 w 258841"/>
                      <a:gd name="connsiteY5" fmla="*/ 68104 h 184308"/>
                      <a:gd name="connsiteX6" fmla="*/ 0 w 258841"/>
                      <a:gd name="connsiteY6" fmla="*/ 91916 h 184308"/>
                      <a:gd name="connsiteX7" fmla="*/ 23813 w 258841"/>
                      <a:gd name="connsiteY7" fmla="*/ 115729 h 184308"/>
                      <a:gd name="connsiteX8" fmla="*/ 177165 w 258841"/>
                      <a:gd name="connsiteY8" fmla="*/ 115729 h 184308"/>
                      <a:gd name="connsiteX9" fmla="*/ 149542 w 258841"/>
                      <a:gd name="connsiteY9" fmla="*/ 144304 h 184308"/>
                      <a:gd name="connsiteX10" fmla="*/ 149542 w 258841"/>
                      <a:gd name="connsiteY10" fmla="*/ 177641 h 184308"/>
                      <a:gd name="connsiteX11" fmla="*/ 166688 w 258841"/>
                      <a:gd name="connsiteY11" fmla="*/ 184309 h 184308"/>
                      <a:gd name="connsiteX12" fmla="*/ 183832 w 258841"/>
                      <a:gd name="connsiteY12" fmla="*/ 177641 h 184308"/>
                      <a:gd name="connsiteX13" fmla="*/ 252413 w 258841"/>
                      <a:gd name="connsiteY13" fmla="*/ 109061 h 184308"/>
                      <a:gd name="connsiteX14" fmla="*/ 252413 w 258841"/>
                      <a:gd name="connsiteY14" fmla="*/ 7572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841" h="184308">
                        <a:moveTo>
                          <a:pt x="252413" y="75724"/>
                        </a:moveTo>
                        <a:lnTo>
                          <a:pt x="183832" y="7144"/>
                        </a:lnTo>
                        <a:cubicBezTo>
                          <a:pt x="174307" y="-2381"/>
                          <a:pt x="159067" y="-2381"/>
                          <a:pt x="150495" y="7144"/>
                        </a:cubicBezTo>
                        <a:cubicBezTo>
                          <a:pt x="140970" y="16669"/>
                          <a:pt x="140970" y="31909"/>
                          <a:pt x="150495" y="40481"/>
                        </a:cubicBezTo>
                        <a:lnTo>
                          <a:pt x="178117" y="68104"/>
                        </a:lnTo>
                        <a:lnTo>
                          <a:pt x="23813" y="68104"/>
                        </a:lnTo>
                        <a:cubicBezTo>
                          <a:pt x="10477" y="68104"/>
                          <a:pt x="0" y="78581"/>
                          <a:pt x="0" y="91916"/>
                        </a:cubicBezTo>
                        <a:cubicBezTo>
                          <a:pt x="0" y="105251"/>
                          <a:pt x="10477" y="115729"/>
                          <a:pt x="23813" y="115729"/>
                        </a:cubicBezTo>
                        <a:lnTo>
                          <a:pt x="177165" y="115729"/>
                        </a:lnTo>
                        <a:lnTo>
                          <a:pt x="149542" y="144304"/>
                        </a:lnTo>
                        <a:cubicBezTo>
                          <a:pt x="140017" y="153829"/>
                          <a:pt x="140017" y="169069"/>
                          <a:pt x="149542" y="177641"/>
                        </a:cubicBezTo>
                        <a:cubicBezTo>
                          <a:pt x="154305" y="182404"/>
                          <a:pt x="160020" y="184309"/>
                          <a:pt x="166688" y="184309"/>
                        </a:cubicBezTo>
                        <a:cubicBezTo>
                          <a:pt x="173355" y="184309"/>
                          <a:pt x="179070" y="182404"/>
                          <a:pt x="183832" y="177641"/>
                        </a:cubicBezTo>
                        <a:lnTo>
                          <a:pt x="252413" y="109061"/>
                        </a:lnTo>
                        <a:cubicBezTo>
                          <a:pt x="260985" y="100489"/>
                          <a:pt x="260985" y="85249"/>
                          <a:pt x="252413" y="75724"/>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1" name="Freeform: Shape 90">
                    <a:extLst>
                      <a:ext uri="{FF2B5EF4-FFF2-40B4-BE49-F238E27FC236}">
                        <a16:creationId xmlns:a16="http://schemas.microsoft.com/office/drawing/2014/main" id="{76C5F5C9-E75B-401A-A2C8-8BC90611AC03}"/>
                      </a:ext>
                    </a:extLst>
                  </p:cNvPr>
                  <p:cNvSpPr/>
                  <p:nvPr/>
                </p:nvSpPr>
                <p:spPr>
                  <a:xfrm>
                    <a:off x="7360399" y="4172593"/>
                    <a:ext cx="185737" cy="258603"/>
                  </a:xfrm>
                  <a:custGeom>
                    <a:avLst/>
                    <a:gdLst>
                      <a:gd name="connsiteX0" fmla="*/ 41434 w 185737"/>
                      <a:gd name="connsiteY0" fmla="*/ 109061 h 258603"/>
                      <a:gd name="connsiteX1" fmla="*/ 69056 w 185737"/>
                      <a:gd name="connsiteY1" fmla="*/ 81439 h 258603"/>
                      <a:gd name="connsiteX2" fmla="*/ 69056 w 185737"/>
                      <a:gd name="connsiteY2" fmla="*/ 234791 h 258603"/>
                      <a:gd name="connsiteX3" fmla="*/ 92869 w 185737"/>
                      <a:gd name="connsiteY3" fmla="*/ 258604 h 258603"/>
                      <a:gd name="connsiteX4" fmla="*/ 116681 w 185737"/>
                      <a:gd name="connsiteY4" fmla="*/ 234791 h 258603"/>
                      <a:gd name="connsiteX5" fmla="*/ 116681 w 185737"/>
                      <a:gd name="connsiteY5" fmla="*/ 81439 h 258603"/>
                      <a:gd name="connsiteX6" fmla="*/ 144304 w 185737"/>
                      <a:gd name="connsiteY6" fmla="*/ 109061 h 258603"/>
                      <a:gd name="connsiteX7" fmla="*/ 161449 w 185737"/>
                      <a:gd name="connsiteY7" fmla="*/ 115729 h 258603"/>
                      <a:gd name="connsiteX8" fmla="*/ 178594 w 185737"/>
                      <a:gd name="connsiteY8" fmla="*/ 109061 h 258603"/>
                      <a:gd name="connsiteX9" fmla="*/ 178594 w 185737"/>
                      <a:gd name="connsiteY9" fmla="*/ 75724 h 258603"/>
                      <a:gd name="connsiteX10" fmla="*/ 110014 w 185737"/>
                      <a:gd name="connsiteY10" fmla="*/ 7144 h 258603"/>
                      <a:gd name="connsiteX11" fmla="*/ 76676 w 185737"/>
                      <a:gd name="connsiteY11" fmla="*/ 7144 h 258603"/>
                      <a:gd name="connsiteX12" fmla="*/ 7144 w 185737"/>
                      <a:gd name="connsiteY12" fmla="*/ 74771 h 258603"/>
                      <a:gd name="connsiteX13" fmla="*/ 7144 w 185737"/>
                      <a:gd name="connsiteY13" fmla="*/ 108109 h 258603"/>
                      <a:gd name="connsiteX14" fmla="*/ 41434 w 185737"/>
                      <a:gd name="connsiteY14" fmla="*/ 109061 h 25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7" h="258603">
                        <a:moveTo>
                          <a:pt x="41434" y="109061"/>
                        </a:moveTo>
                        <a:lnTo>
                          <a:pt x="69056" y="81439"/>
                        </a:lnTo>
                        <a:lnTo>
                          <a:pt x="69056" y="234791"/>
                        </a:lnTo>
                        <a:cubicBezTo>
                          <a:pt x="69056" y="248126"/>
                          <a:pt x="79534" y="258604"/>
                          <a:pt x="92869" y="258604"/>
                        </a:cubicBezTo>
                        <a:cubicBezTo>
                          <a:pt x="106204" y="258604"/>
                          <a:pt x="116681" y="248126"/>
                          <a:pt x="116681" y="234791"/>
                        </a:cubicBezTo>
                        <a:lnTo>
                          <a:pt x="116681" y="81439"/>
                        </a:lnTo>
                        <a:lnTo>
                          <a:pt x="144304" y="109061"/>
                        </a:lnTo>
                        <a:cubicBezTo>
                          <a:pt x="149066" y="113824"/>
                          <a:pt x="154781" y="115729"/>
                          <a:pt x="161449" y="115729"/>
                        </a:cubicBezTo>
                        <a:cubicBezTo>
                          <a:pt x="167164" y="115729"/>
                          <a:pt x="173831" y="113824"/>
                          <a:pt x="178594" y="109061"/>
                        </a:cubicBezTo>
                        <a:cubicBezTo>
                          <a:pt x="188119" y="99536"/>
                          <a:pt x="188119" y="84296"/>
                          <a:pt x="178594" y="75724"/>
                        </a:cubicBezTo>
                        <a:lnTo>
                          <a:pt x="110014" y="7144"/>
                        </a:lnTo>
                        <a:cubicBezTo>
                          <a:pt x="100489" y="-2381"/>
                          <a:pt x="85249" y="-2381"/>
                          <a:pt x="76676" y="7144"/>
                        </a:cubicBezTo>
                        <a:lnTo>
                          <a:pt x="7144" y="74771"/>
                        </a:lnTo>
                        <a:cubicBezTo>
                          <a:pt x="-2381" y="84296"/>
                          <a:pt x="-2381" y="99536"/>
                          <a:pt x="7144" y="108109"/>
                        </a:cubicBezTo>
                        <a:cubicBezTo>
                          <a:pt x="16669" y="118586"/>
                          <a:pt x="31909" y="118586"/>
                          <a:pt x="41434" y="109061"/>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sp>
          <p:nvSpPr>
            <p:cNvPr id="102" name="TextBox 101">
              <a:extLst>
                <a:ext uri="{FF2B5EF4-FFF2-40B4-BE49-F238E27FC236}">
                  <a16:creationId xmlns:a16="http://schemas.microsoft.com/office/drawing/2014/main" id="{858DB656-CB9C-E4D3-A8AC-D167340D670B}"/>
                </a:ext>
              </a:extLst>
            </p:cNvPr>
            <p:cNvSpPr txBox="1"/>
            <p:nvPr/>
          </p:nvSpPr>
          <p:spPr>
            <a:xfrm>
              <a:off x="1141941" y="3168139"/>
              <a:ext cx="5758044" cy="789960"/>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E256A"/>
                  </a:solidFill>
                  <a:effectLst/>
                  <a:uLnTx/>
                  <a:uFillTx/>
                  <a:latin typeface="Gill Sans MT"/>
                  <a:ea typeface="+mn-ea"/>
                  <a:cs typeface="+mn-cs"/>
                </a:rPr>
                <a:t>Surveillance System Strengthening Plan</a:t>
              </a:r>
              <a:endParaRPr kumimoji="0" lang="en-US" sz="1050" b="1" i="0" u="none" strike="noStrike" kern="1200" cap="none" spc="0" normalizeH="0" baseline="0" noProof="0">
                <a:ln>
                  <a:noFill/>
                </a:ln>
                <a:solidFill>
                  <a:srgbClr val="0E256A"/>
                </a:solidFill>
                <a:effectLst/>
                <a:uLnTx/>
                <a:uFillTx/>
                <a:latin typeface="Gill Sans MT"/>
                <a:ea typeface="+mn-ea"/>
                <a:cs typeface="Calibri"/>
                <a:sym typeface="Calibri"/>
              </a:endParaRP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Calibri"/>
                  <a:sym typeface="Calibri"/>
                </a:rPr>
                <a:t>Systematic and multi-faceted assessment of a country’s TB M&amp;E and surveillance system</a:t>
              </a: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Calibri"/>
                  <a:sym typeface="Calibri"/>
                </a:rPr>
                <a:t>Identifies strengths and gaps across the system, examines the quality of the data, and develops the implementation of a costed action plan </a:t>
              </a:r>
              <a:endParaRPr kumimoji="0" lang="en-US" sz="105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14" name="Group 13">
              <a:extLst>
                <a:ext uri="{FF2B5EF4-FFF2-40B4-BE49-F238E27FC236}">
                  <a16:creationId xmlns:a16="http://schemas.microsoft.com/office/drawing/2014/main" id="{1B195CE3-FEDC-81FF-BFD3-107F101A9A18}"/>
                </a:ext>
              </a:extLst>
            </p:cNvPr>
            <p:cNvGrpSpPr/>
            <p:nvPr/>
          </p:nvGrpSpPr>
          <p:grpSpPr>
            <a:xfrm>
              <a:off x="73714" y="3225418"/>
              <a:ext cx="678959" cy="669731"/>
              <a:chOff x="80002" y="3179372"/>
              <a:chExt cx="678959" cy="669731"/>
            </a:xfrm>
          </p:grpSpPr>
          <p:sp>
            <p:nvSpPr>
              <p:cNvPr id="103" name="TextBox 102">
                <a:extLst>
                  <a:ext uri="{FF2B5EF4-FFF2-40B4-BE49-F238E27FC236}">
                    <a16:creationId xmlns:a16="http://schemas.microsoft.com/office/drawing/2014/main" id="{278A9E1A-9E3B-92C1-1CE8-831A928C691F}"/>
                  </a:ext>
                </a:extLst>
              </p:cNvPr>
              <p:cNvSpPr txBox="1"/>
              <p:nvPr/>
            </p:nvSpPr>
            <p:spPr>
              <a:xfrm>
                <a:off x="80002" y="3595187"/>
                <a:ext cx="678959"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STEP</a:t>
                </a:r>
              </a:p>
            </p:txBody>
          </p:sp>
          <p:grpSp>
            <p:nvGrpSpPr>
              <p:cNvPr id="3" name="Group 2">
                <a:extLst>
                  <a:ext uri="{FF2B5EF4-FFF2-40B4-BE49-F238E27FC236}">
                    <a16:creationId xmlns:a16="http://schemas.microsoft.com/office/drawing/2014/main" id="{E92E700E-D3E9-0AB9-E23A-04129DF34F5C}"/>
                  </a:ext>
                </a:extLst>
              </p:cNvPr>
              <p:cNvGrpSpPr/>
              <p:nvPr/>
            </p:nvGrpSpPr>
            <p:grpSpPr>
              <a:xfrm>
                <a:off x="190881" y="3179372"/>
                <a:ext cx="457200" cy="384048"/>
                <a:chOff x="271468" y="3230699"/>
                <a:chExt cx="542902" cy="456881"/>
              </a:xfrm>
            </p:grpSpPr>
            <p:sp>
              <p:nvSpPr>
                <p:cNvPr id="104" name="Rectangle: Rounded Corners 103">
                  <a:extLst>
                    <a:ext uri="{FF2B5EF4-FFF2-40B4-BE49-F238E27FC236}">
                      <a16:creationId xmlns:a16="http://schemas.microsoft.com/office/drawing/2014/main" id="{A3D91B34-7C3A-DB99-955C-3D2CAA6E5ABF}"/>
                    </a:ext>
                  </a:extLst>
                </p:cNvPr>
                <p:cNvSpPr/>
                <p:nvPr/>
              </p:nvSpPr>
              <p:spPr>
                <a:xfrm>
                  <a:off x="271468" y="3230699"/>
                  <a:ext cx="542902" cy="456881"/>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013E2FC6-D41D-D189-4A7C-76CF8BAD2D5D}"/>
                    </a:ext>
                  </a:extLst>
                </p:cNvPr>
                <p:cNvGrpSpPr/>
                <p:nvPr/>
              </p:nvGrpSpPr>
              <p:grpSpPr>
                <a:xfrm>
                  <a:off x="372275" y="3309095"/>
                  <a:ext cx="344522" cy="319397"/>
                  <a:chOff x="2498082" y="0"/>
                  <a:chExt cx="4147834" cy="3845337"/>
                </a:xfrm>
                <a:solidFill>
                  <a:schemeClr val="bg1"/>
                </a:solidFill>
              </p:grpSpPr>
              <p:sp>
                <p:nvSpPr>
                  <p:cNvPr id="106" name="Freeform: Shape 105">
                    <a:extLst>
                      <a:ext uri="{FF2B5EF4-FFF2-40B4-BE49-F238E27FC236}">
                        <a16:creationId xmlns:a16="http://schemas.microsoft.com/office/drawing/2014/main" id="{8009C2C8-CA13-6B08-1E8C-F40694A471AF}"/>
                      </a:ext>
                    </a:extLst>
                  </p:cNvPr>
                  <p:cNvSpPr/>
                  <p:nvPr/>
                </p:nvSpPr>
                <p:spPr>
                  <a:xfrm>
                    <a:off x="2498082" y="388811"/>
                    <a:ext cx="4147834" cy="3456526"/>
                  </a:xfrm>
                  <a:custGeom>
                    <a:avLst/>
                    <a:gdLst>
                      <a:gd name="connsiteX0" fmla="*/ 4061397 w 4147834"/>
                      <a:gd name="connsiteY0" fmla="*/ 345713 h 3456526"/>
                      <a:gd name="connsiteX1" fmla="*/ 3974974 w 4147834"/>
                      <a:gd name="connsiteY1" fmla="*/ 432136 h 3456526"/>
                      <a:gd name="connsiteX2" fmla="*/ 3974974 w 4147834"/>
                      <a:gd name="connsiteY2" fmla="*/ 2211033 h 3456526"/>
                      <a:gd name="connsiteX3" fmla="*/ 3024457 w 4147834"/>
                      <a:gd name="connsiteY3" fmla="*/ 3161550 h 3456526"/>
                      <a:gd name="connsiteX4" fmla="*/ 3024457 w 4147834"/>
                      <a:gd name="connsiteY4" fmla="*/ 2592440 h 3456526"/>
                      <a:gd name="connsiteX5" fmla="*/ 3283696 w 4147834"/>
                      <a:gd name="connsiteY5" fmla="*/ 2333201 h 3456526"/>
                      <a:gd name="connsiteX6" fmla="*/ 3542934 w 4147834"/>
                      <a:gd name="connsiteY6" fmla="*/ 2333201 h 3456526"/>
                      <a:gd name="connsiteX7" fmla="*/ 3629357 w 4147834"/>
                      <a:gd name="connsiteY7" fmla="*/ 2246778 h 3456526"/>
                      <a:gd name="connsiteX8" fmla="*/ 3542934 w 4147834"/>
                      <a:gd name="connsiteY8" fmla="*/ 2160355 h 3456526"/>
                      <a:gd name="connsiteX9" fmla="*/ 3283696 w 4147834"/>
                      <a:gd name="connsiteY9" fmla="*/ 2160355 h 3456526"/>
                      <a:gd name="connsiteX10" fmla="*/ 2851641 w 4147834"/>
                      <a:gd name="connsiteY10" fmla="*/ 2592410 h 3456526"/>
                      <a:gd name="connsiteX11" fmla="*/ 2851641 w 4147834"/>
                      <a:gd name="connsiteY11" fmla="*/ 3283703 h 3456526"/>
                      <a:gd name="connsiteX12" fmla="*/ 432055 w 4147834"/>
                      <a:gd name="connsiteY12" fmla="*/ 3283703 h 3456526"/>
                      <a:gd name="connsiteX13" fmla="*/ 172816 w 4147834"/>
                      <a:gd name="connsiteY13" fmla="*/ 3024465 h 3456526"/>
                      <a:gd name="connsiteX14" fmla="*/ 172816 w 4147834"/>
                      <a:gd name="connsiteY14" fmla="*/ 432521 h 3456526"/>
                      <a:gd name="connsiteX15" fmla="*/ 432055 w 4147834"/>
                      <a:gd name="connsiteY15" fmla="*/ 172846 h 3456526"/>
                      <a:gd name="connsiteX16" fmla="*/ 1123348 w 4147834"/>
                      <a:gd name="connsiteY16" fmla="*/ 172846 h 3456526"/>
                      <a:gd name="connsiteX17" fmla="*/ 1209771 w 4147834"/>
                      <a:gd name="connsiteY17" fmla="*/ 86423 h 3456526"/>
                      <a:gd name="connsiteX18" fmla="*/ 1123348 w 4147834"/>
                      <a:gd name="connsiteY18" fmla="*/ 0 h 3456526"/>
                      <a:gd name="connsiteX19" fmla="*/ 432055 w 4147834"/>
                      <a:gd name="connsiteY19" fmla="*/ 0 h 3456526"/>
                      <a:gd name="connsiteX20" fmla="*/ 0 w 4147834"/>
                      <a:gd name="connsiteY20" fmla="*/ 432084 h 3456526"/>
                      <a:gd name="connsiteX21" fmla="*/ 0 w 4147834"/>
                      <a:gd name="connsiteY21" fmla="*/ 3024472 h 3456526"/>
                      <a:gd name="connsiteX22" fmla="*/ 432055 w 4147834"/>
                      <a:gd name="connsiteY22" fmla="*/ 3456527 h 3456526"/>
                      <a:gd name="connsiteX23" fmla="*/ 2938005 w 4147834"/>
                      <a:gd name="connsiteY23" fmla="*/ 3456527 h 3456526"/>
                      <a:gd name="connsiteX24" fmla="*/ 2971276 w 4147834"/>
                      <a:gd name="connsiteY24" fmla="*/ 3449787 h 3456526"/>
                      <a:gd name="connsiteX25" fmla="*/ 2999200 w 4147834"/>
                      <a:gd name="connsiteY25" fmla="*/ 3431121 h 3456526"/>
                      <a:gd name="connsiteX26" fmla="*/ 4122518 w 4147834"/>
                      <a:gd name="connsiteY26" fmla="*/ 2307803 h 3456526"/>
                      <a:gd name="connsiteX27" fmla="*/ 4147835 w 4147834"/>
                      <a:gd name="connsiteY27" fmla="*/ 2246726 h 3456526"/>
                      <a:gd name="connsiteX28" fmla="*/ 4147835 w 4147834"/>
                      <a:gd name="connsiteY28" fmla="*/ 432055 h 3456526"/>
                      <a:gd name="connsiteX29" fmla="*/ 4061412 w 4147834"/>
                      <a:gd name="connsiteY29" fmla="*/ 345632 h 34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47834" h="3456526">
                        <a:moveTo>
                          <a:pt x="4061397" y="345713"/>
                        </a:moveTo>
                        <a:cubicBezTo>
                          <a:pt x="4013601" y="345713"/>
                          <a:pt x="3974974" y="384429"/>
                          <a:pt x="3974974" y="432136"/>
                        </a:cubicBezTo>
                        <a:lnTo>
                          <a:pt x="3974974" y="2211033"/>
                        </a:lnTo>
                        <a:lnTo>
                          <a:pt x="3024457" y="3161550"/>
                        </a:lnTo>
                        <a:lnTo>
                          <a:pt x="3024457" y="2592440"/>
                        </a:lnTo>
                        <a:cubicBezTo>
                          <a:pt x="3024457" y="2449510"/>
                          <a:pt x="3140766" y="2333201"/>
                          <a:pt x="3283696" y="2333201"/>
                        </a:cubicBezTo>
                        <a:lnTo>
                          <a:pt x="3542934" y="2333201"/>
                        </a:lnTo>
                        <a:cubicBezTo>
                          <a:pt x="3590731" y="2333201"/>
                          <a:pt x="3629357" y="2294485"/>
                          <a:pt x="3629357" y="2246778"/>
                        </a:cubicBezTo>
                        <a:cubicBezTo>
                          <a:pt x="3629357" y="2199071"/>
                          <a:pt x="3590731" y="2160355"/>
                          <a:pt x="3542934" y="2160355"/>
                        </a:cubicBezTo>
                        <a:lnTo>
                          <a:pt x="3283696" y="2160355"/>
                        </a:lnTo>
                        <a:cubicBezTo>
                          <a:pt x="3045463" y="2160355"/>
                          <a:pt x="2851641" y="2354177"/>
                          <a:pt x="2851641" y="2592410"/>
                        </a:cubicBezTo>
                        <a:lnTo>
                          <a:pt x="2851641" y="3283703"/>
                        </a:lnTo>
                        <a:lnTo>
                          <a:pt x="432055" y="3283703"/>
                        </a:lnTo>
                        <a:cubicBezTo>
                          <a:pt x="289125" y="3283703"/>
                          <a:pt x="172816" y="3167394"/>
                          <a:pt x="172816" y="3024465"/>
                        </a:cubicBezTo>
                        <a:lnTo>
                          <a:pt x="172816" y="432521"/>
                        </a:lnTo>
                        <a:cubicBezTo>
                          <a:pt x="173337" y="389154"/>
                          <a:pt x="188121" y="172846"/>
                          <a:pt x="432055" y="172846"/>
                        </a:cubicBezTo>
                        <a:lnTo>
                          <a:pt x="1123348" y="172846"/>
                        </a:lnTo>
                        <a:cubicBezTo>
                          <a:pt x="1171144" y="172846"/>
                          <a:pt x="1209771" y="134130"/>
                          <a:pt x="1209771" y="86423"/>
                        </a:cubicBezTo>
                        <a:cubicBezTo>
                          <a:pt x="1209771" y="38712"/>
                          <a:pt x="1171144" y="0"/>
                          <a:pt x="1123348" y="0"/>
                        </a:cubicBezTo>
                        <a:lnTo>
                          <a:pt x="432055" y="0"/>
                        </a:lnTo>
                        <a:cubicBezTo>
                          <a:pt x="90297" y="0"/>
                          <a:pt x="0" y="282674"/>
                          <a:pt x="0" y="432084"/>
                        </a:cubicBezTo>
                        <a:lnTo>
                          <a:pt x="0" y="3024472"/>
                        </a:lnTo>
                        <a:cubicBezTo>
                          <a:pt x="0" y="3262705"/>
                          <a:pt x="193822" y="3456527"/>
                          <a:pt x="432055" y="3456527"/>
                        </a:cubicBezTo>
                        <a:lnTo>
                          <a:pt x="2938005" y="3456527"/>
                        </a:lnTo>
                        <a:cubicBezTo>
                          <a:pt x="2949582" y="3456527"/>
                          <a:pt x="2960803" y="3454186"/>
                          <a:pt x="2971276" y="3449787"/>
                        </a:cubicBezTo>
                        <a:cubicBezTo>
                          <a:pt x="2981809" y="3445387"/>
                          <a:pt x="2991245" y="3439084"/>
                          <a:pt x="2999200" y="3431121"/>
                        </a:cubicBezTo>
                        <a:lnTo>
                          <a:pt x="4122518" y="2307803"/>
                        </a:lnTo>
                        <a:cubicBezTo>
                          <a:pt x="4138747" y="2291634"/>
                          <a:pt x="4147835" y="2269613"/>
                          <a:pt x="4147835" y="2246726"/>
                        </a:cubicBezTo>
                        <a:lnTo>
                          <a:pt x="4147835" y="432055"/>
                        </a:lnTo>
                        <a:cubicBezTo>
                          <a:pt x="4147835" y="384347"/>
                          <a:pt x="4109208" y="345632"/>
                          <a:pt x="4061412" y="345632"/>
                        </a:cubicBez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7" name="Freeform: Shape 106">
                    <a:extLst>
                      <a:ext uri="{FF2B5EF4-FFF2-40B4-BE49-F238E27FC236}">
                        <a16:creationId xmlns:a16="http://schemas.microsoft.com/office/drawing/2014/main" id="{670F898B-91D6-E800-BDC8-150512C2E089}"/>
                      </a:ext>
                    </a:extLst>
                  </p:cNvPr>
                  <p:cNvSpPr/>
                  <p:nvPr/>
                </p:nvSpPr>
                <p:spPr>
                  <a:xfrm>
                    <a:off x="5436094" y="345657"/>
                    <a:ext cx="864168" cy="1469035"/>
                  </a:xfrm>
                  <a:custGeom>
                    <a:avLst/>
                    <a:gdLst>
                      <a:gd name="connsiteX0" fmla="*/ 604901 w 864168"/>
                      <a:gd name="connsiteY0" fmla="*/ 4 h 1469035"/>
                      <a:gd name="connsiteX1" fmla="*/ 86423 w 864168"/>
                      <a:gd name="connsiteY1" fmla="*/ 4 h 1469035"/>
                      <a:gd name="connsiteX2" fmla="*/ 0 w 864168"/>
                      <a:gd name="connsiteY2" fmla="*/ 86426 h 1469035"/>
                      <a:gd name="connsiteX3" fmla="*/ 86423 w 864168"/>
                      <a:gd name="connsiteY3" fmla="*/ 172820 h 1469035"/>
                      <a:gd name="connsiteX4" fmla="*/ 603856 w 864168"/>
                      <a:gd name="connsiteY4" fmla="*/ 172820 h 1469035"/>
                      <a:gd name="connsiteX5" fmla="*/ 691323 w 864168"/>
                      <a:gd name="connsiteY5" fmla="*/ 259242 h 1469035"/>
                      <a:gd name="connsiteX6" fmla="*/ 691323 w 864168"/>
                      <a:gd name="connsiteY6" fmla="*/ 949492 h 1469035"/>
                      <a:gd name="connsiteX7" fmla="*/ 604901 w 864168"/>
                      <a:gd name="connsiteY7" fmla="*/ 1036959 h 1469035"/>
                      <a:gd name="connsiteX8" fmla="*/ 295029 w 864168"/>
                      <a:gd name="connsiteY8" fmla="*/ 1036959 h 1469035"/>
                      <a:gd name="connsiteX9" fmla="*/ 406768 w 864168"/>
                      <a:gd name="connsiteY9" fmla="*/ 925219 h 1469035"/>
                      <a:gd name="connsiteX10" fmla="*/ 406768 w 864168"/>
                      <a:gd name="connsiteY10" fmla="*/ 803036 h 1469035"/>
                      <a:gd name="connsiteX11" fmla="*/ 284585 w 864168"/>
                      <a:gd name="connsiteY11" fmla="*/ 803036 h 1469035"/>
                      <a:gd name="connsiteX12" fmla="*/ 25435 w 864168"/>
                      <a:gd name="connsiteY12" fmla="*/ 1062186 h 1469035"/>
                      <a:gd name="connsiteX13" fmla="*/ 6688 w 864168"/>
                      <a:gd name="connsiteY13" fmla="*/ 1090369 h 1469035"/>
                      <a:gd name="connsiteX14" fmla="*/ 6688 w 864168"/>
                      <a:gd name="connsiteY14" fmla="*/ 1156394 h 1469035"/>
                      <a:gd name="connsiteX15" fmla="*/ 25435 w 864168"/>
                      <a:gd name="connsiteY15" fmla="*/ 1184577 h 1469035"/>
                      <a:gd name="connsiteX16" fmla="*/ 284585 w 864168"/>
                      <a:gd name="connsiteY16" fmla="*/ 1443719 h 1469035"/>
                      <a:gd name="connsiteX17" fmla="*/ 345662 w 864168"/>
                      <a:gd name="connsiteY17" fmla="*/ 1469036 h 1469035"/>
                      <a:gd name="connsiteX18" fmla="*/ 406738 w 864168"/>
                      <a:gd name="connsiteY18" fmla="*/ 1443719 h 1469035"/>
                      <a:gd name="connsiteX19" fmla="*/ 406738 w 864168"/>
                      <a:gd name="connsiteY19" fmla="*/ 1321536 h 1469035"/>
                      <a:gd name="connsiteX20" fmla="*/ 295029 w 864168"/>
                      <a:gd name="connsiteY20" fmla="*/ 1209767 h 1469035"/>
                      <a:gd name="connsiteX21" fmla="*/ 604901 w 864168"/>
                      <a:gd name="connsiteY21" fmla="*/ 1209767 h 1469035"/>
                      <a:gd name="connsiteX22" fmla="*/ 864139 w 864168"/>
                      <a:gd name="connsiteY22" fmla="*/ 950528 h 1469035"/>
                      <a:gd name="connsiteX23" fmla="*/ 864169 w 864168"/>
                      <a:gd name="connsiteY23" fmla="*/ 259239 h 1469035"/>
                      <a:gd name="connsiteX24" fmla="*/ 604901 w 864168"/>
                      <a:gd name="connsiteY24" fmla="*/ 0 h 146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168" h="1469035">
                        <a:moveTo>
                          <a:pt x="604901" y="4"/>
                        </a:moveTo>
                        <a:lnTo>
                          <a:pt x="86423" y="4"/>
                        </a:lnTo>
                        <a:cubicBezTo>
                          <a:pt x="38627" y="4"/>
                          <a:pt x="0" y="38716"/>
                          <a:pt x="0" y="86426"/>
                        </a:cubicBezTo>
                        <a:cubicBezTo>
                          <a:pt x="0" y="134108"/>
                          <a:pt x="38656" y="172820"/>
                          <a:pt x="86423" y="172820"/>
                        </a:cubicBezTo>
                        <a:lnTo>
                          <a:pt x="603856" y="172820"/>
                        </a:lnTo>
                        <a:cubicBezTo>
                          <a:pt x="643786" y="173861"/>
                          <a:pt x="691323" y="189658"/>
                          <a:pt x="691323" y="259242"/>
                        </a:cubicBezTo>
                        <a:lnTo>
                          <a:pt x="691323" y="949492"/>
                        </a:lnTo>
                        <a:cubicBezTo>
                          <a:pt x="690279" y="989422"/>
                          <a:pt x="674569" y="1036959"/>
                          <a:pt x="604901" y="1036959"/>
                        </a:cubicBezTo>
                        <a:lnTo>
                          <a:pt x="295029" y="1036959"/>
                        </a:lnTo>
                        <a:lnTo>
                          <a:pt x="406768" y="925219"/>
                        </a:lnTo>
                        <a:cubicBezTo>
                          <a:pt x="440565" y="891430"/>
                          <a:pt x="440565" y="836826"/>
                          <a:pt x="406768" y="803036"/>
                        </a:cubicBezTo>
                        <a:cubicBezTo>
                          <a:pt x="372978" y="769247"/>
                          <a:pt x="318375" y="769239"/>
                          <a:pt x="284585" y="803036"/>
                        </a:cubicBezTo>
                        <a:lnTo>
                          <a:pt x="25435" y="1062186"/>
                        </a:lnTo>
                        <a:cubicBezTo>
                          <a:pt x="17391" y="1070141"/>
                          <a:pt x="11088" y="1079718"/>
                          <a:pt x="6688" y="1090369"/>
                        </a:cubicBezTo>
                        <a:cubicBezTo>
                          <a:pt x="-2052" y="1111457"/>
                          <a:pt x="-2052" y="1135299"/>
                          <a:pt x="6688" y="1156394"/>
                        </a:cubicBezTo>
                        <a:cubicBezTo>
                          <a:pt x="11088" y="1167008"/>
                          <a:pt x="17391" y="1176533"/>
                          <a:pt x="25435" y="1184577"/>
                        </a:cubicBezTo>
                        <a:lnTo>
                          <a:pt x="284585" y="1443719"/>
                        </a:lnTo>
                        <a:cubicBezTo>
                          <a:pt x="301421" y="1460562"/>
                          <a:pt x="323560" y="1469036"/>
                          <a:pt x="345662" y="1469036"/>
                        </a:cubicBezTo>
                        <a:cubicBezTo>
                          <a:pt x="367793" y="1469036"/>
                          <a:pt x="389902" y="1460562"/>
                          <a:pt x="406738" y="1443719"/>
                        </a:cubicBezTo>
                        <a:cubicBezTo>
                          <a:pt x="440535" y="1409929"/>
                          <a:pt x="440535" y="1355334"/>
                          <a:pt x="406738" y="1321536"/>
                        </a:cubicBezTo>
                        <a:lnTo>
                          <a:pt x="295029" y="1209767"/>
                        </a:lnTo>
                        <a:lnTo>
                          <a:pt x="604901" y="1209767"/>
                        </a:lnTo>
                        <a:cubicBezTo>
                          <a:pt x="795108" y="1209767"/>
                          <a:pt x="864139" y="1054750"/>
                          <a:pt x="864139" y="950528"/>
                        </a:cubicBezTo>
                        <a:lnTo>
                          <a:pt x="864169" y="259239"/>
                        </a:lnTo>
                        <a:cubicBezTo>
                          <a:pt x="864139" y="69032"/>
                          <a:pt x="709115" y="0"/>
                          <a:pt x="604901" y="0"/>
                        </a:cubicBez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8" name="Freeform: Shape 107">
                    <a:extLst>
                      <a:ext uri="{FF2B5EF4-FFF2-40B4-BE49-F238E27FC236}">
                        <a16:creationId xmlns:a16="http://schemas.microsoft.com/office/drawing/2014/main" id="{2605D946-525B-6571-490C-6AAB336263F2}"/>
                      </a:ext>
                    </a:extLst>
                  </p:cNvPr>
                  <p:cNvSpPr/>
                  <p:nvPr/>
                </p:nvSpPr>
                <p:spPr>
                  <a:xfrm>
                    <a:off x="2843736" y="1382557"/>
                    <a:ext cx="864139" cy="1469039"/>
                  </a:xfrm>
                  <a:custGeom>
                    <a:avLst/>
                    <a:gdLst>
                      <a:gd name="connsiteX0" fmla="*/ 838704 w 864139"/>
                      <a:gd name="connsiteY0" fmla="*/ 1062212 h 1469039"/>
                      <a:gd name="connsiteX1" fmla="*/ 579554 w 864139"/>
                      <a:gd name="connsiteY1" fmla="*/ 803062 h 1469039"/>
                      <a:gd name="connsiteX2" fmla="*/ 457371 w 864139"/>
                      <a:gd name="connsiteY2" fmla="*/ 803062 h 1469039"/>
                      <a:gd name="connsiteX3" fmla="*/ 457371 w 864139"/>
                      <a:gd name="connsiteY3" fmla="*/ 925245 h 1469039"/>
                      <a:gd name="connsiteX4" fmla="*/ 569111 w 864139"/>
                      <a:gd name="connsiteY4" fmla="*/ 1036985 h 1469039"/>
                      <a:gd name="connsiteX5" fmla="*/ 259239 w 864139"/>
                      <a:gd name="connsiteY5" fmla="*/ 1036985 h 1469039"/>
                      <a:gd name="connsiteX6" fmla="*/ 172816 w 864139"/>
                      <a:gd name="connsiteY6" fmla="*/ 950562 h 1469039"/>
                      <a:gd name="connsiteX7" fmla="*/ 172816 w 864139"/>
                      <a:gd name="connsiteY7" fmla="*/ 259268 h 1469039"/>
                      <a:gd name="connsiteX8" fmla="*/ 259239 w 864139"/>
                      <a:gd name="connsiteY8" fmla="*/ 172846 h 1469039"/>
                      <a:gd name="connsiteX9" fmla="*/ 777716 w 864139"/>
                      <a:gd name="connsiteY9" fmla="*/ 172846 h 1469039"/>
                      <a:gd name="connsiteX10" fmla="*/ 864139 w 864139"/>
                      <a:gd name="connsiteY10" fmla="*/ 86423 h 1469039"/>
                      <a:gd name="connsiteX11" fmla="*/ 777716 w 864139"/>
                      <a:gd name="connsiteY11" fmla="*/ 0 h 1469039"/>
                      <a:gd name="connsiteX12" fmla="*/ 259239 w 864139"/>
                      <a:gd name="connsiteY12" fmla="*/ 0 h 1469039"/>
                      <a:gd name="connsiteX13" fmla="*/ 0 w 864139"/>
                      <a:gd name="connsiteY13" fmla="*/ 259239 h 1469039"/>
                      <a:gd name="connsiteX14" fmla="*/ 0 w 864139"/>
                      <a:gd name="connsiteY14" fmla="*/ 950562 h 1469039"/>
                      <a:gd name="connsiteX15" fmla="*/ 259239 w 864139"/>
                      <a:gd name="connsiteY15" fmla="*/ 1209801 h 1469039"/>
                      <a:gd name="connsiteX16" fmla="*/ 569111 w 864139"/>
                      <a:gd name="connsiteY16" fmla="*/ 1209801 h 1469039"/>
                      <a:gd name="connsiteX17" fmla="*/ 457371 w 864139"/>
                      <a:gd name="connsiteY17" fmla="*/ 1321540 h 1469039"/>
                      <a:gd name="connsiteX18" fmla="*/ 457371 w 864139"/>
                      <a:gd name="connsiteY18" fmla="*/ 1443723 h 1469039"/>
                      <a:gd name="connsiteX19" fmla="*/ 518448 w 864139"/>
                      <a:gd name="connsiteY19" fmla="*/ 1469039 h 1469039"/>
                      <a:gd name="connsiteX20" fmla="*/ 579525 w 864139"/>
                      <a:gd name="connsiteY20" fmla="*/ 1443723 h 1469039"/>
                      <a:gd name="connsiteX21" fmla="*/ 838674 w 864139"/>
                      <a:gd name="connsiteY21" fmla="*/ 1184573 h 1469039"/>
                      <a:gd name="connsiteX22" fmla="*/ 857421 w 864139"/>
                      <a:gd name="connsiteY22" fmla="*/ 1156390 h 1469039"/>
                      <a:gd name="connsiteX23" fmla="*/ 857421 w 864139"/>
                      <a:gd name="connsiteY23" fmla="*/ 1090366 h 1469039"/>
                      <a:gd name="connsiteX24" fmla="*/ 838704 w 864139"/>
                      <a:gd name="connsiteY24" fmla="*/ 1062212 h 146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139" h="1469039">
                        <a:moveTo>
                          <a:pt x="838704" y="1062212"/>
                        </a:moveTo>
                        <a:lnTo>
                          <a:pt x="579554" y="803062"/>
                        </a:lnTo>
                        <a:cubicBezTo>
                          <a:pt x="545764" y="769272"/>
                          <a:pt x="491161" y="769272"/>
                          <a:pt x="457371" y="803062"/>
                        </a:cubicBezTo>
                        <a:cubicBezTo>
                          <a:pt x="423581" y="836860"/>
                          <a:pt x="423581" y="891455"/>
                          <a:pt x="457371" y="925245"/>
                        </a:cubicBezTo>
                        <a:lnTo>
                          <a:pt x="569111" y="1036985"/>
                        </a:lnTo>
                        <a:lnTo>
                          <a:pt x="259239" y="1036985"/>
                        </a:lnTo>
                        <a:cubicBezTo>
                          <a:pt x="189570" y="1036985"/>
                          <a:pt x="173860" y="989448"/>
                          <a:pt x="172816" y="950562"/>
                        </a:cubicBezTo>
                        <a:lnTo>
                          <a:pt x="172816" y="259268"/>
                        </a:lnTo>
                        <a:cubicBezTo>
                          <a:pt x="172816" y="189711"/>
                          <a:pt x="220353" y="173890"/>
                          <a:pt x="259239" y="172846"/>
                        </a:cubicBezTo>
                        <a:lnTo>
                          <a:pt x="777716" y="172846"/>
                        </a:lnTo>
                        <a:cubicBezTo>
                          <a:pt x="825513" y="172846"/>
                          <a:pt x="864139" y="134130"/>
                          <a:pt x="864139" y="86423"/>
                        </a:cubicBezTo>
                        <a:cubicBezTo>
                          <a:pt x="864139" y="38715"/>
                          <a:pt x="825513" y="0"/>
                          <a:pt x="777716" y="0"/>
                        </a:cubicBezTo>
                        <a:lnTo>
                          <a:pt x="259239" y="0"/>
                        </a:lnTo>
                        <a:cubicBezTo>
                          <a:pt x="155025" y="0"/>
                          <a:pt x="0" y="69032"/>
                          <a:pt x="0" y="259239"/>
                        </a:cubicBezTo>
                        <a:lnTo>
                          <a:pt x="0" y="950562"/>
                        </a:lnTo>
                        <a:cubicBezTo>
                          <a:pt x="0" y="1054776"/>
                          <a:pt x="69032" y="1209801"/>
                          <a:pt x="259239" y="1209801"/>
                        </a:cubicBezTo>
                        <a:lnTo>
                          <a:pt x="569111" y="1209801"/>
                        </a:lnTo>
                        <a:lnTo>
                          <a:pt x="457371" y="1321540"/>
                        </a:lnTo>
                        <a:cubicBezTo>
                          <a:pt x="423581" y="1355337"/>
                          <a:pt x="423581" y="1409933"/>
                          <a:pt x="457371" y="1443723"/>
                        </a:cubicBezTo>
                        <a:cubicBezTo>
                          <a:pt x="474207" y="1460559"/>
                          <a:pt x="496346" y="1469039"/>
                          <a:pt x="518448" y="1469039"/>
                        </a:cubicBezTo>
                        <a:cubicBezTo>
                          <a:pt x="540550" y="1469039"/>
                          <a:pt x="562689" y="1460566"/>
                          <a:pt x="579525" y="1443723"/>
                        </a:cubicBezTo>
                        <a:lnTo>
                          <a:pt x="838674" y="1184573"/>
                        </a:lnTo>
                        <a:cubicBezTo>
                          <a:pt x="846718" y="1176618"/>
                          <a:pt x="853029" y="1167041"/>
                          <a:pt x="857421" y="1156390"/>
                        </a:cubicBezTo>
                        <a:cubicBezTo>
                          <a:pt x="866161" y="1135303"/>
                          <a:pt x="866161" y="1111460"/>
                          <a:pt x="857421" y="1090366"/>
                        </a:cubicBezTo>
                        <a:cubicBezTo>
                          <a:pt x="853058" y="1079752"/>
                          <a:pt x="846748" y="1070227"/>
                          <a:pt x="838704" y="1062212"/>
                        </a:cubicBez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9" name="Freeform: Shape 108">
                    <a:extLst>
                      <a:ext uri="{FF2B5EF4-FFF2-40B4-BE49-F238E27FC236}">
                        <a16:creationId xmlns:a16="http://schemas.microsoft.com/office/drawing/2014/main" id="{43D90724-6CF0-010C-DB08-8C48B3D4AFFD}"/>
                      </a:ext>
                    </a:extLst>
                  </p:cNvPr>
                  <p:cNvSpPr/>
                  <p:nvPr/>
                </p:nvSpPr>
                <p:spPr>
                  <a:xfrm>
                    <a:off x="3880706" y="0"/>
                    <a:ext cx="1382586" cy="864109"/>
                  </a:xfrm>
                  <a:custGeom>
                    <a:avLst/>
                    <a:gdLst>
                      <a:gd name="connsiteX0" fmla="*/ 1209771 w 1382586"/>
                      <a:gd name="connsiteY0" fmla="*/ 0 h 864109"/>
                      <a:gd name="connsiteX1" fmla="*/ 172816 w 1382586"/>
                      <a:gd name="connsiteY1" fmla="*/ 0 h 864109"/>
                      <a:gd name="connsiteX2" fmla="*/ 0 w 1382586"/>
                      <a:gd name="connsiteY2" fmla="*/ 172816 h 864109"/>
                      <a:gd name="connsiteX3" fmla="*/ 0 w 1382586"/>
                      <a:gd name="connsiteY3" fmla="*/ 691293 h 864109"/>
                      <a:gd name="connsiteX4" fmla="*/ 172816 w 1382586"/>
                      <a:gd name="connsiteY4" fmla="*/ 864109 h 864109"/>
                      <a:gd name="connsiteX5" fmla="*/ 1209771 w 1382586"/>
                      <a:gd name="connsiteY5" fmla="*/ 864109 h 864109"/>
                      <a:gd name="connsiteX6" fmla="*/ 1382587 w 1382586"/>
                      <a:gd name="connsiteY6" fmla="*/ 691293 h 864109"/>
                      <a:gd name="connsiteX7" fmla="*/ 1382587 w 1382586"/>
                      <a:gd name="connsiteY7" fmla="*/ 172816 h 864109"/>
                      <a:gd name="connsiteX8" fmla="*/ 1209771 w 1382586"/>
                      <a:gd name="connsiteY8" fmla="*/ 0 h 864109"/>
                      <a:gd name="connsiteX9" fmla="*/ 1209771 w 1382586"/>
                      <a:gd name="connsiteY9" fmla="*/ 691293 h 864109"/>
                      <a:gd name="connsiteX10" fmla="*/ 172816 w 1382586"/>
                      <a:gd name="connsiteY10" fmla="*/ 691033 h 864109"/>
                      <a:gd name="connsiteX11" fmla="*/ 172816 w 1382586"/>
                      <a:gd name="connsiteY11" fmla="*/ 172814 h 864109"/>
                      <a:gd name="connsiteX12" fmla="*/ 1209771 w 1382586"/>
                      <a:gd name="connsiteY12" fmla="*/ 172814 h 86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586" h="864109">
                        <a:moveTo>
                          <a:pt x="1209771" y="0"/>
                        </a:moveTo>
                        <a:lnTo>
                          <a:pt x="172816" y="0"/>
                        </a:lnTo>
                        <a:cubicBezTo>
                          <a:pt x="77512" y="0"/>
                          <a:pt x="0" y="77512"/>
                          <a:pt x="0" y="172816"/>
                        </a:cubicBezTo>
                        <a:lnTo>
                          <a:pt x="0" y="691293"/>
                        </a:lnTo>
                        <a:cubicBezTo>
                          <a:pt x="0" y="786597"/>
                          <a:pt x="77512" y="864109"/>
                          <a:pt x="172816" y="864109"/>
                        </a:cubicBezTo>
                        <a:lnTo>
                          <a:pt x="1209771" y="864109"/>
                        </a:lnTo>
                        <a:cubicBezTo>
                          <a:pt x="1305075" y="864109"/>
                          <a:pt x="1382587" y="786597"/>
                          <a:pt x="1382587" y="691293"/>
                        </a:cubicBezTo>
                        <a:lnTo>
                          <a:pt x="1382587" y="172816"/>
                        </a:lnTo>
                        <a:cubicBezTo>
                          <a:pt x="1382587" y="77512"/>
                          <a:pt x="1305075" y="0"/>
                          <a:pt x="1209771" y="0"/>
                        </a:cubicBezTo>
                        <a:close/>
                        <a:moveTo>
                          <a:pt x="1209771" y="691293"/>
                        </a:moveTo>
                        <a:lnTo>
                          <a:pt x="172816" y="691033"/>
                        </a:lnTo>
                        <a:lnTo>
                          <a:pt x="172816" y="172814"/>
                        </a:lnTo>
                        <a:lnTo>
                          <a:pt x="1209771" y="172814"/>
                        </a:ln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10" name="Freeform: Shape 109">
                    <a:extLst>
                      <a:ext uri="{FF2B5EF4-FFF2-40B4-BE49-F238E27FC236}">
                        <a16:creationId xmlns:a16="http://schemas.microsoft.com/office/drawing/2014/main" id="{7E84FF9F-352D-9B09-7C1E-66944FC61E86}"/>
                      </a:ext>
                    </a:extLst>
                  </p:cNvPr>
                  <p:cNvSpPr/>
                  <p:nvPr/>
                </p:nvSpPr>
                <p:spPr>
                  <a:xfrm>
                    <a:off x="3880706" y="1036955"/>
                    <a:ext cx="1382586" cy="864109"/>
                  </a:xfrm>
                  <a:custGeom>
                    <a:avLst/>
                    <a:gdLst>
                      <a:gd name="connsiteX0" fmla="*/ 1209771 w 1382586"/>
                      <a:gd name="connsiteY0" fmla="*/ 0 h 864109"/>
                      <a:gd name="connsiteX1" fmla="*/ 172816 w 1382586"/>
                      <a:gd name="connsiteY1" fmla="*/ 0 h 864109"/>
                      <a:gd name="connsiteX2" fmla="*/ 0 w 1382586"/>
                      <a:gd name="connsiteY2" fmla="*/ 172816 h 864109"/>
                      <a:gd name="connsiteX3" fmla="*/ 0 w 1382586"/>
                      <a:gd name="connsiteY3" fmla="*/ 691293 h 864109"/>
                      <a:gd name="connsiteX4" fmla="*/ 172816 w 1382586"/>
                      <a:gd name="connsiteY4" fmla="*/ 864109 h 864109"/>
                      <a:gd name="connsiteX5" fmla="*/ 1209771 w 1382586"/>
                      <a:gd name="connsiteY5" fmla="*/ 864109 h 864109"/>
                      <a:gd name="connsiteX6" fmla="*/ 1382587 w 1382586"/>
                      <a:gd name="connsiteY6" fmla="*/ 691293 h 864109"/>
                      <a:gd name="connsiteX7" fmla="*/ 1382587 w 1382586"/>
                      <a:gd name="connsiteY7" fmla="*/ 172816 h 864109"/>
                      <a:gd name="connsiteX8" fmla="*/ 1209771 w 1382586"/>
                      <a:gd name="connsiteY8" fmla="*/ 0 h 864109"/>
                      <a:gd name="connsiteX9" fmla="*/ 1209771 w 1382586"/>
                      <a:gd name="connsiteY9" fmla="*/ 691293 h 864109"/>
                      <a:gd name="connsiteX10" fmla="*/ 172816 w 1382586"/>
                      <a:gd name="connsiteY10" fmla="*/ 691034 h 864109"/>
                      <a:gd name="connsiteX11" fmla="*/ 172816 w 1382586"/>
                      <a:gd name="connsiteY11" fmla="*/ 172816 h 864109"/>
                      <a:gd name="connsiteX12" fmla="*/ 1209771 w 1382586"/>
                      <a:gd name="connsiteY12" fmla="*/ 172816 h 86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586" h="864109">
                        <a:moveTo>
                          <a:pt x="1209771" y="0"/>
                        </a:moveTo>
                        <a:lnTo>
                          <a:pt x="172816" y="0"/>
                        </a:lnTo>
                        <a:cubicBezTo>
                          <a:pt x="77512" y="0"/>
                          <a:pt x="0" y="77512"/>
                          <a:pt x="0" y="172816"/>
                        </a:cubicBezTo>
                        <a:lnTo>
                          <a:pt x="0" y="691293"/>
                        </a:lnTo>
                        <a:cubicBezTo>
                          <a:pt x="0" y="786597"/>
                          <a:pt x="77512" y="864109"/>
                          <a:pt x="172816" y="864109"/>
                        </a:cubicBezTo>
                        <a:lnTo>
                          <a:pt x="1209771" y="864109"/>
                        </a:lnTo>
                        <a:cubicBezTo>
                          <a:pt x="1305075" y="864109"/>
                          <a:pt x="1382587" y="786597"/>
                          <a:pt x="1382587" y="691293"/>
                        </a:cubicBezTo>
                        <a:lnTo>
                          <a:pt x="1382587" y="172816"/>
                        </a:lnTo>
                        <a:cubicBezTo>
                          <a:pt x="1382587" y="77512"/>
                          <a:pt x="1305075" y="0"/>
                          <a:pt x="1209771" y="0"/>
                        </a:cubicBezTo>
                        <a:close/>
                        <a:moveTo>
                          <a:pt x="1209771" y="691293"/>
                        </a:moveTo>
                        <a:lnTo>
                          <a:pt x="172816" y="691034"/>
                        </a:lnTo>
                        <a:lnTo>
                          <a:pt x="172816" y="172816"/>
                        </a:lnTo>
                        <a:lnTo>
                          <a:pt x="1209771" y="172816"/>
                        </a:ln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11" name="Freeform: Shape 110">
                    <a:extLst>
                      <a:ext uri="{FF2B5EF4-FFF2-40B4-BE49-F238E27FC236}">
                        <a16:creationId xmlns:a16="http://schemas.microsoft.com/office/drawing/2014/main" id="{430B5FC1-7BA5-22C6-0E2F-F90B8A2F70D7}"/>
                      </a:ext>
                    </a:extLst>
                  </p:cNvPr>
                  <p:cNvSpPr/>
                  <p:nvPr/>
                </p:nvSpPr>
                <p:spPr>
                  <a:xfrm>
                    <a:off x="3880706" y="2073910"/>
                    <a:ext cx="1382586" cy="864109"/>
                  </a:xfrm>
                  <a:custGeom>
                    <a:avLst/>
                    <a:gdLst>
                      <a:gd name="connsiteX0" fmla="*/ 1209771 w 1382586"/>
                      <a:gd name="connsiteY0" fmla="*/ 0 h 864109"/>
                      <a:gd name="connsiteX1" fmla="*/ 172816 w 1382586"/>
                      <a:gd name="connsiteY1" fmla="*/ 0 h 864109"/>
                      <a:gd name="connsiteX2" fmla="*/ 0 w 1382586"/>
                      <a:gd name="connsiteY2" fmla="*/ 172816 h 864109"/>
                      <a:gd name="connsiteX3" fmla="*/ 0 w 1382586"/>
                      <a:gd name="connsiteY3" fmla="*/ 691293 h 864109"/>
                      <a:gd name="connsiteX4" fmla="*/ 172816 w 1382586"/>
                      <a:gd name="connsiteY4" fmla="*/ 864109 h 864109"/>
                      <a:gd name="connsiteX5" fmla="*/ 1209771 w 1382586"/>
                      <a:gd name="connsiteY5" fmla="*/ 864109 h 864109"/>
                      <a:gd name="connsiteX6" fmla="*/ 1382587 w 1382586"/>
                      <a:gd name="connsiteY6" fmla="*/ 691293 h 864109"/>
                      <a:gd name="connsiteX7" fmla="*/ 1382587 w 1382586"/>
                      <a:gd name="connsiteY7" fmla="*/ 172816 h 864109"/>
                      <a:gd name="connsiteX8" fmla="*/ 1209771 w 1382586"/>
                      <a:gd name="connsiteY8" fmla="*/ 0 h 864109"/>
                      <a:gd name="connsiteX9" fmla="*/ 1209771 w 1382586"/>
                      <a:gd name="connsiteY9" fmla="*/ 691293 h 864109"/>
                      <a:gd name="connsiteX10" fmla="*/ 172816 w 1382586"/>
                      <a:gd name="connsiteY10" fmla="*/ 691034 h 864109"/>
                      <a:gd name="connsiteX11" fmla="*/ 172816 w 1382586"/>
                      <a:gd name="connsiteY11" fmla="*/ 172816 h 864109"/>
                      <a:gd name="connsiteX12" fmla="*/ 1209771 w 1382586"/>
                      <a:gd name="connsiteY12" fmla="*/ 172816 h 86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586" h="864109">
                        <a:moveTo>
                          <a:pt x="1209771" y="0"/>
                        </a:moveTo>
                        <a:lnTo>
                          <a:pt x="172816" y="0"/>
                        </a:lnTo>
                        <a:cubicBezTo>
                          <a:pt x="77512" y="0"/>
                          <a:pt x="0" y="77512"/>
                          <a:pt x="0" y="172816"/>
                        </a:cubicBezTo>
                        <a:lnTo>
                          <a:pt x="0" y="691293"/>
                        </a:lnTo>
                        <a:cubicBezTo>
                          <a:pt x="0" y="786597"/>
                          <a:pt x="77512" y="864109"/>
                          <a:pt x="172816" y="864109"/>
                        </a:cubicBezTo>
                        <a:lnTo>
                          <a:pt x="1209771" y="864109"/>
                        </a:lnTo>
                        <a:cubicBezTo>
                          <a:pt x="1305075" y="864109"/>
                          <a:pt x="1382587" y="786597"/>
                          <a:pt x="1382587" y="691293"/>
                        </a:cubicBezTo>
                        <a:lnTo>
                          <a:pt x="1382587" y="172816"/>
                        </a:lnTo>
                        <a:cubicBezTo>
                          <a:pt x="1382587" y="77512"/>
                          <a:pt x="1305075" y="0"/>
                          <a:pt x="1209771" y="0"/>
                        </a:cubicBezTo>
                        <a:close/>
                        <a:moveTo>
                          <a:pt x="1209771" y="691293"/>
                        </a:moveTo>
                        <a:lnTo>
                          <a:pt x="172816" y="691034"/>
                        </a:lnTo>
                        <a:lnTo>
                          <a:pt x="172816" y="172816"/>
                        </a:lnTo>
                        <a:lnTo>
                          <a:pt x="1209771" y="172816"/>
                        </a:ln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spTree>
    <p:custDataLst>
      <p:tags r:id="rId1"/>
    </p:custDataLst>
    <p:extLst>
      <p:ext uri="{BB962C8B-B14F-4D97-AF65-F5344CB8AC3E}">
        <p14:creationId xmlns:p14="http://schemas.microsoft.com/office/powerpoint/2010/main" val="18890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4" descr="What does TB DIAH do?">
            <a:extLst>
              <a:ext uri="{FF2B5EF4-FFF2-40B4-BE49-F238E27FC236}">
                <a16:creationId xmlns:a16="http://schemas.microsoft.com/office/drawing/2014/main" id="{19698F1D-154F-4ACE-AFCF-004402C44BAE}"/>
              </a:ext>
            </a:extLst>
          </p:cNvPr>
          <p:cNvSpPr txBox="1">
            <a:spLocks/>
          </p:cNvSpPr>
          <p:nvPr/>
        </p:nvSpPr>
        <p:spPr>
          <a:xfrm>
            <a:off x="462513" y="151655"/>
            <a:ext cx="7115824" cy="54361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Gill Sans MT"/>
              <a:ea typeface="+mj-ea"/>
            </a:endParaRPr>
          </a:p>
        </p:txBody>
      </p:sp>
      <p:sp>
        <p:nvSpPr>
          <p:cNvPr id="51" name="Title 50">
            <a:extLst>
              <a:ext uri="{FF2B5EF4-FFF2-40B4-BE49-F238E27FC236}">
                <a16:creationId xmlns:a16="http://schemas.microsoft.com/office/drawing/2014/main" id="{1DA990C4-FB19-421C-8E7E-0C63015F01B0}"/>
              </a:ext>
            </a:extLst>
          </p:cNvPr>
          <p:cNvSpPr>
            <a:spLocks noGrp="1"/>
          </p:cNvSpPr>
          <p:nvPr>
            <p:ph type="title"/>
          </p:nvPr>
        </p:nvSpPr>
        <p:spPr/>
        <p:txBody>
          <a:bodyPr/>
          <a:lstStyle/>
          <a:p>
            <a:r>
              <a:rPr lang="en-US">
                <a:solidFill>
                  <a:schemeClr val="tx2"/>
                </a:solidFill>
              </a:rPr>
              <a:t>What does TB DIAH do?</a:t>
            </a:r>
          </a:p>
        </p:txBody>
      </p:sp>
      <p:sp>
        <p:nvSpPr>
          <p:cNvPr id="103" name="TextBox 102">
            <a:extLst>
              <a:ext uri="{FF2B5EF4-FFF2-40B4-BE49-F238E27FC236}">
                <a16:creationId xmlns:a16="http://schemas.microsoft.com/office/drawing/2014/main" id="{32670B43-8972-4C02-9BE4-0EB62E69BBB1}"/>
              </a:ext>
            </a:extLst>
          </p:cNvPr>
          <p:cNvSpPr txBox="1"/>
          <p:nvPr/>
        </p:nvSpPr>
        <p:spPr>
          <a:xfrm rot="5400000">
            <a:off x="6407846" y="2479971"/>
            <a:ext cx="456483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600" normalizeH="0" baseline="0" noProof="0">
                <a:ln>
                  <a:noFill/>
                </a:ln>
                <a:solidFill>
                  <a:srgbClr val="0E256A"/>
                </a:solidFill>
                <a:effectLst/>
                <a:uLnTx/>
                <a:uFillTx/>
                <a:latin typeface="Gill Sans MT"/>
                <a:ea typeface="+mn-ea"/>
                <a:cs typeface="+mn-cs"/>
              </a:rPr>
              <a:t>WORK STREAMS</a:t>
            </a:r>
          </a:p>
        </p:txBody>
      </p:sp>
      <p:grpSp>
        <p:nvGrpSpPr>
          <p:cNvPr id="17" name="Group 16">
            <a:extLst>
              <a:ext uri="{FF2B5EF4-FFF2-40B4-BE49-F238E27FC236}">
                <a16:creationId xmlns:a16="http://schemas.microsoft.com/office/drawing/2014/main" id="{3CC1E25A-C7A5-A985-9BDA-95113A147C69}"/>
              </a:ext>
              <a:ext uri="{C183D7F6-B498-43B3-948B-1728B52AA6E4}">
                <adec:decorative xmlns:adec="http://schemas.microsoft.com/office/drawing/2017/decorative" val="1"/>
              </a:ext>
            </a:extLst>
          </p:cNvPr>
          <p:cNvGrpSpPr/>
          <p:nvPr/>
        </p:nvGrpSpPr>
        <p:grpSpPr>
          <a:xfrm>
            <a:off x="-4355" y="2257173"/>
            <a:ext cx="7531002" cy="788766"/>
            <a:chOff x="-4355" y="2257173"/>
            <a:chExt cx="7531002" cy="788766"/>
          </a:xfrm>
        </p:grpSpPr>
        <p:sp>
          <p:nvSpPr>
            <p:cNvPr id="61" name="TextBox 60">
              <a:extLst>
                <a:ext uri="{FF2B5EF4-FFF2-40B4-BE49-F238E27FC236}">
                  <a16:creationId xmlns:a16="http://schemas.microsoft.com/office/drawing/2014/main" id="{6407CE93-7106-8E59-CFAC-AD077FD85D0E}"/>
                </a:ext>
              </a:extLst>
            </p:cNvPr>
            <p:cNvSpPr txBox="1"/>
            <p:nvPr/>
          </p:nvSpPr>
          <p:spPr>
            <a:xfrm>
              <a:off x="1142707" y="2376042"/>
              <a:ext cx="5788893" cy="5770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879499">
                      <a:lumMod val="75000"/>
                    </a:srgbClr>
                  </a:solidFill>
                  <a:effectLst/>
                  <a:uLnTx/>
                  <a:uFillTx/>
                  <a:latin typeface="Gill Sans MT"/>
                  <a:ea typeface="Calibri"/>
                  <a:cs typeface="Calibri"/>
                  <a:sym typeface="Calibri"/>
                </a:rPr>
                <a:t>National TB Programs Websites</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Work with priority countries’ NTPs to adapt their websites and increase their transparency scores using the Stop TB Partnership’s Governance of TB Programs criteria</a:t>
              </a:r>
              <a:endPar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endParaRPr>
            </a:p>
          </p:txBody>
        </p:sp>
        <p:cxnSp>
          <p:nvCxnSpPr>
            <p:cNvPr id="71" name="Straight Connector 70">
              <a:extLst>
                <a:ext uri="{FF2B5EF4-FFF2-40B4-BE49-F238E27FC236}">
                  <a16:creationId xmlns:a16="http://schemas.microsoft.com/office/drawing/2014/main" id="{106D5159-EA25-51CA-CD87-8F259BDC5953}"/>
                </a:ext>
              </a:extLst>
            </p:cNvPr>
            <p:cNvCxnSpPr/>
            <p:nvPr/>
          </p:nvCxnSpPr>
          <p:spPr>
            <a:xfrm>
              <a:off x="-4355" y="2257173"/>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3" name="Arrow: Right 72">
              <a:extLst>
                <a:ext uri="{FF2B5EF4-FFF2-40B4-BE49-F238E27FC236}">
                  <a16:creationId xmlns:a16="http://schemas.microsoft.com/office/drawing/2014/main" id="{E31714E3-CC41-FB1E-3410-5B66503B226B}"/>
                </a:ext>
              </a:extLst>
            </p:cNvPr>
            <p:cNvSpPr/>
            <p:nvPr/>
          </p:nvSpPr>
          <p:spPr>
            <a:xfrm>
              <a:off x="9847" y="2310674"/>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6" name="TextBox 75">
              <a:extLst>
                <a:ext uri="{FF2B5EF4-FFF2-40B4-BE49-F238E27FC236}">
                  <a16:creationId xmlns:a16="http://schemas.microsoft.com/office/drawing/2014/main" id="{59747456-5FD1-253A-53BA-698C9B4171FE}"/>
                </a:ext>
              </a:extLst>
            </p:cNvPr>
            <p:cNvSpPr txBox="1"/>
            <p:nvPr/>
          </p:nvSpPr>
          <p:spPr>
            <a:xfrm>
              <a:off x="72188" y="2784329"/>
              <a:ext cx="66670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NTPW</a:t>
              </a:r>
            </a:p>
          </p:txBody>
        </p:sp>
        <p:grpSp>
          <p:nvGrpSpPr>
            <p:cNvPr id="77" name="Group 76">
              <a:extLst>
                <a:ext uri="{FF2B5EF4-FFF2-40B4-BE49-F238E27FC236}">
                  <a16:creationId xmlns:a16="http://schemas.microsoft.com/office/drawing/2014/main" id="{62136065-407E-6542-6D62-08371EDC62C8}"/>
                </a:ext>
              </a:extLst>
            </p:cNvPr>
            <p:cNvGrpSpPr/>
            <p:nvPr/>
          </p:nvGrpSpPr>
          <p:grpSpPr>
            <a:xfrm>
              <a:off x="191671" y="2392447"/>
              <a:ext cx="454018" cy="382081"/>
              <a:chOff x="414348" y="1711470"/>
              <a:chExt cx="571584" cy="481020"/>
            </a:xfrm>
          </p:grpSpPr>
          <p:sp>
            <p:nvSpPr>
              <p:cNvPr id="78" name="Rectangle: Rounded Corners 77">
                <a:extLst>
                  <a:ext uri="{FF2B5EF4-FFF2-40B4-BE49-F238E27FC236}">
                    <a16:creationId xmlns:a16="http://schemas.microsoft.com/office/drawing/2014/main" id="{B08C4223-7F7B-D3AC-4645-A41AB21AF967}"/>
                  </a:ext>
                </a:extLst>
              </p:cNvPr>
              <p:cNvSpPr/>
              <p:nvPr/>
            </p:nvSpPr>
            <p:spPr>
              <a:xfrm>
                <a:off x="414348" y="1711470"/>
                <a:ext cx="571584" cy="481020"/>
              </a:xfrm>
              <a:prstGeom prst="round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9" name="Group 78">
                <a:extLst>
                  <a:ext uri="{FF2B5EF4-FFF2-40B4-BE49-F238E27FC236}">
                    <a16:creationId xmlns:a16="http://schemas.microsoft.com/office/drawing/2014/main" id="{3577209E-46C4-F892-A8D1-2AD9149DD617}"/>
                  </a:ext>
                </a:extLst>
              </p:cNvPr>
              <p:cNvGrpSpPr/>
              <p:nvPr/>
            </p:nvGrpSpPr>
            <p:grpSpPr>
              <a:xfrm>
                <a:off x="503309" y="1773800"/>
                <a:ext cx="384114" cy="356361"/>
                <a:chOff x="557692" y="3212719"/>
                <a:chExt cx="924010" cy="857249"/>
              </a:xfrm>
              <a:solidFill>
                <a:schemeClr val="bg1"/>
              </a:solidFill>
            </p:grpSpPr>
            <p:sp>
              <p:nvSpPr>
                <p:cNvPr id="80" name="Freeform: Shape 79">
                  <a:extLst>
                    <a:ext uri="{FF2B5EF4-FFF2-40B4-BE49-F238E27FC236}">
                      <a16:creationId xmlns:a16="http://schemas.microsoft.com/office/drawing/2014/main" id="{0715CFF5-A66B-5940-7BD9-F4E0A3029C30}"/>
                    </a:ext>
                  </a:extLst>
                </p:cNvPr>
                <p:cNvSpPr/>
                <p:nvPr/>
              </p:nvSpPr>
              <p:spPr>
                <a:xfrm>
                  <a:off x="557692" y="3212719"/>
                  <a:ext cx="828008" cy="760285"/>
                </a:xfrm>
                <a:custGeom>
                  <a:avLst/>
                  <a:gdLst>
                    <a:gd name="connsiteX0" fmla="*/ 424815 w 828008"/>
                    <a:gd name="connsiteY0" fmla="*/ 760286 h 760285"/>
                    <a:gd name="connsiteX1" fmla="*/ 448628 w 828008"/>
                    <a:gd name="connsiteY1" fmla="*/ 736473 h 760285"/>
                    <a:gd name="connsiteX2" fmla="*/ 424815 w 828008"/>
                    <a:gd name="connsiteY2" fmla="*/ 712661 h 760285"/>
                    <a:gd name="connsiteX3" fmla="*/ 60579 w 828008"/>
                    <a:gd name="connsiteY3" fmla="*/ 712661 h 760285"/>
                    <a:gd name="connsiteX4" fmla="*/ 47625 w 828008"/>
                    <a:gd name="connsiteY4" fmla="*/ 699707 h 760285"/>
                    <a:gd name="connsiteX5" fmla="*/ 47625 w 828008"/>
                    <a:gd name="connsiteY5" fmla="*/ 227743 h 760285"/>
                    <a:gd name="connsiteX6" fmla="*/ 780383 w 828008"/>
                    <a:gd name="connsiteY6" fmla="*/ 227743 h 760285"/>
                    <a:gd name="connsiteX7" fmla="*/ 780383 w 828008"/>
                    <a:gd name="connsiteY7" fmla="*/ 357092 h 760285"/>
                    <a:gd name="connsiteX8" fmla="*/ 804196 w 828008"/>
                    <a:gd name="connsiteY8" fmla="*/ 380905 h 760285"/>
                    <a:gd name="connsiteX9" fmla="*/ 828008 w 828008"/>
                    <a:gd name="connsiteY9" fmla="*/ 357092 h 760285"/>
                    <a:gd name="connsiteX10" fmla="*/ 828008 w 828008"/>
                    <a:gd name="connsiteY10" fmla="*/ 60484 h 760285"/>
                    <a:gd name="connsiteX11" fmla="*/ 767429 w 828008"/>
                    <a:gd name="connsiteY11" fmla="*/ 0 h 760285"/>
                    <a:gd name="connsiteX12" fmla="*/ 60579 w 828008"/>
                    <a:gd name="connsiteY12" fmla="*/ 0 h 760285"/>
                    <a:gd name="connsiteX13" fmla="*/ 0 w 828008"/>
                    <a:gd name="connsiteY13" fmla="*/ 60484 h 760285"/>
                    <a:gd name="connsiteX14" fmla="*/ 0 w 828008"/>
                    <a:gd name="connsiteY14" fmla="*/ 699707 h 760285"/>
                    <a:gd name="connsiteX15" fmla="*/ 60579 w 828008"/>
                    <a:gd name="connsiteY15" fmla="*/ 760286 h 760285"/>
                    <a:gd name="connsiteX16" fmla="*/ 60579 w 828008"/>
                    <a:gd name="connsiteY16" fmla="*/ 47625 h 760285"/>
                    <a:gd name="connsiteX17" fmla="*/ 767429 w 828008"/>
                    <a:gd name="connsiteY17" fmla="*/ 47625 h 760285"/>
                    <a:gd name="connsiteX18" fmla="*/ 780383 w 828008"/>
                    <a:gd name="connsiteY18" fmla="*/ 60579 h 760285"/>
                    <a:gd name="connsiteX19" fmla="*/ 780383 w 828008"/>
                    <a:gd name="connsiteY19" fmla="*/ 180118 h 760285"/>
                    <a:gd name="connsiteX20" fmla="*/ 47625 w 828008"/>
                    <a:gd name="connsiteY20" fmla="*/ 180118 h 760285"/>
                    <a:gd name="connsiteX21" fmla="*/ 47625 w 828008"/>
                    <a:gd name="connsiteY21" fmla="*/ 60484 h 760285"/>
                    <a:gd name="connsiteX22" fmla="*/ 60579 w 828008"/>
                    <a:gd name="connsiteY22" fmla="*/ 47625 h 76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8008" h="760285">
                      <a:moveTo>
                        <a:pt x="424815" y="760286"/>
                      </a:moveTo>
                      <a:cubicBezTo>
                        <a:pt x="437966" y="760286"/>
                        <a:pt x="448628" y="749624"/>
                        <a:pt x="448628" y="736473"/>
                      </a:cubicBezTo>
                      <a:cubicBezTo>
                        <a:pt x="448628" y="723322"/>
                        <a:pt x="437966" y="712661"/>
                        <a:pt x="424815" y="712661"/>
                      </a:cubicBezTo>
                      <a:lnTo>
                        <a:pt x="60579" y="712661"/>
                      </a:lnTo>
                      <a:cubicBezTo>
                        <a:pt x="53425" y="712661"/>
                        <a:pt x="47625" y="706861"/>
                        <a:pt x="47625" y="699707"/>
                      </a:cubicBezTo>
                      <a:lnTo>
                        <a:pt x="47625" y="227743"/>
                      </a:lnTo>
                      <a:lnTo>
                        <a:pt x="780383" y="227743"/>
                      </a:lnTo>
                      <a:lnTo>
                        <a:pt x="780383" y="357092"/>
                      </a:lnTo>
                      <a:cubicBezTo>
                        <a:pt x="780383" y="370243"/>
                        <a:pt x="791045" y="380905"/>
                        <a:pt x="804196" y="380905"/>
                      </a:cubicBezTo>
                      <a:cubicBezTo>
                        <a:pt x="817347" y="380905"/>
                        <a:pt x="828008" y="370243"/>
                        <a:pt x="828008" y="357092"/>
                      </a:cubicBezTo>
                      <a:lnTo>
                        <a:pt x="828008" y="60484"/>
                      </a:lnTo>
                      <a:cubicBezTo>
                        <a:pt x="827956" y="27064"/>
                        <a:pt x="800849" y="0"/>
                        <a:pt x="767429" y="0"/>
                      </a:cubicBezTo>
                      <a:lnTo>
                        <a:pt x="60579" y="0"/>
                      </a:lnTo>
                      <a:cubicBezTo>
                        <a:pt x="27159" y="0"/>
                        <a:pt x="53" y="27064"/>
                        <a:pt x="0" y="60484"/>
                      </a:cubicBezTo>
                      <a:lnTo>
                        <a:pt x="0" y="699707"/>
                      </a:lnTo>
                      <a:cubicBezTo>
                        <a:pt x="0" y="733163"/>
                        <a:pt x="27122" y="760286"/>
                        <a:pt x="60579" y="760286"/>
                      </a:cubicBezTo>
                      <a:close/>
                      <a:moveTo>
                        <a:pt x="60579" y="47625"/>
                      </a:moveTo>
                      <a:lnTo>
                        <a:pt x="767429" y="47625"/>
                      </a:lnTo>
                      <a:cubicBezTo>
                        <a:pt x="774583" y="47625"/>
                        <a:pt x="780383" y="53425"/>
                        <a:pt x="780383" y="60579"/>
                      </a:cubicBezTo>
                      <a:lnTo>
                        <a:pt x="780383" y="180118"/>
                      </a:lnTo>
                      <a:lnTo>
                        <a:pt x="47625" y="180118"/>
                      </a:lnTo>
                      <a:lnTo>
                        <a:pt x="47625" y="60484"/>
                      </a:lnTo>
                      <a:cubicBezTo>
                        <a:pt x="47677" y="53367"/>
                        <a:pt x="53462" y="47625"/>
                        <a:pt x="60579"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1" name="Freeform: Shape 80">
                  <a:extLst>
                    <a:ext uri="{FF2B5EF4-FFF2-40B4-BE49-F238E27FC236}">
                      <a16:creationId xmlns:a16="http://schemas.microsoft.com/office/drawing/2014/main" id="{CD2CD0C7-8CA9-9539-E4C2-72A8460C7D46}"/>
                    </a:ext>
                  </a:extLst>
                </p:cNvPr>
                <p:cNvSpPr/>
                <p:nvPr/>
              </p:nvSpPr>
              <p:spPr>
                <a:xfrm>
                  <a:off x="1216879" y="3805319"/>
                  <a:ext cx="264823" cy="264649"/>
                </a:xfrm>
                <a:custGeom>
                  <a:avLst/>
                  <a:gdLst>
                    <a:gd name="connsiteX0" fmla="*/ 249117 w 264823"/>
                    <a:gd name="connsiteY0" fmla="*/ 81198 h 264649"/>
                    <a:gd name="connsiteX1" fmla="*/ 32043 w 264823"/>
                    <a:gd name="connsiteY1" fmla="*/ 1474 h 264649"/>
                    <a:gd name="connsiteX2" fmla="*/ 1467 w 264823"/>
                    <a:gd name="connsiteY2" fmla="*/ 15589 h 264649"/>
                    <a:gd name="connsiteX3" fmla="*/ 1467 w 264823"/>
                    <a:gd name="connsiteY3" fmla="*/ 32049 h 264649"/>
                    <a:gd name="connsiteX4" fmla="*/ 81192 w 264823"/>
                    <a:gd name="connsiteY4" fmla="*/ 249124 h 264649"/>
                    <a:gd name="connsiteX5" fmla="*/ 101861 w 264823"/>
                    <a:gd name="connsiteY5" fmla="*/ 264650 h 264649"/>
                    <a:gd name="connsiteX6" fmla="*/ 103575 w 264823"/>
                    <a:gd name="connsiteY6" fmla="*/ 264650 h 264649"/>
                    <a:gd name="connsiteX7" fmla="*/ 124530 w 264823"/>
                    <a:gd name="connsiteY7" fmla="*/ 252077 h 264649"/>
                    <a:gd name="connsiteX8" fmla="*/ 157392 w 264823"/>
                    <a:gd name="connsiteY8" fmla="*/ 190926 h 264649"/>
                    <a:gd name="connsiteX9" fmla="*/ 216161 w 264823"/>
                    <a:gd name="connsiteY9" fmla="*/ 249695 h 264649"/>
                    <a:gd name="connsiteX10" fmla="*/ 249879 w 264823"/>
                    <a:gd name="connsiteY10" fmla="*/ 249695 h 264649"/>
                    <a:gd name="connsiteX11" fmla="*/ 249879 w 264823"/>
                    <a:gd name="connsiteY11" fmla="*/ 215977 h 264649"/>
                    <a:gd name="connsiteX12" fmla="*/ 191110 w 264823"/>
                    <a:gd name="connsiteY12" fmla="*/ 157208 h 264649"/>
                    <a:gd name="connsiteX13" fmla="*/ 252261 w 264823"/>
                    <a:gd name="connsiteY13" fmla="*/ 124346 h 264649"/>
                    <a:gd name="connsiteX14" fmla="*/ 261991 w 264823"/>
                    <a:gd name="connsiteY14" fmla="*/ 92107 h 264649"/>
                    <a:gd name="connsiteX15" fmla="*/ 249213 w 264823"/>
                    <a:gd name="connsiteY15" fmla="*/ 81008 h 264649"/>
                    <a:gd name="connsiteX16" fmla="*/ 107576 w 264823"/>
                    <a:gd name="connsiteY16" fmla="*/ 182925 h 264649"/>
                    <a:gd name="connsiteX17" fmla="*/ 63856 w 264823"/>
                    <a:gd name="connsiteY17" fmla="*/ 63863 h 264649"/>
                    <a:gd name="connsiteX18" fmla="*/ 182919 w 264823"/>
                    <a:gd name="connsiteY18" fmla="*/ 107583 h 264649"/>
                    <a:gd name="connsiteX19" fmla="*/ 140247 w 264823"/>
                    <a:gd name="connsiteY19" fmla="*/ 130538 h 264649"/>
                    <a:gd name="connsiteX20" fmla="*/ 130722 w 264823"/>
                    <a:gd name="connsiteY20" fmla="*/ 140063 h 26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823" h="264649">
                      <a:moveTo>
                        <a:pt x="249117" y="81198"/>
                      </a:moveTo>
                      <a:lnTo>
                        <a:pt x="32043" y="1474"/>
                      </a:lnTo>
                      <a:cubicBezTo>
                        <a:pt x="19702" y="-3071"/>
                        <a:pt x="6013" y="3248"/>
                        <a:pt x="1467" y="15589"/>
                      </a:cubicBezTo>
                      <a:cubicBezTo>
                        <a:pt x="-489" y="20901"/>
                        <a:pt x="-489" y="26737"/>
                        <a:pt x="1467" y="32049"/>
                      </a:cubicBezTo>
                      <a:lnTo>
                        <a:pt x="81192" y="249124"/>
                      </a:lnTo>
                      <a:cubicBezTo>
                        <a:pt x="84428" y="257914"/>
                        <a:pt x="92517" y="263991"/>
                        <a:pt x="101861" y="264650"/>
                      </a:cubicBezTo>
                      <a:lnTo>
                        <a:pt x="103575" y="264650"/>
                      </a:lnTo>
                      <a:cubicBezTo>
                        <a:pt x="112342" y="264635"/>
                        <a:pt x="120393" y="259805"/>
                        <a:pt x="124530" y="252077"/>
                      </a:cubicBezTo>
                      <a:lnTo>
                        <a:pt x="157392" y="190926"/>
                      </a:lnTo>
                      <a:lnTo>
                        <a:pt x="216161" y="249695"/>
                      </a:lnTo>
                      <a:cubicBezTo>
                        <a:pt x="225472" y="259006"/>
                        <a:pt x="240569" y="259006"/>
                        <a:pt x="249879" y="249695"/>
                      </a:cubicBezTo>
                      <a:cubicBezTo>
                        <a:pt x="259190" y="240385"/>
                        <a:pt x="259190" y="225288"/>
                        <a:pt x="249879" y="215977"/>
                      </a:cubicBezTo>
                      <a:lnTo>
                        <a:pt x="191110" y="157208"/>
                      </a:lnTo>
                      <a:lnTo>
                        <a:pt x="252261" y="124346"/>
                      </a:lnTo>
                      <a:cubicBezTo>
                        <a:pt x="263851" y="118130"/>
                        <a:pt x="268206" y="103696"/>
                        <a:pt x="261991" y="92107"/>
                      </a:cubicBezTo>
                      <a:cubicBezTo>
                        <a:pt x="259235" y="86968"/>
                        <a:pt x="254688" y="83018"/>
                        <a:pt x="249213" y="81008"/>
                      </a:cubicBezTo>
                      <a:close/>
                      <a:moveTo>
                        <a:pt x="107576" y="182925"/>
                      </a:moveTo>
                      <a:lnTo>
                        <a:pt x="63856" y="63863"/>
                      </a:lnTo>
                      <a:lnTo>
                        <a:pt x="182919" y="107583"/>
                      </a:lnTo>
                      <a:lnTo>
                        <a:pt x="140247" y="130538"/>
                      </a:lnTo>
                      <a:cubicBezTo>
                        <a:pt x="136221" y="132729"/>
                        <a:pt x="132913" y="136037"/>
                        <a:pt x="130722" y="14006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2" name="Freeform: Shape 81">
                  <a:extLst>
                    <a:ext uri="{FF2B5EF4-FFF2-40B4-BE49-F238E27FC236}">
                      <a16:creationId xmlns:a16="http://schemas.microsoft.com/office/drawing/2014/main" id="{44B2C1FD-4680-C2A3-E57E-8009AF3DD19C}"/>
                    </a:ext>
                  </a:extLst>
                </p:cNvPr>
                <p:cNvSpPr/>
                <p:nvPr/>
              </p:nvSpPr>
              <p:spPr>
                <a:xfrm>
                  <a:off x="1368049" y="3684081"/>
                  <a:ext cx="87213" cy="87499"/>
                </a:xfrm>
                <a:custGeom>
                  <a:avLst/>
                  <a:gdLst>
                    <a:gd name="connsiteX0" fmla="*/ 46702 w 87213"/>
                    <a:gd name="connsiteY0" fmla="*/ 7078 h 87499"/>
                    <a:gd name="connsiteX1" fmla="*/ 6983 w 87213"/>
                    <a:gd name="connsiteY1" fmla="*/ 46798 h 87499"/>
                    <a:gd name="connsiteX2" fmla="*/ 6983 w 87213"/>
                    <a:gd name="connsiteY2" fmla="*/ 80516 h 87499"/>
                    <a:gd name="connsiteX3" fmla="*/ 40702 w 87213"/>
                    <a:gd name="connsiteY3" fmla="*/ 80516 h 87499"/>
                    <a:gd name="connsiteX4" fmla="*/ 80230 w 87213"/>
                    <a:gd name="connsiteY4" fmla="*/ 40701 h 87499"/>
                    <a:gd name="connsiteX5" fmla="*/ 80230 w 87213"/>
                    <a:gd name="connsiteY5" fmla="*/ 6983 h 87499"/>
                    <a:gd name="connsiteX6" fmla="*/ 46512 w 87213"/>
                    <a:gd name="connsiteY6" fmla="*/ 6983 h 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13" h="87499">
                      <a:moveTo>
                        <a:pt x="46702" y="7078"/>
                      </a:moveTo>
                      <a:lnTo>
                        <a:pt x="6983" y="46798"/>
                      </a:lnTo>
                      <a:cubicBezTo>
                        <a:pt x="-2328" y="56108"/>
                        <a:pt x="-2328" y="71205"/>
                        <a:pt x="6983" y="80516"/>
                      </a:cubicBezTo>
                      <a:cubicBezTo>
                        <a:pt x="16294" y="89827"/>
                        <a:pt x="31391" y="89827"/>
                        <a:pt x="40702" y="80516"/>
                      </a:cubicBezTo>
                      <a:lnTo>
                        <a:pt x="80230" y="40701"/>
                      </a:lnTo>
                      <a:cubicBezTo>
                        <a:pt x="89541" y="31391"/>
                        <a:pt x="89541" y="16294"/>
                        <a:pt x="80230" y="6983"/>
                      </a:cubicBezTo>
                      <a:cubicBezTo>
                        <a:pt x="70920" y="-2328"/>
                        <a:pt x="55822" y="-2328"/>
                        <a:pt x="46512" y="698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3" name="Freeform: Shape 82">
                  <a:extLst>
                    <a:ext uri="{FF2B5EF4-FFF2-40B4-BE49-F238E27FC236}">
                      <a16:creationId xmlns:a16="http://schemas.microsoft.com/office/drawing/2014/main" id="{FF3D4A5E-652B-C8F0-02D7-017236C16436}"/>
                    </a:ext>
                  </a:extLst>
                </p:cNvPr>
                <p:cNvSpPr/>
                <p:nvPr/>
              </p:nvSpPr>
              <p:spPr>
                <a:xfrm>
                  <a:off x="1095812" y="3956401"/>
                  <a:ext cx="87321" cy="87564"/>
                </a:xfrm>
                <a:custGeom>
                  <a:avLst/>
                  <a:gdLst>
                    <a:gd name="connsiteX0" fmla="*/ 23760 w 87321"/>
                    <a:gd name="connsiteY0" fmla="*/ 87374 h 87564"/>
                    <a:gd name="connsiteX1" fmla="*/ 40619 w 87321"/>
                    <a:gd name="connsiteY1" fmla="*/ 80421 h 87564"/>
                    <a:gd name="connsiteX2" fmla="*/ 80338 w 87321"/>
                    <a:gd name="connsiteY2" fmla="*/ 40702 h 87564"/>
                    <a:gd name="connsiteX3" fmla="*/ 80338 w 87321"/>
                    <a:gd name="connsiteY3" fmla="*/ 6983 h 87564"/>
                    <a:gd name="connsiteX4" fmla="*/ 46620 w 87321"/>
                    <a:gd name="connsiteY4" fmla="*/ 6983 h 87564"/>
                    <a:gd name="connsiteX5" fmla="*/ 6996 w 87321"/>
                    <a:gd name="connsiteY5" fmla="*/ 46893 h 87564"/>
                    <a:gd name="connsiteX6" fmla="*/ 6953 w 87321"/>
                    <a:gd name="connsiteY6" fmla="*/ 80568 h 87564"/>
                    <a:gd name="connsiteX7" fmla="*/ 23855 w 87321"/>
                    <a:gd name="connsiteY7" fmla="*/ 87565 h 8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21" h="87564">
                      <a:moveTo>
                        <a:pt x="23760" y="87374"/>
                      </a:moveTo>
                      <a:cubicBezTo>
                        <a:pt x="30081" y="87396"/>
                        <a:pt x="36151" y="84893"/>
                        <a:pt x="40619" y="80421"/>
                      </a:cubicBezTo>
                      <a:lnTo>
                        <a:pt x="80338" y="40702"/>
                      </a:lnTo>
                      <a:cubicBezTo>
                        <a:pt x="89649" y="31391"/>
                        <a:pt x="89649" y="16294"/>
                        <a:pt x="80338" y="6983"/>
                      </a:cubicBezTo>
                      <a:cubicBezTo>
                        <a:pt x="71027" y="-2328"/>
                        <a:pt x="55930" y="-2328"/>
                        <a:pt x="46620" y="6983"/>
                      </a:cubicBezTo>
                      <a:lnTo>
                        <a:pt x="6996" y="46893"/>
                      </a:lnTo>
                      <a:cubicBezTo>
                        <a:pt x="-2315" y="56181"/>
                        <a:pt x="-2334" y="71258"/>
                        <a:pt x="6953" y="80568"/>
                      </a:cubicBezTo>
                      <a:cubicBezTo>
                        <a:pt x="11430" y="85058"/>
                        <a:pt x="17514" y="87576"/>
                        <a:pt x="23855" y="875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9" name="Freeform: Shape 98">
                  <a:extLst>
                    <a:ext uri="{FF2B5EF4-FFF2-40B4-BE49-F238E27FC236}">
                      <a16:creationId xmlns:a16="http://schemas.microsoft.com/office/drawing/2014/main" id="{12CA0E8B-06E1-AA80-7BC6-0BFA4F6AA8C5}"/>
                    </a:ext>
                  </a:extLst>
                </p:cNvPr>
                <p:cNvSpPr/>
                <p:nvPr/>
              </p:nvSpPr>
              <p:spPr>
                <a:xfrm>
                  <a:off x="1095729" y="3684176"/>
                  <a:ext cx="87403" cy="87403"/>
                </a:xfrm>
                <a:custGeom>
                  <a:avLst/>
                  <a:gdLst>
                    <a:gd name="connsiteX0" fmla="*/ 80421 w 87403"/>
                    <a:gd name="connsiteY0" fmla="*/ 46702 h 87403"/>
                    <a:gd name="connsiteX1" fmla="*/ 40701 w 87403"/>
                    <a:gd name="connsiteY1" fmla="*/ 6983 h 87403"/>
                    <a:gd name="connsiteX2" fmla="*/ 6983 w 87403"/>
                    <a:gd name="connsiteY2" fmla="*/ 6983 h 87403"/>
                    <a:gd name="connsiteX3" fmla="*/ 6983 w 87403"/>
                    <a:gd name="connsiteY3" fmla="*/ 40702 h 87403"/>
                    <a:gd name="connsiteX4" fmla="*/ 46702 w 87403"/>
                    <a:gd name="connsiteY4" fmla="*/ 80421 h 87403"/>
                    <a:gd name="connsiteX5" fmla="*/ 80421 w 87403"/>
                    <a:gd name="connsiteY5" fmla="*/ 80421 h 87403"/>
                    <a:gd name="connsiteX6" fmla="*/ 80421 w 87403"/>
                    <a:gd name="connsiteY6" fmla="*/ 46702 h 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03" h="87403">
                      <a:moveTo>
                        <a:pt x="80421" y="46702"/>
                      </a:moveTo>
                      <a:lnTo>
                        <a:pt x="40701" y="6983"/>
                      </a:lnTo>
                      <a:cubicBezTo>
                        <a:pt x="31391" y="-2328"/>
                        <a:pt x="16294" y="-2328"/>
                        <a:pt x="6983" y="6983"/>
                      </a:cubicBezTo>
                      <a:cubicBezTo>
                        <a:pt x="-2328" y="16294"/>
                        <a:pt x="-2328" y="31391"/>
                        <a:pt x="6983" y="40702"/>
                      </a:cubicBezTo>
                      <a:lnTo>
                        <a:pt x="46702" y="80421"/>
                      </a:lnTo>
                      <a:cubicBezTo>
                        <a:pt x="56013" y="89731"/>
                        <a:pt x="71110" y="89731"/>
                        <a:pt x="80421" y="80421"/>
                      </a:cubicBezTo>
                      <a:cubicBezTo>
                        <a:pt x="89731" y="71110"/>
                        <a:pt x="89731" y="56013"/>
                        <a:pt x="80421" y="4670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4" name="Freeform: Shape 103">
                  <a:extLst>
                    <a:ext uri="{FF2B5EF4-FFF2-40B4-BE49-F238E27FC236}">
                      <a16:creationId xmlns:a16="http://schemas.microsoft.com/office/drawing/2014/main" id="{B17B4CA3-B7AC-AE99-A909-57A5701B8F20}"/>
                    </a:ext>
                  </a:extLst>
                </p:cNvPr>
                <p:cNvSpPr/>
                <p:nvPr/>
              </p:nvSpPr>
              <p:spPr>
                <a:xfrm>
                  <a:off x="1251779" y="3619531"/>
                  <a:ext cx="47625" cy="103727"/>
                </a:xfrm>
                <a:custGeom>
                  <a:avLst/>
                  <a:gdLst>
                    <a:gd name="connsiteX0" fmla="*/ 0 w 47625"/>
                    <a:gd name="connsiteY0" fmla="*/ 23813 h 103727"/>
                    <a:gd name="connsiteX1" fmla="*/ 0 w 47625"/>
                    <a:gd name="connsiteY1" fmla="*/ 79915 h 103727"/>
                    <a:gd name="connsiteX2" fmla="*/ 23813 w 47625"/>
                    <a:gd name="connsiteY2" fmla="*/ 103727 h 103727"/>
                    <a:gd name="connsiteX3" fmla="*/ 47625 w 47625"/>
                    <a:gd name="connsiteY3" fmla="*/ 79915 h 103727"/>
                    <a:gd name="connsiteX4" fmla="*/ 47625 w 47625"/>
                    <a:gd name="connsiteY4" fmla="*/ 23813 h 103727"/>
                    <a:gd name="connsiteX5" fmla="*/ 23813 w 47625"/>
                    <a:gd name="connsiteY5" fmla="*/ 0 h 103727"/>
                    <a:gd name="connsiteX6" fmla="*/ 0 w 47625"/>
                    <a:gd name="connsiteY6" fmla="*/ 23813 h 1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03727">
                      <a:moveTo>
                        <a:pt x="0" y="23813"/>
                      </a:moveTo>
                      <a:lnTo>
                        <a:pt x="0" y="79915"/>
                      </a:lnTo>
                      <a:cubicBezTo>
                        <a:pt x="0" y="93066"/>
                        <a:pt x="10661" y="103727"/>
                        <a:pt x="23813" y="103727"/>
                      </a:cubicBezTo>
                      <a:cubicBezTo>
                        <a:pt x="36964" y="103727"/>
                        <a:pt x="47625" y="93066"/>
                        <a:pt x="47625" y="79915"/>
                      </a:cubicBezTo>
                      <a:lnTo>
                        <a:pt x="47625" y="23813"/>
                      </a:lnTo>
                      <a:cubicBezTo>
                        <a:pt x="47625" y="10661"/>
                        <a:pt x="36964" y="0"/>
                        <a:pt x="23813" y="0"/>
                      </a:cubicBezTo>
                      <a:cubicBezTo>
                        <a:pt x="10661" y="0"/>
                        <a:pt x="0" y="10661"/>
                        <a:pt x="0" y="2381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5" name="Freeform: Shape 104">
                  <a:extLst>
                    <a:ext uri="{FF2B5EF4-FFF2-40B4-BE49-F238E27FC236}">
                      <a16:creationId xmlns:a16="http://schemas.microsoft.com/office/drawing/2014/main" id="{FB311D16-BB85-5DB9-C568-B334622F6586}"/>
                    </a:ext>
                  </a:extLst>
                </p:cNvPr>
                <p:cNvSpPr/>
                <p:nvPr/>
              </p:nvSpPr>
              <p:spPr>
                <a:xfrm>
                  <a:off x="1031180" y="3840130"/>
                  <a:ext cx="103727" cy="47625"/>
                </a:xfrm>
                <a:custGeom>
                  <a:avLst/>
                  <a:gdLst>
                    <a:gd name="connsiteX0" fmla="*/ 103727 w 103727"/>
                    <a:gd name="connsiteY0" fmla="*/ 23813 h 47625"/>
                    <a:gd name="connsiteX1" fmla="*/ 79915 w 103727"/>
                    <a:gd name="connsiteY1" fmla="*/ 0 h 47625"/>
                    <a:gd name="connsiteX2" fmla="*/ 23813 w 103727"/>
                    <a:gd name="connsiteY2" fmla="*/ 0 h 47625"/>
                    <a:gd name="connsiteX3" fmla="*/ 0 w 103727"/>
                    <a:gd name="connsiteY3" fmla="*/ 23813 h 47625"/>
                    <a:gd name="connsiteX4" fmla="*/ 23813 w 103727"/>
                    <a:gd name="connsiteY4" fmla="*/ 47625 h 47625"/>
                    <a:gd name="connsiteX5" fmla="*/ 79915 w 103727"/>
                    <a:gd name="connsiteY5" fmla="*/ 47625 h 47625"/>
                    <a:gd name="connsiteX6" fmla="*/ 103727 w 103727"/>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7" h="47625">
                      <a:moveTo>
                        <a:pt x="103727" y="23813"/>
                      </a:moveTo>
                      <a:cubicBezTo>
                        <a:pt x="103727" y="10661"/>
                        <a:pt x="93066" y="0"/>
                        <a:pt x="79915" y="0"/>
                      </a:cubicBezTo>
                      <a:lnTo>
                        <a:pt x="23813" y="0"/>
                      </a:lnTo>
                      <a:cubicBezTo>
                        <a:pt x="10661" y="0"/>
                        <a:pt x="0" y="10661"/>
                        <a:pt x="0" y="23813"/>
                      </a:cubicBezTo>
                      <a:cubicBezTo>
                        <a:pt x="0" y="36964"/>
                        <a:pt x="10661" y="47625"/>
                        <a:pt x="23813" y="47625"/>
                      </a:cubicBezTo>
                      <a:lnTo>
                        <a:pt x="79915" y="47625"/>
                      </a:lnTo>
                      <a:cubicBezTo>
                        <a:pt x="93066" y="47625"/>
                        <a:pt x="103727" y="36964"/>
                        <a:pt x="103727" y="2381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6" name="Freeform: Shape 105">
                  <a:extLst>
                    <a:ext uri="{FF2B5EF4-FFF2-40B4-BE49-F238E27FC236}">
                      <a16:creationId xmlns:a16="http://schemas.microsoft.com/office/drawing/2014/main" id="{5819BE2C-0774-4347-4B87-980B19A8F50F}"/>
                    </a:ext>
                  </a:extLst>
                </p:cNvPr>
                <p:cNvSpPr/>
                <p:nvPr/>
              </p:nvSpPr>
              <p:spPr>
                <a:xfrm>
                  <a:off x="682089" y="3513804"/>
                  <a:ext cx="569404" cy="339089"/>
                </a:xfrm>
                <a:custGeom>
                  <a:avLst/>
                  <a:gdLst>
                    <a:gd name="connsiteX0" fmla="*/ 569404 w 569404"/>
                    <a:gd name="connsiteY0" fmla="*/ 23813 h 339089"/>
                    <a:gd name="connsiteX1" fmla="*/ 545592 w 569404"/>
                    <a:gd name="connsiteY1" fmla="*/ 0 h 339089"/>
                    <a:gd name="connsiteX2" fmla="*/ 23812 w 569404"/>
                    <a:gd name="connsiteY2" fmla="*/ 0 h 339089"/>
                    <a:gd name="connsiteX3" fmla="*/ 0 w 569404"/>
                    <a:gd name="connsiteY3" fmla="*/ 23813 h 339089"/>
                    <a:gd name="connsiteX4" fmla="*/ 0 w 569404"/>
                    <a:gd name="connsiteY4" fmla="*/ 315278 h 339089"/>
                    <a:gd name="connsiteX5" fmla="*/ 23812 w 569404"/>
                    <a:gd name="connsiteY5" fmla="*/ 339090 h 339089"/>
                    <a:gd name="connsiteX6" fmla="*/ 269653 w 569404"/>
                    <a:gd name="connsiteY6" fmla="*/ 339090 h 339089"/>
                    <a:gd name="connsiteX7" fmla="*/ 293465 w 569404"/>
                    <a:gd name="connsiteY7" fmla="*/ 315278 h 339089"/>
                    <a:gd name="connsiteX8" fmla="*/ 269653 w 569404"/>
                    <a:gd name="connsiteY8" fmla="*/ 291465 h 339089"/>
                    <a:gd name="connsiteX9" fmla="*/ 47625 w 569404"/>
                    <a:gd name="connsiteY9" fmla="*/ 291465 h 339089"/>
                    <a:gd name="connsiteX10" fmla="*/ 47625 w 569404"/>
                    <a:gd name="connsiteY10" fmla="*/ 47625 h 339089"/>
                    <a:gd name="connsiteX11" fmla="*/ 545592 w 569404"/>
                    <a:gd name="connsiteY11" fmla="*/ 47625 h 339089"/>
                    <a:gd name="connsiteX12" fmla="*/ 569404 w 569404"/>
                    <a:gd name="connsiteY12" fmla="*/ 23813 h 33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404" h="339089">
                      <a:moveTo>
                        <a:pt x="569404" y="23813"/>
                      </a:moveTo>
                      <a:cubicBezTo>
                        <a:pt x="569404" y="10661"/>
                        <a:pt x="558743" y="0"/>
                        <a:pt x="545592" y="0"/>
                      </a:cubicBezTo>
                      <a:lnTo>
                        <a:pt x="23812" y="0"/>
                      </a:lnTo>
                      <a:cubicBezTo>
                        <a:pt x="10661" y="0"/>
                        <a:pt x="0" y="10661"/>
                        <a:pt x="0" y="23813"/>
                      </a:cubicBezTo>
                      <a:lnTo>
                        <a:pt x="0" y="315278"/>
                      </a:lnTo>
                      <a:cubicBezTo>
                        <a:pt x="0" y="328429"/>
                        <a:pt x="10661" y="339090"/>
                        <a:pt x="23812" y="339090"/>
                      </a:cubicBezTo>
                      <a:lnTo>
                        <a:pt x="269653" y="339090"/>
                      </a:lnTo>
                      <a:cubicBezTo>
                        <a:pt x="282804" y="339090"/>
                        <a:pt x="293465" y="328429"/>
                        <a:pt x="293465" y="315278"/>
                      </a:cubicBezTo>
                      <a:cubicBezTo>
                        <a:pt x="293465" y="302126"/>
                        <a:pt x="282804" y="291465"/>
                        <a:pt x="269653" y="291465"/>
                      </a:cubicBezTo>
                      <a:lnTo>
                        <a:pt x="47625" y="291465"/>
                      </a:lnTo>
                      <a:lnTo>
                        <a:pt x="47625" y="47625"/>
                      </a:lnTo>
                      <a:lnTo>
                        <a:pt x="545592" y="47625"/>
                      </a:lnTo>
                      <a:cubicBezTo>
                        <a:pt x="558743" y="47625"/>
                        <a:pt x="569404" y="36964"/>
                        <a:pt x="569404" y="2381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7" name="Freeform: Shape 106">
                  <a:extLst>
                    <a:ext uri="{FF2B5EF4-FFF2-40B4-BE49-F238E27FC236}">
                      <a16:creationId xmlns:a16="http://schemas.microsoft.com/office/drawing/2014/main" id="{6C683969-F70D-EE8C-59F7-5BB68729E604}"/>
                    </a:ext>
                  </a:extLst>
                </p:cNvPr>
                <p:cNvSpPr/>
                <p:nvPr/>
              </p:nvSpPr>
              <p:spPr>
                <a:xfrm>
                  <a:off x="650561" y="3303397"/>
                  <a:ext cx="53149" cy="53149"/>
                </a:xfrm>
                <a:custGeom>
                  <a:avLst/>
                  <a:gdLst>
                    <a:gd name="connsiteX0" fmla="*/ 53150 w 53149"/>
                    <a:gd name="connsiteY0" fmla="*/ 26575 h 53149"/>
                    <a:gd name="connsiteX1" fmla="*/ 26575 w 53149"/>
                    <a:gd name="connsiteY1" fmla="*/ 53150 h 53149"/>
                    <a:gd name="connsiteX2" fmla="*/ 0 w 53149"/>
                    <a:gd name="connsiteY2" fmla="*/ 26575 h 53149"/>
                    <a:gd name="connsiteX3" fmla="*/ 26575 w 53149"/>
                    <a:gd name="connsiteY3" fmla="*/ 0 h 53149"/>
                    <a:gd name="connsiteX4" fmla="*/ 53150 w 53149"/>
                    <a:gd name="connsiteY4" fmla="*/ 26575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 h="53149">
                      <a:moveTo>
                        <a:pt x="53150" y="26575"/>
                      </a:moveTo>
                      <a:cubicBezTo>
                        <a:pt x="53150" y="41252"/>
                        <a:pt x="41252" y="53150"/>
                        <a:pt x="26575" y="53150"/>
                      </a:cubicBezTo>
                      <a:cubicBezTo>
                        <a:pt x="11898" y="53150"/>
                        <a:pt x="0" y="41252"/>
                        <a:pt x="0" y="26575"/>
                      </a:cubicBezTo>
                      <a:cubicBezTo>
                        <a:pt x="0" y="11898"/>
                        <a:pt x="11898" y="0"/>
                        <a:pt x="26575" y="0"/>
                      </a:cubicBezTo>
                      <a:cubicBezTo>
                        <a:pt x="41252" y="0"/>
                        <a:pt x="53150" y="11898"/>
                        <a:pt x="53150" y="265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8" name="Freeform: Shape 107">
                  <a:extLst>
                    <a:ext uri="{FF2B5EF4-FFF2-40B4-BE49-F238E27FC236}">
                      <a16:creationId xmlns:a16="http://schemas.microsoft.com/office/drawing/2014/main" id="{88E81773-0516-54FD-EBD1-C4F73893D153}"/>
                    </a:ext>
                  </a:extLst>
                </p:cNvPr>
                <p:cNvSpPr/>
                <p:nvPr/>
              </p:nvSpPr>
              <p:spPr>
                <a:xfrm>
                  <a:off x="741334" y="3303397"/>
                  <a:ext cx="53149" cy="53149"/>
                </a:xfrm>
                <a:custGeom>
                  <a:avLst/>
                  <a:gdLst>
                    <a:gd name="connsiteX0" fmla="*/ 53150 w 53149"/>
                    <a:gd name="connsiteY0" fmla="*/ 26575 h 53149"/>
                    <a:gd name="connsiteX1" fmla="*/ 26575 w 53149"/>
                    <a:gd name="connsiteY1" fmla="*/ 53150 h 53149"/>
                    <a:gd name="connsiteX2" fmla="*/ 0 w 53149"/>
                    <a:gd name="connsiteY2" fmla="*/ 26575 h 53149"/>
                    <a:gd name="connsiteX3" fmla="*/ 26575 w 53149"/>
                    <a:gd name="connsiteY3" fmla="*/ 0 h 53149"/>
                    <a:gd name="connsiteX4" fmla="*/ 53150 w 53149"/>
                    <a:gd name="connsiteY4" fmla="*/ 26575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 h="53149">
                      <a:moveTo>
                        <a:pt x="53150" y="26575"/>
                      </a:moveTo>
                      <a:cubicBezTo>
                        <a:pt x="53150" y="41252"/>
                        <a:pt x="41252" y="53150"/>
                        <a:pt x="26575" y="53150"/>
                      </a:cubicBezTo>
                      <a:cubicBezTo>
                        <a:pt x="11898" y="53150"/>
                        <a:pt x="0" y="41252"/>
                        <a:pt x="0" y="26575"/>
                      </a:cubicBezTo>
                      <a:cubicBezTo>
                        <a:pt x="0" y="11898"/>
                        <a:pt x="11898" y="0"/>
                        <a:pt x="26575" y="0"/>
                      </a:cubicBezTo>
                      <a:cubicBezTo>
                        <a:pt x="41252" y="0"/>
                        <a:pt x="53150" y="11898"/>
                        <a:pt x="53150" y="265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9" name="Freeform: Shape 108">
                  <a:extLst>
                    <a:ext uri="{FF2B5EF4-FFF2-40B4-BE49-F238E27FC236}">
                      <a16:creationId xmlns:a16="http://schemas.microsoft.com/office/drawing/2014/main" id="{0B178B50-1A03-20C0-8E01-E7AAEA898460}"/>
                    </a:ext>
                  </a:extLst>
                </p:cNvPr>
                <p:cNvSpPr/>
                <p:nvPr/>
              </p:nvSpPr>
              <p:spPr>
                <a:xfrm>
                  <a:off x="832012" y="3303397"/>
                  <a:ext cx="53149" cy="53149"/>
                </a:xfrm>
                <a:custGeom>
                  <a:avLst/>
                  <a:gdLst>
                    <a:gd name="connsiteX0" fmla="*/ 53150 w 53149"/>
                    <a:gd name="connsiteY0" fmla="*/ 26575 h 53149"/>
                    <a:gd name="connsiteX1" fmla="*/ 26575 w 53149"/>
                    <a:gd name="connsiteY1" fmla="*/ 53150 h 53149"/>
                    <a:gd name="connsiteX2" fmla="*/ 0 w 53149"/>
                    <a:gd name="connsiteY2" fmla="*/ 26575 h 53149"/>
                    <a:gd name="connsiteX3" fmla="*/ 26575 w 53149"/>
                    <a:gd name="connsiteY3" fmla="*/ 0 h 53149"/>
                    <a:gd name="connsiteX4" fmla="*/ 53150 w 53149"/>
                    <a:gd name="connsiteY4" fmla="*/ 26575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 h="53149">
                      <a:moveTo>
                        <a:pt x="53150" y="26575"/>
                      </a:moveTo>
                      <a:cubicBezTo>
                        <a:pt x="53150" y="41252"/>
                        <a:pt x="41252" y="53150"/>
                        <a:pt x="26575" y="53150"/>
                      </a:cubicBezTo>
                      <a:cubicBezTo>
                        <a:pt x="11898" y="53150"/>
                        <a:pt x="0" y="41252"/>
                        <a:pt x="0" y="26575"/>
                      </a:cubicBezTo>
                      <a:cubicBezTo>
                        <a:pt x="0" y="11898"/>
                        <a:pt x="11898" y="0"/>
                        <a:pt x="26575" y="0"/>
                      </a:cubicBezTo>
                      <a:cubicBezTo>
                        <a:pt x="41252" y="0"/>
                        <a:pt x="53150" y="11898"/>
                        <a:pt x="53150" y="265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nvGrpSpPr>
          <p:cNvPr id="18" name="Group 17">
            <a:extLst>
              <a:ext uri="{FF2B5EF4-FFF2-40B4-BE49-F238E27FC236}">
                <a16:creationId xmlns:a16="http://schemas.microsoft.com/office/drawing/2014/main" id="{E6C5807B-6BB8-E370-1E99-ED200F9764DA}"/>
              </a:ext>
              <a:ext uri="{C183D7F6-B498-43B3-948B-1728B52AA6E4}">
                <adec:decorative xmlns:adec="http://schemas.microsoft.com/office/drawing/2017/decorative" val="1"/>
              </a:ext>
            </a:extLst>
          </p:cNvPr>
          <p:cNvGrpSpPr/>
          <p:nvPr/>
        </p:nvGrpSpPr>
        <p:grpSpPr>
          <a:xfrm>
            <a:off x="-34463" y="3147525"/>
            <a:ext cx="7561110" cy="817046"/>
            <a:chOff x="-34463" y="3147525"/>
            <a:chExt cx="7561110" cy="817046"/>
          </a:xfrm>
        </p:grpSpPr>
        <p:sp>
          <p:nvSpPr>
            <p:cNvPr id="63" name="TextBox 62">
              <a:extLst>
                <a:ext uri="{FF2B5EF4-FFF2-40B4-BE49-F238E27FC236}">
                  <a16:creationId xmlns:a16="http://schemas.microsoft.com/office/drawing/2014/main" id="{EF508DAE-24D4-25D9-B77E-E817E7BF5E94}"/>
                </a:ext>
              </a:extLst>
            </p:cNvPr>
            <p:cNvSpPr txBox="1"/>
            <p:nvPr/>
          </p:nvSpPr>
          <p:spPr>
            <a:xfrm>
              <a:off x="1142707" y="3225907"/>
              <a:ext cx="5941924"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2F3C"/>
                  </a:solidFill>
                  <a:effectLst/>
                  <a:uLnTx/>
                  <a:uFillTx/>
                  <a:latin typeface="Gill Sans MT"/>
                  <a:ea typeface="Calibri"/>
                  <a:cs typeface="Calibri"/>
                  <a:sym typeface="Calibri"/>
                </a:rPr>
                <a:t>TBDIAH.org - Data Hub and Repository</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A one-stop shop website offering public and secure work areas to support USAID TB program managers, technical advisors, and country stakeholders with data analysis and reporting, and access to tools, resources, and guidance to contextualize and apply data to their programming </a:t>
              </a:r>
            </a:p>
          </p:txBody>
        </p:sp>
        <p:cxnSp>
          <p:nvCxnSpPr>
            <p:cNvPr id="72" name="Straight Connector 71">
              <a:extLst>
                <a:ext uri="{FF2B5EF4-FFF2-40B4-BE49-F238E27FC236}">
                  <a16:creationId xmlns:a16="http://schemas.microsoft.com/office/drawing/2014/main" id="{62C36FFE-B49C-B93A-4A56-3EBCBE6E0B29}"/>
                </a:ext>
              </a:extLst>
            </p:cNvPr>
            <p:cNvCxnSpPr/>
            <p:nvPr/>
          </p:nvCxnSpPr>
          <p:spPr>
            <a:xfrm>
              <a:off x="-4355" y="3147525"/>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4" name="Arrow: Right 73">
              <a:extLst>
                <a:ext uri="{FF2B5EF4-FFF2-40B4-BE49-F238E27FC236}">
                  <a16:creationId xmlns:a16="http://schemas.microsoft.com/office/drawing/2014/main" id="{DCBA47E0-1E49-87C8-ED01-57347DCD01C1}"/>
                </a:ext>
              </a:extLst>
            </p:cNvPr>
            <p:cNvSpPr/>
            <p:nvPr/>
          </p:nvSpPr>
          <p:spPr>
            <a:xfrm>
              <a:off x="-7406" y="3193368"/>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6" name="TextBox 125">
              <a:extLst>
                <a:ext uri="{FF2B5EF4-FFF2-40B4-BE49-F238E27FC236}">
                  <a16:creationId xmlns:a16="http://schemas.microsoft.com/office/drawing/2014/main" id="{09D4E16C-1C4F-AB9D-4B3B-7F894863C792}"/>
                </a:ext>
              </a:extLst>
            </p:cNvPr>
            <p:cNvSpPr txBox="1"/>
            <p:nvPr/>
          </p:nvSpPr>
          <p:spPr>
            <a:xfrm>
              <a:off x="-34463" y="3676311"/>
              <a:ext cx="8765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TBDIAH.org</a:t>
              </a:r>
            </a:p>
          </p:txBody>
        </p:sp>
        <p:grpSp>
          <p:nvGrpSpPr>
            <p:cNvPr id="13" name="Group 12">
              <a:extLst>
                <a:ext uri="{FF2B5EF4-FFF2-40B4-BE49-F238E27FC236}">
                  <a16:creationId xmlns:a16="http://schemas.microsoft.com/office/drawing/2014/main" id="{C92A9697-3ED9-33BC-0543-7A8959C2A38C}"/>
                </a:ext>
              </a:extLst>
            </p:cNvPr>
            <p:cNvGrpSpPr/>
            <p:nvPr/>
          </p:nvGrpSpPr>
          <p:grpSpPr>
            <a:xfrm>
              <a:off x="163076" y="3278976"/>
              <a:ext cx="454018" cy="382081"/>
              <a:chOff x="159266" y="3290406"/>
              <a:chExt cx="454018" cy="382081"/>
            </a:xfrm>
          </p:grpSpPr>
          <p:sp>
            <p:nvSpPr>
              <p:cNvPr id="111" name="Rectangle: Rounded Corners 110">
                <a:extLst>
                  <a:ext uri="{FF2B5EF4-FFF2-40B4-BE49-F238E27FC236}">
                    <a16:creationId xmlns:a16="http://schemas.microsoft.com/office/drawing/2014/main" id="{CF7EA1D4-B5AC-342D-E2F9-FD00AA68A941}"/>
                  </a:ext>
                </a:extLst>
              </p:cNvPr>
              <p:cNvSpPr/>
              <p:nvPr/>
            </p:nvSpPr>
            <p:spPr>
              <a:xfrm>
                <a:off x="159266" y="3290406"/>
                <a:ext cx="454018" cy="382081"/>
              </a:xfrm>
              <a:prstGeom prst="round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8" name="Freeform: Shape 127">
                <a:extLst>
                  <a:ext uri="{FF2B5EF4-FFF2-40B4-BE49-F238E27FC236}">
                    <a16:creationId xmlns:a16="http://schemas.microsoft.com/office/drawing/2014/main" id="{13A29ED8-98C2-247E-C6FF-2F4336F15AC7}"/>
                  </a:ext>
                </a:extLst>
              </p:cNvPr>
              <p:cNvSpPr/>
              <p:nvPr/>
            </p:nvSpPr>
            <p:spPr>
              <a:xfrm>
                <a:off x="250173" y="3344760"/>
                <a:ext cx="279206" cy="284192"/>
              </a:xfrm>
              <a:custGeom>
                <a:avLst/>
                <a:gdLst>
                  <a:gd name="connsiteX0" fmla="*/ 504825 w 533400"/>
                  <a:gd name="connsiteY0" fmla="*/ 0 h 542925"/>
                  <a:gd name="connsiteX1" fmla="*/ 28575 w 533400"/>
                  <a:gd name="connsiteY1" fmla="*/ 0 h 542925"/>
                  <a:gd name="connsiteX2" fmla="*/ 0 w 533400"/>
                  <a:gd name="connsiteY2" fmla="*/ 28575 h 542925"/>
                  <a:gd name="connsiteX3" fmla="*/ 0 w 533400"/>
                  <a:gd name="connsiteY3" fmla="*/ 428625 h 542925"/>
                  <a:gd name="connsiteX4" fmla="*/ 28575 w 533400"/>
                  <a:gd name="connsiteY4" fmla="*/ 457200 h 542925"/>
                  <a:gd name="connsiteX5" fmla="*/ 226886 w 533400"/>
                  <a:gd name="connsiteY5" fmla="*/ 457200 h 542925"/>
                  <a:gd name="connsiteX6" fmla="*/ 220532 w 533400"/>
                  <a:gd name="connsiteY6" fmla="*/ 495300 h 542925"/>
                  <a:gd name="connsiteX7" fmla="*/ 190500 w 533400"/>
                  <a:gd name="connsiteY7" fmla="*/ 495300 h 542925"/>
                  <a:gd name="connsiteX8" fmla="*/ 171450 w 533400"/>
                  <a:gd name="connsiteY8" fmla="*/ 514350 h 542925"/>
                  <a:gd name="connsiteX9" fmla="*/ 171450 w 533400"/>
                  <a:gd name="connsiteY9" fmla="*/ 523875 h 542925"/>
                  <a:gd name="connsiteX10" fmla="*/ 190500 w 533400"/>
                  <a:gd name="connsiteY10" fmla="*/ 542925 h 542925"/>
                  <a:gd name="connsiteX11" fmla="*/ 342900 w 533400"/>
                  <a:gd name="connsiteY11" fmla="*/ 542925 h 542925"/>
                  <a:gd name="connsiteX12" fmla="*/ 361950 w 533400"/>
                  <a:gd name="connsiteY12" fmla="*/ 523875 h 542925"/>
                  <a:gd name="connsiteX13" fmla="*/ 361950 w 533400"/>
                  <a:gd name="connsiteY13" fmla="*/ 514350 h 542925"/>
                  <a:gd name="connsiteX14" fmla="*/ 342900 w 533400"/>
                  <a:gd name="connsiteY14" fmla="*/ 495300 h 542925"/>
                  <a:gd name="connsiteX15" fmla="*/ 312868 w 533400"/>
                  <a:gd name="connsiteY15" fmla="*/ 495300 h 542925"/>
                  <a:gd name="connsiteX16" fmla="*/ 306524 w 533400"/>
                  <a:gd name="connsiteY16" fmla="*/ 457200 h 542925"/>
                  <a:gd name="connsiteX17" fmla="*/ 504825 w 533400"/>
                  <a:gd name="connsiteY17" fmla="*/ 457200 h 542925"/>
                  <a:gd name="connsiteX18" fmla="*/ 533400 w 533400"/>
                  <a:gd name="connsiteY18" fmla="*/ 428625 h 542925"/>
                  <a:gd name="connsiteX19" fmla="*/ 533400 w 533400"/>
                  <a:gd name="connsiteY19" fmla="*/ 28575 h 542925"/>
                  <a:gd name="connsiteX20" fmla="*/ 504825 w 533400"/>
                  <a:gd name="connsiteY20" fmla="*/ 0 h 542925"/>
                  <a:gd name="connsiteX21" fmla="*/ 28575 w 533400"/>
                  <a:gd name="connsiteY21" fmla="*/ 19050 h 542925"/>
                  <a:gd name="connsiteX22" fmla="*/ 504825 w 533400"/>
                  <a:gd name="connsiteY22" fmla="*/ 19050 h 542925"/>
                  <a:gd name="connsiteX23" fmla="*/ 514350 w 533400"/>
                  <a:gd name="connsiteY23" fmla="*/ 28575 h 542925"/>
                  <a:gd name="connsiteX24" fmla="*/ 514350 w 533400"/>
                  <a:gd name="connsiteY24" fmla="*/ 342900 h 542925"/>
                  <a:gd name="connsiteX25" fmla="*/ 19050 w 533400"/>
                  <a:gd name="connsiteY25" fmla="*/ 342900 h 542925"/>
                  <a:gd name="connsiteX26" fmla="*/ 19050 w 533400"/>
                  <a:gd name="connsiteY26" fmla="*/ 28575 h 542925"/>
                  <a:gd name="connsiteX27" fmla="*/ 28575 w 533400"/>
                  <a:gd name="connsiteY27" fmla="*/ 19050 h 542925"/>
                  <a:gd name="connsiteX28" fmla="*/ 342871 w 533400"/>
                  <a:gd name="connsiteY28" fmla="*/ 523875 h 542925"/>
                  <a:gd name="connsiteX29" fmla="*/ 190500 w 533400"/>
                  <a:gd name="connsiteY29" fmla="*/ 523875 h 542925"/>
                  <a:gd name="connsiteX30" fmla="*/ 190500 w 533400"/>
                  <a:gd name="connsiteY30" fmla="*/ 514350 h 542925"/>
                  <a:gd name="connsiteX31" fmla="*/ 342900 w 533400"/>
                  <a:gd name="connsiteY31" fmla="*/ 514350 h 542925"/>
                  <a:gd name="connsiteX32" fmla="*/ 342871 w 533400"/>
                  <a:gd name="connsiteY32" fmla="*/ 523875 h 542925"/>
                  <a:gd name="connsiteX33" fmla="*/ 293551 w 533400"/>
                  <a:gd name="connsiteY33" fmla="*/ 495300 h 542925"/>
                  <a:gd name="connsiteX34" fmla="*/ 239840 w 533400"/>
                  <a:gd name="connsiteY34" fmla="*/ 495300 h 542925"/>
                  <a:gd name="connsiteX35" fmla="*/ 246193 w 533400"/>
                  <a:gd name="connsiteY35" fmla="*/ 457200 h 542925"/>
                  <a:gd name="connsiteX36" fmla="*/ 287207 w 533400"/>
                  <a:gd name="connsiteY36" fmla="*/ 457200 h 542925"/>
                  <a:gd name="connsiteX37" fmla="*/ 293551 w 533400"/>
                  <a:gd name="connsiteY37" fmla="*/ 495300 h 542925"/>
                  <a:gd name="connsiteX38" fmla="*/ 514350 w 533400"/>
                  <a:gd name="connsiteY38" fmla="*/ 428625 h 542925"/>
                  <a:gd name="connsiteX39" fmla="*/ 504825 w 533400"/>
                  <a:gd name="connsiteY39" fmla="*/ 438150 h 542925"/>
                  <a:gd name="connsiteX40" fmla="*/ 28575 w 533400"/>
                  <a:gd name="connsiteY40" fmla="*/ 438150 h 542925"/>
                  <a:gd name="connsiteX41" fmla="*/ 19050 w 533400"/>
                  <a:gd name="connsiteY41" fmla="*/ 428625 h 542925"/>
                  <a:gd name="connsiteX42" fmla="*/ 19050 w 533400"/>
                  <a:gd name="connsiteY42" fmla="*/ 361950 h 542925"/>
                  <a:gd name="connsiteX43" fmla="*/ 514350 w 533400"/>
                  <a:gd name="connsiteY43" fmla="*/ 361950 h 542925"/>
                  <a:gd name="connsiteX44" fmla="*/ 514350 w 533400"/>
                  <a:gd name="connsiteY44" fmla="*/ 428625 h 542925"/>
                  <a:gd name="connsiteX45" fmla="*/ 57150 w 533400"/>
                  <a:gd name="connsiteY45" fmla="*/ 333375 h 542925"/>
                  <a:gd name="connsiteX46" fmla="*/ 476250 w 533400"/>
                  <a:gd name="connsiteY46" fmla="*/ 333375 h 542925"/>
                  <a:gd name="connsiteX47" fmla="*/ 495300 w 533400"/>
                  <a:gd name="connsiteY47" fmla="*/ 314325 h 542925"/>
                  <a:gd name="connsiteX48" fmla="*/ 495300 w 533400"/>
                  <a:gd name="connsiteY48" fmla="*/ 57150 h 542925"/>
                  <a:gd name="connsiteX49" fmla="*/ 476250 w 533400"/>
                  <a:gd name="connsiteY49" fmla="*/ 38100 h 542925"/>
                  <a:gd name="connsiteX50" fmla="*/ 57150 w 533400"/>
                  <a:gd name="connsiteY50" fmla="*/ 38100 h 542925"/>
                  <a:gd name="connsiteX51" fmla="*/ 38100 w 533400"/>
                  <a:gd name="connsiteY51" fmla="*/ 57150 h 542925"/>
                  <a:gd name="connsiteX52" fmla="*/ 38100 w 533400"/>
                  <a:gd name="connsiteY52" fmla="*/ 314325 h 542925"/>
                  <a:gd name="connsiteX53" fmla="*/ 57150 w 533400"/>
                  <a:gd name="connsiteY53" fmla="*/ 333375 h 542925"/>
                  <a:gd name="connsiteX54" fmla="*/ 57150 w 533400"/>
                  <a:gd name="connsiteY54" fmla="*/ 57150 h 542925"/>
                  <a:gd name="connsiteX55" fmla="*/ 476250 w 533400"/>
                  <a:gd name="connsiteY55" fmla="*/ 57150 h 542925"/>
                  <a:gd name="connsiteX56" fmla="*/ 476221 w 533400"/>
                  <a:gd name="connsiteY56" fmla="*/ 314325 h 542925"/>
                  <a:gd name="connsiteX57" fmla="*/ 57150 w 533400"/>
                  <a:gd name="connsiteY57" fmla="*/ 314325 h 542925"/>
                  <a:gd name="connsiteX58" fmla="*/ 57150 w 533400"/>
                  <a:gd name="connsiteY58" fmla="*/ 57150 h 542925"/>
                  <a:gd name="connsiteX59" fmla="*/ 266700 w 533400"/>
                  <a:gd name="connsiteY59" fmla="*/ 371475 h 542925"/>
                  <a:gd name="connsiteX60" fmla="*/ 238125 w 533400"/>
                  <a:gd name="connsiteY60" fmla="*/ 400050 h 542925"/>
                  <a:gd name="connsiteX61" fmla="*/ 266700 w 533400"/>
                  <a:gd name="connsiteY61" fmla="*/ 428625 h 542925"/>
                  <a:gd name="connsiteX62" fmla="*/ 295275 w 533400"/>
                  <a:gd name="connsiteY62" fmla="*/ 400050 h 542925"/>
                  <a:gd name="connsiteX63" fmla="*/ 266700 w 533400"/>
                  <a:gd name="connsiteY63" fmla="*/ 371475 h 542925"/>
                  <a:gd name="connsiteX64" fmla="*/ 266700 w 533400"/>
                  <a:gd name="connsiteY64" fmla="*/ 409575 h 542925"/>
                  <a:gd name="connsiteX65" fmla="*/ 257175 w 533400"/>
                  <a:gd name="connsiteY65" fmla="*/ 400050 h 542925"/>
                  <a:gd name="connsiteX66" fmla="*/ 266700 w 533400"/>
                  <a:gd name="connsiteY66" fmla="*/ 390525 h 542925"/>
                  <a:gd name="connsiteX67" fmla="*/ 276225 w 533400"/>
                  <a:gd name="connsiteY67" fmla="*/ 400050 h 542925"/>
                  <a:gd name="connsiteX68" fmla="*/ 266700 w 533400"/>
                  <a:gd name="connsiteY68" fmla="*/ 409575 h 542925"/>
                  <a:gd name="connsiteX69" fmla="*/ 381000 w 533400"/>
                  <a:gd name="connsiteY69" fmla="*/ 85725 h 542925"/>
                  <a:gd name="connsiteX70" fmla="*/ 352425 w 533400"/>
                  <a:gd name="connsiteY70" fmla="*/ 114300 h 542925"/>
                  <a:gd name="connsiteX71" fmla="*/ 359950 w 533400"/>
                  <a:gd name="connsiteY71" fmla="*/ 133464 h 542925"/>
                  <a:gd name="connsiteX72" fmla="*/ 328003 w 533400"/>
                  <a:gd name="connsiteY72" fmla="*/ 181394 h 542925"/>
                  <a:gd name="connsiteX73" fmla="*/ 323850 w 533400"/>
                  <a:gd name="connsiteY73" fmla="*/ 180975 h 542925"/>
                  <a:gd name="connsiteX74" fmla="*/ 304686 w 533400"/>
                  <a:gd name="connsiteY74" fmla="*/ 188500 h 542925"/>
                  <a:gd name="connsiteX75" fmla="*/ 256756 w 533400"/>
                  <a:gd name="connsiteY75" fmla="*/ 156553 h 542925"/>
                  <a:gd name="connsiteX76" fmla="*/ 257175 w 533400"/>
                  <a:gd name="connsiteY76" fmla="*/ 152400 h 542925"/>
                  <a:gd name="connsiteX77" fmla="*/ 228600 w 533400"/>
                  <a:gd name="connsiteY77" fmla="*/ 123825 h 542925"/>
                  <a:gd name="connsiteX78" fmla="*/ 200025 w 533400"/>
                  <a:gd name="connsiteY78" fmla="*/ 152400 h 542925"/>
                  <a:gd name="connsiteX79" fmla="*/ 202978 w 533400"/>
                  <a:gd name="connsiteY79" fmla="*/ 164811 h 542925"/>
                  <a:gd name="connsiteX80" fmla="*/ 201797 w 533400"/>
                  <a:gd name="connsiteY80" fmla="*/ 165916 h 542925"/>
                  <a:gd name="connsiteX81" fmla="*/ 156715 w 533400"/>
                  <a:gd name="connsiteY81" fmla="*/ 229038 h 542925"/>
                  <a:gd name="connsiteX82" fmla="*/ 152400 w 533400"/>
                  <a:gd name="connsiteY82" fmla="*/ 228600 h 542925"/>
                  <a:gd name="connsiteX83" fmla="*/ 123825 w 533400"/>
                  <a:gd name="connsiteY83" fmla="*/ 257175 h 542925"/>
                  <a:gd name="connsiteX84" fmla="*/ 152400 w 533400"/>
                  <a:gd name="connsiteY84" fmla="*/ 285750 h 542925"/>
                  <a:gd name="connsiteX85" fmla="*/ 180975 w 533400"/>
                  <a:gd name="connsiteY85" fmla="*/ 257175 h 542925"/>
                  <a:gd name="connsiteX86" fmla="*/ 173593 w 533400"/>
                  <a:gd name="connsiteY86" fmla="*/ 238182 h 542925"/>
                  <a:gd name="connsiteX87" fmla="*/ 216465 w 533400"/>
                  <a:gd name="connsiteY87" fmla="*/ 178165 h 542925"/>
                  <a:gd name="connsiteX88" fmla="*/ 228600 w 533400"/>
                  <a:gd name="connsiteY88" fmla="*/ 180975 h 542925"/>
                  <a:gd name="connsiteX89" fmla="*/ 247764 w 533400"/>
                  <a:gd name="connsiteY89" fmla="*/ 173450 h 542925"/>
                  <a:gd name="connsiteX90" fmla="*/ 295694 w 533400"/>
                  <a:gd name="connsiteY90" fmla="*/ 205397 h 542925"/>
                  <a:gd name="connsiteX91" fmla="*/ 295275 w 533400"/>
                  <a:gd name="connsiteY91" fmla="*/ 209550 h 542925"/>
                  <a:gd name="connsiteX92" fmla="*/ 323850 w 533400"/>
                  <a:gd name="connsiteY92" fmla="*/ 238125 h 542925"/>
                  <a:gd name="connsiteX93" fmla="*/ 352425 w 533400"/>
                  <a:gd name="connsiteY93" fmla="*/ 209550 h 542925"/>
                  <a:gd name="connsiteX94" fmla="*/ 344900 w 533400"/>
                  <a:gd name="connsiteY94" fmla="*/ 190386 h 542925"/>
                  <a:gd name="connsiteX95" fmla="*/ 376847 w 533400"/>
                  <a:gd name="connsiteY95" fmla="*/ 142456 h 542925"/>
                  <a:gd name="connsiteX96" fmla="*/ 381000 w 533400"/>
                  <a:gd name="connsiteY96" fmla="*/ 142875 h 542925"/>
                  <a:gd name="connsiteX97" fmla="*/ 409575 w 533400"/>
                  <a:gd name="connsiteY97" fmla="*/ 114300 h 542925"/>
                  <a:gd name="connsiteX98" fmla="*/ 381000 w 533400"/>
                  <a:gd name="connsiteY98" fmla="*/ 85725 h 542925"/>
                  <a:gd name="connsiteX99" fmla="*/ 152400 w 533400"/>
                  <a:gd name="connsiteY99" fmla="*/ 266700 h 542925"/>
                  <a:gd name="connsiteX100" fmla="*/ 142875 w 533400"/>
                  <a:gd name="connsiteY100" fmla="*/ 257175 h 542925"/>
                  <a:gd name="connsiteX101" fmla="*/ 152400 w 533400"/>
                  <a:gd name="connsiteY101" fmla="*/ 247650 h 542925"/>
                  <a:gd name="connsiteX102" fmla="*/ 161925 w 533400"/>
                  <a:gd name="connsiteY102" fmla="*/ 257175 h 542925"/>
                  <a:gd name="connsiteX103" fmla="*/ 152400 w 533400"/>
                  <a:gd name="connsiteY103" fmla="*/ 266700 h 542925"/>
                  <a:gd name="connsiteX104" fmla="*/ 228600 w 533400"/>
                  <a:gd name="connsiteY104" fmla="*/ 161925 h 542925"/>
                  <a:gd name="connsiteX105" fmla="*/ 219075 w 533400"/>
                  <a:gd name="connsiteY105" fmla="*/ 152400 h 542925"/>
                  <a:gd name="connsiteX106" fmla="*/ 228600 w 533400"/>
                  <a:gd name="connsiteY106" fmla="*/ 142875 h 542925"/>
                  <a:gd name="connsiteX107" fmla="*/ 238125 w 533400"/>
                  <a:gd name="connsiteY107" fmla="*/ 152400 h 542925"/>
                  <a:gd name="connsiteX108" fmla="*/ 228600 w 533400"/>
                  <a:gd name="connsiteY108" fmla="*/ 161925 h 542925"/>
                  <a:gd name="connsiteX109" fmla="*/ 323850 w 533400"/>
                  <a:gd name="connsiteY109" fmla="*/ 219075 h 542925"/>
                  <a:gd name="connsiteX110" fmla="*/ 314325 w 533400"/>
                  <a:gd name="connsiteY110" fmla="*/ 209550 h 542925"/>
                  <a:gd name="connsiteX111" fmla="*/ 323850 w 533400"/>
                  <a:gd name="connsiteY111" fmla="*/ 200025 h 542925"/>
                  <a:gd name="connsiteX112" fmla="*/ 333375 w 533400"/>
                  <a:gd name="connsiteY112" fmla="*/ 209550 h 542925"/>
                  <a:gd name="connsiteX113" fmla="*/ 323850 w 533400"/>
                  <a:gd name="connsiteY113" fmla="*/ 219075 h 542925"/>
                  <a:gd name="connsiteX114" fmla="*/ 381000 w 533400"/>
                  <a:gd name="connsiteY114" fmla="*/ 123825 h 542925"/>
                  <a:gd name="connsiteX115" fmla="*/ 371475 w 533400"/>
                  <a:gd name="connsiteY115" fmla="*/ 114300 h 542925"/>
                  <a:gd name="connsiteX116" fmla="*/ 381000 w 533400"/>
                  <a:gd name="connsiteY116" fmla="*/ 104775 h 542925"/>
                  <a:gd name="connsiteX117" fmla="*/ 390525 w 533400"/>
                  <a:gd name="connsiteY117" fmla="*/ 114300 h 542925"/>
                  <a:gd name="connsiteX118" fmla="*/ 381000 w 533400"/>
                  <a:gd name="connsiteY118" fmla="*/ 1238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3400" h="542925">
                    <a:moveTo>
                      <a:pt x="504825" y="0"/>
                    </a:moveTo>
                    <a:lnTo>
                      <a:pt x="28575" y="0"/>
                    </a:lnTo>
                    <a:cubicBezTo>
                      <a:pt x="12821" y="0"/>
                      <a:pt x="0" y="12821"/>
                      <a:pt x="0" y="28575"/>
                    </a:cubicBezTo>
                    <a:lnTo>
                      <a:pt x="0" y="428625"/>
                    </a:lnTo>
                    <a:cubicBezTo>
                      <a:pt x="0" y="444379"/>
                      <a:pt x="12821" y="457200"/>
                      <a:pt x="28575" y="457200"/>
                    </a:cubicBezTo>
                    <a:lnTo>
                      <a:pt x="226886" y="457200"/>
                    </a:lnTo>
                    <a:lnTo>
                      <a:pt x="220532" y="495300"/>
                    </a:lnTo>
                    <a:lnTo>
                      <a:pt x="190500" y="495300"/>
                    </a:lnTo>
                    <a:cubicBezTo>
                      <a:pt x="179994" y="495300"/>
                      <a:pt x="171450" y="503844"/>
                      <a:pt x="171450" y="514350"/>
                    </a:cubicBezTo>
                    <a:lnTo>
                      <a:pt x="171450" y="523875"/>
                    </a:lnTo>
                    <a:cubicBezTo>
                      <a:pt x="171450" y="534381"/>
                      <a:pt x="179994" y="542925"/>
                      <a:pt x="190500" y="542925"/>
                    </a:cubicBezTo>
                    <a:lnTo>
                      <a:pt x="342900" y="542925"/>
                    </a:lnTo>
                    <a:cubicBezTo>
                      <a:pt x="353406" y="542925"/>
                      <a:pt x="361950" y="534381"/>
                      <a:pt x="361950" y="523875"/>
                    </a:cubicBezTo>
                    <a:lnTo>
                      <a:pt x="361950" y="514350"/>
                    </a:lnTo>
                    <a:cubicBezTo>
                      <a:pt x="361950" y="503844"/>
                      <a:pt x="353406" y="495300"/>
                      <a:pt x="342900" y="495300"/>
                    </a:cubicBezTo>
                    <a:lnTo>
                      <a:pt x="312868" y="495300"/>
                    </a:lnTo>
                    <a:lnTo>
                      <a:pt x="306524" y="457200"/>
                    </a:lnTo>
                    <a:lnTo>
                      <a:pt x="504825" y="457200"/>
                    </a:lnTo>
                    <a:cubicBezTo>
                      <a:pt x="520579" y="457200"/>
                      <a:pt x="533400" y="444379"/>
                      <a:pt x="533400" y="428625"/>
                    </a:cubicBezTo>
                    <a:lnTo>
                      <a:pt x="533400" y="28575"/>
                    </a:lnTo>
                    <a:cubicBezTo>
                      <a:pt x="533400" y="12821"/>
                      <a:pt x="520579" y="0"/>
                      <a:pt x="504825" y="0"/>
                    </a:cubicBezTo>
                    <a:close/>
                    <a:moveTo>
                      <a:pt x="28575" y="19050"/>
                    </a:moveTo>
                    <a:lnTo>
                      <a:pt x="504825" y="19050"/>
                    </a:lnTo>
                    <a:cubicBezTo>
                      <a:pt x="510083" y="19050"/>
                      <a:pt x="514350" y="23327"/>
                      <a:pt x="514350" y="28575"/>
                    </a:cubicBezTo>
                    <a:lnTo>
                      <a:pt x="514350" y="342900"/>
                    </a:lnTo>
                    <a:lnTo>
                      <a:pt x="19050" y="342900"/>
                    </a:lnTo>
                    <a:lnTo>
                      <a:pt x="19050" y="28575"/>
                    </a:lnTo>
                    <a:cubicBezTo>
                      <a:pt x="19050" y="23327"/>
                      <a:pt x="23327" y="19050"/>
                      <a:pt x="28575" y="19050"/>
                    </a:cubicBezTo>
                    <a:close/>
                    <a:moveTo>
                      <a:pt x="342871" y="523875"/>
                    </a:moveTo>
                    <a:lnTo>
                      <a:pt x="190500" y="523875"/>
                    </a:lnTo>
                    <a:lnTo>
                      <a:pt x="190500" y="514350"/>
                    </a:lnTo>
                    <a:lnTo>
                      <a:pt x="342900" y="514350"/>
                    </a:lnTo>
                    <a:lnTo>
                      <a:pt x="342871" y="523875"/>
                    </a:lnTo>
                    <a:close/>
                    <a:moveTo>
                      <a:pt x="293551" y="495300"/>
                    </a:moveTo>
                    <a:lnTo>
                      <a:pt x="239840" y="495300"/>
                    </a:lnTo>
                    <a:lnTo>
                      <a:pt x="246193" y="457200"/>
                    </a:lnTo>
                    <a:lnTo>
                      <a:pt x="287207" y="457200"/>
                    </a:lnTo>
                    <a:lnTo>
                      <a:pt x="293551" y="495300"/>
                    </a:lnTo>
                    <a:close/>
                    <a:moveTo>
                      <a:pt x="514350" y="428625"/>
                    </a:moveTo>
                    <a:cubicBezTo>
                      <a:pt x="514350" y="433873"/>
                      <a:pt x="510083" y="438150"/>
                      <a:pt x="504825" y="438150"/>
                    </a:cubicBezTo>
                    <a:lnTo>
                      <a:pt x="28575" y="438150"/>
                    </a:lnTo>
                    <a:cubicBezTo>
                      <a:pt x="23327" y="438150"/>
                      <a:pt x="19050" y="433873"/>
                      <a:pt x="19050" y="428625"/>
                    </a:cubicBezTo>
                    <a:lnTo>
                      <a:pt x="19050" y="361950"/>
                    </a:lnTo>
                    <a:lnTo>
                      <a:pt x="514350" y="361950"/>
                    </a:lnTo>
                    <a:lnTo>
                      <a:pt x="514350" y="428625"/>
                    </a:lnTo>
                    <a:close/>
                    <a:moveTo>
                      <a:pt x="57150" y="333375"/>
                    </a:moveTo>
                    <a:lnTo>
                      <a:pt x="476250" y="333375"/>
                    </a:lnTo>
                    <a:cubicBezTo>
                      <a:pt x="486756" y="333375"/>
                      <a:pt x="495300" y="324831"/>
                      <a:pt x="495300" y="314325"/>
                    </a:cubicBezTo>
                    <a:lnTo>
                      <a:pt x="495300" y="57150"/>
                    </a:lnTo>
                    <a:cubicBezTo>
                      <a:pt x="495300" y="46644"/>
                      <a:pt x="486756" y="38100"/>
                      <a:pt x="476250" y="38100"/>
                    </a:cubicBezTo>
                    <a:lnTo>
                      <a:pt x="57150" y="38100"/>
                    </a:lnTo>
                    <a:cubicBezTo>
                      <a:pt x="46644" y="38100"/>
                      <a:pt x="38100" y="46644"/>
                      <a:pt x="38100" y="57150"/>
                    </a:cubicBezTo>
                    <a:lnTo>
                      <a:pt x="38100" y="314325"/>
                    </a:lnTo>
                    <a:cubicBezTo>
                      <a:pt x="38100" y="324831"/>
                      <a:pt x="46644" y="333375"/>
                      <a:pt x="57150" y="333375"/>
                    </a:cubicBezTo>
                    <a:close/>
                    <a:moveTo>
                      <a:pt x="57150" y="57150"/>
                    </a:moveTo>
                    <a:lnTo>
                      <a:pt x="476250" y="57150"/>
                    </a:lnTo>
                    <a:lnTo>
                      <a:pt x="476221" y="314325"/>
                    </a:lnTo>
                    <a:lnTo>
                      <a:pt x="57150" y="314325"/>
                    </a:lnTo>
                    <a:lnTo>
                      <a:pt x="57150" y="57150"/>
                    </a:lnTo>
                    <a:close/>
                    <a:moveTo>
                      <a:pt x="266700" y="371475"/>
                    </a:moveTo>
                    <a:cubicBezTo>
                      <a:pt x="250946" y="371475"/>
                      <a:pt x="238125" y="384296"/>
                      <a:pt x="238125" y="400050"/>
                    </a:cubicBezTo>
                    <a:cubicBezTo>
                      <a:pt x="238125" y="415804"/>
                      <a:pt x="250946" y="428625"/>
                      <a:pt x="266700" y="428625"/>
                    </a:cubicBezTo>
                    <a:cubicBezTo>
                      <a:pt x="282454" y="428625"/>
                      <a:pt x="295275" y="415804"/>
                      <a:pt x="295275" y="400050"/>
                    </a:cubicBezTo>
                    <a:cubicBezTo>
                      <a:pt x="295275" y="384296"/>
                      <a:pt x="282454" y="371475"/>
                      <a:pt x="266700" y="371475"/>
                    </a:cubicBezTo>
                    <a:close/>
                    <a:moveTo>
                      <a:pt x="266700" y="409575"/>
                    </a:moveTo>
                    <a:cubicBezTo>
                      <a:pt x="261452" y="409575"/>
                      <a:pt x="257175" y="405298"/>
                      <a:pt x="257175" y="400050"/>
                    </a:cubicBezTo>
                    <a:cubicBezTo>
                      <a:pt x="257175" y="394802"/>
                      <a:pt x="261442" y="390525"/>
                      <a:pt x="266700" y="390525"/>
                    </a:cubicBezTo>
                    <a:cubicBezTo>
                      <a:pt x="271958" y="390525"/>
                      <a:pt x="276225" y="394802"/>
                      <a:pt x="276225" y="400050"/>
                    </a:cubicBezTo>
                    <a:cubicBezTo>
                      <a:pt x="276225" y="405298"/>
                      <a:pt x="271948" y="409575"/>
                      <a:pt x="266700" y="409575"/>
                    </a:cubicBezTo>
                    <a:close/>
                    <a:moveTo>
                      <a:pt x="381000" y="85725"/>
                    </a:moveTo>
                    <a:cubicBezTo>
                      <a:pt x="365246" y="85725"/>
                      <a:pt x="352425" y="98546"/>
                      <a:pt x="352425" y="114300"/>
                    </a:cubicBezTo>
                    <a:cubicBezTo>
                      <a:pt x="352425" y="121701"/>
                      <a:pt x="355330" y="128387"/>
                      <a:pt x="359950" y="133464"/>
                    </a:cubicBezTo>
                    <a:lnTo>
                      <a:pt x="328003" y="181394"/>
                    </a:lnTo>
                    <a:cubicBezTo>
                      <a:pt x="326631" y="181194"/>
                      <a:pt x="325269" y="180975"/>
                      <a:pt x="323850" y="180975"/>
                    </a:cubicBezTo>
                    <a:cubicBezTo>
                      <a:pt x="316459" y="180975"/>
                      <a:pt x="309763" y="183871"/>
                      <a:pt x="304686" y="188500"/>
                    </a:cubicBezTo>
                    <a:lnTo>
                      <a:pt x="256756" y="156553"/>
                    </a:lnTo>
                    <a:cubicBezTo>
                      <a:pt x="256956" y="155181"/>
                      <a:pt x="257175" y="153819"/>
                      <a:pt x="257175" y="152400"/>
                    </a:cubicBezTo>
                    <a:cubicBezTo>
                      <a:pt x="257175" y="136646"/>
                      <a:pt x="244354" y="123825"/>
                      <a:pt x="228600" y="123825"/>
                    </a:cubicBezTo>
                    <a:cubicBezTo>
                      <a:pt x="212846" y="123825"/>
                      <a:pt x="200025" y="136646"/>
                      <a:pt x="200025" y="152400"/>
                    </a:cubicBezTo>
                    <a:cubicBezTo>
                      <a:pt x="200025" y="156867"/>
                      <a:pt x="201149" y="161039"/>
                      <a:pt x="202978" y="164811"/>
                    </a:cubicBezTo>
                    <a:cubicBezTo>
                      <a:pt x="202587" y="165192"/>
                      <a:pt x="202121" y="165459"/>
                      <a:pt x="201797" y="165916"/>
                    </a:cubicBezTo>
                    <a:lnTo>
                      <a:pt x="156715" y="229038"/>
                    </a:lnTo>
                    <a:cubicBezTo>
                      <a:pt x="155296" y="228819"/>
                      <a:pt x="153876" y="228600"/>
                      <a:pt x="152400" y="228600"/>
                    </a:cubicBezTo>
                    <a:cubicBezTo>
                      <a:pt x="136646" y="228600"/>
                      <a:pt x="123825" y="241421"/>
                      <a:pt x="123825" y="257175"/>
                    </a:cubicBezTo>
                    <a:cubicBezTo>
                      <a:pt x="123825" y="272929"/>
                      <a:pt x="136646" y="285750"/>
                      <a:pt x="152400" y="285750"/>
                    </a:cubicBezTo>
                    <a:cubicBezTo>
                      <a:pt x="168154" y="285750"/>
                      <a:pt x="180975" y="272929"/>
                      <a:pt x="180975" y="257175"/>
                    </a:cubicBezTo>
                    <a:cubicBezTo>
                      <a:pt x="180975" y="249850"/>
                      <a:pt x="178127" y="243240"/>
                      <a:pt x="173593" y="238182"/>
                    </a:cubicBezTo>
                    <a:lnTo>
                      <a:pt x="216465" y="178165"/>
                    </a:lnTo>
                    <a:cubicBezTo>
                      <a:pt x="220161" y="179918"/>
                      <a:pt x="224238" y="180975"/>
                      <a:pt x="228600" y="180975"/>
                    </a:cubicBezTo>
                    <a:cubicBezTo>
                      <a:pt x="236001" y="180975"/>
                      <a:pt x="242687" y="178079"/>
                      <a:pt x="247764" y="173450"/>
                    </a:cubicBezTo>
                    <a:lnTo>
                      <a:pt x="295694" y="205397"/>
                    </a:lnTo>
                    <a:cubicBezTo>
                      <a:pt x="295485" y="206769"/>
                      <a:pt x="295275" y="208131"/>
                      <a:pt x="295275" y="209550"/>
                    </a:cubicBezTo>
                    <a:cubicBezTo>
                      <a:pt x="295275" y="225304"/>
                      <a:pt x="308096" y="238125"/>
                      <a:pt x="323850" y="238125"/>
                    </a:cubicBezTo>
                    <a:cubicBezTo>
                      <a:pt x="339604" y="238125"/>
                      <a:pt x="352425" y="225304"/>
                      <a:pt x="352425" y="209550"/>
                    </a:cubicBezTo>
                    <a:cubicBezTo>
                      <a:pt x="352425" y="202149"/>
                      <a:pt x="349520" y="195463"/>
                      <a:pt x="344900" y="190386"/>
                    </a:cubicBezTo>
                    <a:lnTo>
                      <a:pt x="376847" y="142456"/>
                    </a:lnTo>
                    <a:cubicBezTo>
                      <a:pt x="378219" y="142656"/>
                      <a:pt x="379581" y="142875"/>
                      <a:pt x="381000" y="142875"/>
                    </a:cubicBezTo>
                    <a:cubicBezTo>
                      <a:pt x="396754" y="142875"/>
                      <a:pt x="409575" y="130054"/>
                      <a:pt x="409575" y="114300"/>
                    </a:cubicBezTo>
                    <a:cubicBezTo>
                      <a:pt x="409575" y="98546"/>
                      <a:pt x="396754" y="85725"/>
                      <a:pt x="381000" y="85725"/>
                    </a:cubicBezTo>
                    <a:close/>
                    <a:moveTo>
                      <a:pt x="152400" y="266700"/>
                    </a:moveTo>
                    <a:cubicBezTo>
                      <a:pt x="147152" y="266700"/>
                      <a:pt x="142875" y="262423"/>
                      <a:pt x="142875" y="257175"/>
                    </a:cubicBezTo>
                    <a:cubicBezTo>
                      <a:pt x="142875" y="251927"/>
                      <a:pt x="147152" y="247650"/>
                      <a:pt x="152400" y="247650"/>
                    </a:cubicBezTo>
                    <a:cubicBezTo>
                      <a:pt x="157648" y="247650"/>
                      <a:pt x="161925" y="251927"/>
                      <a:pt x="161925" y="257175"/>
                    </a:cubicBezTo>
                    <a:cubicBezTo>
                      <a:pt x="161925" y="262423"/>
                      <a:pt x="157648" y="266700"/>
                      <a:pt x="152400" y="266700"/>
                    </a:cubicBezTo>
                    <a:close/>
                    <a:moveTo>
                      <a:pt x="228600" y="161925"/>
                    </a:moveTo>
                    <a:cubicBezTo>
                      <a:pt x="223352" y="161925"/>
                      <a:pt x="219075" y="157648"/>
                      <a:pt x="219075" y="152400"/>
                    </a:cubicBezTo>
                    <a:cubicBezTo>
                      <a:pt x="219075" y="147152"/>
                      <a:pt x="223352" y="142875"/>
                      <a:pt x="228600" y="142875"/>
                    </a:cubicBezTo>
                    <a:cubicBezTo>
                      <a:pt x="233848" y="142875"/>
                      <a:pt x="238125" y="147152"/>
                      <a:pt x="238125" y="152400"/>
                    </a:cubicBezTo>
                    <a:cubicBezTo>
                      <a:pt x="238125" y="157648"/>
                      <a:pt x="233848" y="161925"/>
                      <a:pt x="228600" y="161925"/>
                    </a:cubicBezTo>
                    <a:close/>
                    <a:moveTo>
                      <a:pt x="323850" y="219075"/>
                    </a:moveTo>
                    <a:cubicBezTo>
                      <a:pt x="318592" y="219075"/>
                      <a:pt x="314325" y="214798"/>
                      <a:pt x="314325" y="209550"/>
                    </a:cubicBezTo>
                    <a:cubicBezTo>
                      <a:pt x="314325" y="204302"/>
                      <a:pt x="318592" y="200025"/>
                      <a:pt x="323850" y="200025"/>
                    </a:cubicBezTo>
                    <a:cubicBezTo>
                      <a:pt x="329108" y="200025"/>
                      <a:pt x="333375" y="204302"/>
                      <a:pt x="333375" y="209550"/>
                    </a:cubicBezTo>
                    <a:cubicBezTo>
                      <a:pt x="333375" y="214798"/>
                      <a:pt x="329108" y="219075"/>
                      <a:pt x="323850" y="219075"/>
                    </a:cubicBezTo>
                    <a:close/>
                    <a:moveTo>
                      <a:pt x="381000" y="123825"/>
                    </a:moveTo>
                    <a:cubicBezTo>
                      <a:pt x="375742" y="123825"/>
                      <a:pt x="371475" y="119548"/>
                      <a:pt x="371475" y="114300"/>
                    </a:cubicBezTo>
                    <a:cubicBezTo>
                      <a:pt x="371475" y="109052"/>
                      <a:pt x="375742" y="104775"/>
                      <a:pt x="381000" y="104775"/>
                    </a:cubicBezTo>
                    <a:cubicBezTo>
                      <a:pt x="386258" y="104775"/>
                      <a:pt x="390525" y="109052"/>
                      <a:pt x="390525" y="114300"/>
                    </a:cubicBezTo>
                    <a:cubicBezTo>
                      <a:pt x="390525" y="119548"/>
                      <a:pt x="386258" y="123825"/>
                      <a:pt x="381000" y="123825"/>
                    </a:cubicBez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nvGrpSpPr>
          <p:cNvPr id="20" name="Group 19">
            <a:extLst>
              <a:ext uri="{FF2B5EF4-FFF2-40B4-BE49-F238E27FC236}">
                <a16:creationId xmlns:a16="http://schemas.microsoft.com/office/drawing/2014/main" id="{6ACDFD3B-A431-BC28-AA03-7914E1B6686A}"/>
              </a:ext>
              <a:ext uri="{C183D7F6-B498-43B3-948B-1728B52AA6E4}">
                <adec:decorative xmlns:adec="http://schemas.microsoft.com/office/drawing/2017/decorative" val="1"/>
              </a:ext>
            </a:extLst>
          </p:cNvPr>
          <p:cNvGrpSpPr/>
          <p:nvPr/>
        </p:nvGrpSpPr>
        <p:grpSpPr>
          <a:xfrm>
            <a:off x="-41101" y="4037877"/>
            <a:ext cx="7567748" cy="787963"/>
            <a:chOff x="-41101" y="4037877"/>
            <a:chExt cx="7567748" cy="787963"/>
          </a:xfrm>
        </p:grpSpPr>
        <p:cxnSp>
          <p:nvCxnSpPr>
            <p:cNvPr id="40" name="Straight Connector 39">
              <a:extLst>
                <a:ext uri="{FF2B5EF4-FFF2-40B4-BE49-F238E27FC236}">
                  <a16:creationId xmlns:a16="http://schemas.microsoft.com/office/drawing/2014/main" id="{C4F007CF-3923-D8B1-9BDB-AADF45BB06AD}"/>
                </a:ext>
              </a:extLst>
            </p:cNvPr>
            <p:cNvCxnSpPr/>
            <p:nvPr/>
          </p:nvCxnSpPr>
          <p:spPr>
            <a:xfrm>
              <a:off x="-4355" y="4037877"/>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73498D29-505F-0118-938E-405C15F54A2F}"/>
                </a:ext>
              </a:extLst>
            </p:cNvPr>
            <p:cNvSpPr txBox="1"/>
            <p:nvPr/>
          </p:nvSpPr>
          <p:spPr>
            <a:xfrm>
              <a:off x="1142707" y="4150387"/>
              <a:ext cx="6088272" cy="5770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E256A"/>
                  </a:solidFill>
                  <a:effectLst/>
                  <a:uLnTx/>
                  <a:uFillTx/>
                  <a:latin typeface="Gill Sans MT"/>
                  <a:ea typeface="Calibri"/>
                  <a:cs typeface="Calibri"/>
                  <a:sym typeface="Calibri"/>
                </a:rPr>
                <a:t>E-Learning – training.tbdiah.org</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Online courses for frontline workers, community health staff and in TB Contact Investigation, Finding cases among those living with HIV, and TB Monitoring &amp; Evaluation </a:t>
              </a:r>
            </a:p>
          </p:txBody>
        </p:sp>
        <p:sp>
          <p:nvSpPr>
            <p:cNvPr id="75" name="Arrow: Right 74">
              <a:extLst>
                <a:ext uri="{FF2B5EF4-FFF2-40B4-BE49-F238E27FC236}">
                  <a16:creationId xmlns:a16="http://schemas.microsoft.com/office/drawing/2014/main" id="{D11081C2-026F-B3A1-63C1-6B521C6E7396}"/>
                </a:ext>
              </a:extLst>
            </p:cNvPr>
            <p:cNvSpPr/>
            <p:nvPr/>
          </p:nvSpPr>
          <p:spPr>
            <a:xfrm>
              <a:off x="-7406" y="4076063"/>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7" name="TextBox 126">
              <a:extLst>
                <a:ext uri="{FF2B5EF4-FFF2-40B4-BE49-F238E27FC236}">
                  <a16:creationId xmlns:a16="http://schemas.microsoft.com/office/drawing/2014/main" id="{F6E5B7AC-73FE-9592-16C0-FDF21B05C08E}"/>
                </a:ext>
              </a:extLst>
            </p:cNvPr>
            <p:cNvSpPr txBox="1"/>
            <p:nvPr/>
          </p:nvSpPr>
          <p:spPr>
            <a:xfrm>
              <a:off x="-41101" y="4571924"/>
              <a:ext cx="8765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E-Learning</a:t>
              </a:r>
            </a:p>
          </p:txBody>
        </p:sp>
        <p:grpSp>
          <p:nvGrpSpPr>
            <p:cNvPr id="14" name="Group 13">
              <a:extLst>
                <a:ext uri="{FF2B5EF4-FFF2-40B4-BE49-F238E27FC236}">
                  <a16:creationId xmlns:a16="http://schemas.microsoft.com/office/drawing/2014/main" id="{15A4481C-E5C2-EBB4-7798-8B5F7B37C07B}"/>
                </a:ext>
              </a:extLst>
            </p:cNvPr>
            <p:cNvGrpSpPr/>
            <p:nvPr/>
          </p:nvGrpSpPr>
          <p:grpSpPr>
            <a:xfrm>
              <a:off x="174927" y="4182106"/>
              <a:ext cx="454018" cy="382081"/>
              <a:chOff x="174927" y="4182106"/>
              <a:chExt cx="454018" cy="382081"/>
            </a:xfrm>
          </p:grpSpPr>
          <p:sp>
            <p:nvSpPr>
              <p:cNvPr id="124" name="Rectangle: Rounded Corners 123">
                <a:extLst>
                  <a:ext uri="{FF2B5EF4-FFF2-40B4-BE49-F238E27FC236}">
                    <a16:creationId xmlns:a16="http://schemas.microsoft.com/office/drawing/2014/main" id="{2D5C6CBE-8956-0A24-8963-545300EC0510}"/>
                  </a:ext>
                </a:extLst>
              </p:cNvPr>
              <p:cNvSpPr/>
              <p:nvPr/>
            </p:nvSpPr>
            <p:spPr>
              <a:xfrm>
                <a:off x="174927" y="4182106"/>
                <a:ext cx="454018" cy="382081"/>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9" name="Graphic 8">
                <a:extLst>
                  <a:ext uri="{FF2B5EF4-FFF2-40B4-BE49-F238E27FC236}">
                    <a16:creationId xmlns:a16="http://schemas.microsoft.com/office/drawing/2014/main" id="{E8E66ADA-F61C-AAD6-0D91-474750ABA4A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294" y="4217780"/>
                <a:ext cx="313731" cy="283577"/>
              </a:xfrm>
              <a:prstGeom prst="rect">
                <a:avLst/>
              </a:prstGeom>
            </p:spPr>
          </p:pic>
        </p:grpSp>
      </p:grpSp>
      <p:grpSp>
        <p:nvGrpSpPr>
          <p:cNvPr id="129" name="Group 128">
            <a:extLst>
              <a:ext uri="{FF2B5EF4-FFF2-40B4-BE49-F238E27FC236}">
                <a16:creationId xmlns:a16="http://schemas.microsoft.com/office/drawing/2014/main" id="{98E0AB75-3F83-236C-516E-BCDA2F88A32D}"/>
              </a:ext>
              <a:ext uri="{C183D7F6-B498-43B3-948B-1728B52AA6E4}">
                <adec:decorative xmlns:adec="http://schemas.microsoft.com/office/drawing/2017/decorative" val="1"/>
              </a:ext>
            </a:extLst>
          </p:cNvPr>
          <p:cNvGrpSpPr/>
          <p:nvPr/>
        </p:nvGrpSpPr>
        <p:grpSpPr>
          <a:xfrm>
            <a:off x="2370" y="1366821"/>
            <a:ext cx="7538479" cy="793972"/>
            <a:chOff x="2370" y="1366821"/>
            <a:chExt cx="7538479" cy="793972"/>
          </a:xfrm>
        </p:grpSpPr>
        <p:sp>
          <p:nvSpPr>
            <p:cNvPr id="130" name="Arrow: Right 129">
              <a:extLst>
                <a:ext uri="{FF2B5EF4-FFF2-40B4-BE49-F238E27FC236}">
                  <a16:creationId xmlns:a16="http://schemas.microsoft.com/office/drawing/2014/main" id="{D6F8A9ED-D6CB-122E-F018-0DDB16F451FD}"/>
                </a:ext>
              </a:extLst>
            </p:cNvPr>
            <p:cNvSpPr/>
            <p:nvPr/>
          </p:nvSpPr>
          <p:spPr>
            <a:xfrm>
              <a:off x="2370" y="1427980"/>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1" name="TextBox 130">
              <a:extLst>
                <a:ext uri="{FF2B5EF4-FFF2-40B4-BE49-F238E27FC236}">
                  <a16:creationId xmlns:a16="http://schemas.microsoft.com/office/drawing/2014/main" id="{078BDD3A-6A2B-CEDD-9549-82EE0D4EE2EE}"/>
                </a:ext>
              </a:extLst>
            </p:cNvPr>
            <p:cNvSpPr txBox="1"/>
            <p:nvPr/>
          </p:nvSpPr>
          <p:spPr>
            <a:xfrm>
              <a:off x="1142707" y="1526177"/>
              <a:ext cx="605419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8C84"/>
                  </a:solidFill>
                  <a:effectLst/>
                  <a:uLnTx/>
                  <a:uFillTx/>
                  <a:latin typeface="Gill Sans MT"/>
                  <a:ea typeface="Calibri"/>
                  <a:cs typeface="Calibri"/>
                  <a:sym typeface="Calibri"/>
                </a:rPr>
                <a:t>Centers of Excellence</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Establish Centers of Excellence to test and model best practices in TB M&amp;E and surveillance </a:t>
              </a:r>
              <a:endPar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endParaRPr>
            </a:p>
          </p:txBody>
        </p:sp>
        <p:sp>
          <p:nvSpPr>
            <p:cNvPr id="132" name="TextBox 131">
              <a:extLst>
                <a:ext uri="{FF2B5EF4-FFF2-40B4-BE49-F238E27FC236}">
                  <a16:creationId xmlns:a16="http://schemas.microsoft.com/office/drawing/2014/main" id="{FFDCE542-5904-DEA3-3CD7-9E12D2B62F6E}"/>
                </a:ext>
              </a:extLst>
            </p:cNvPr>
            <p:cNvSpPr txBox="1"/>
            <p:nvPr/>
          </p:nvSpPr>
          <p:spPr>
            <a:xfrm>
              <a:off x="118230" y="1899183"/>
              <a:ext cx="57048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COEs</a:t>
              </a:r>
            </a:p>
          </p:txBody>
        </p:sp>
        <p:grpSp>
          <p:nvGrpSpPr>
            <p:cNvPr id="133" name="Group 132">
              <a:extLst>
                <a:ext uri="{FF2B5EF4-FFF2-40B4-BE49-F238E27FC236}">
                  <a16:creationId xmlns:a16="http://schemas.microsoft.com/office/drawing/2014/main" id="{DDDF87F1-8EB9-5560-9864-B542F759EA96}"/>
                </a:ext>
              </a:extLst>
            </p:cNvPr>
            <p:cNvGrpSpPr/>
            <p:nvPr/>
          </p:nvGrpSpPr>
          <p:grpSpPr>
            <a:xfrm>
              <a:off x="174927" y="1496275"/>
              <a:ext cx="457094" cy="384670"/>
              <a:chOff x="174927" y="1469605"/>
              <a:chExt cx="457094" cy="384670"/>
            </a:xfrm>
          </p:grpSpPr>
          <p:sp>
            <p:nvSpPr>
              <p:cNvPr id="135" name="Rectangle: Rounded Corners 134">
                <a:extLst>
                  <a:ext uri="{FF2B5EF4-FFF2-40B4-BE49-F238E27FC236}">
                    <a16:creationId xmlns:a16="http://schemas.microsoft.com/office/drawing/2014/main" id="{38520556-AA4D-B44A-A9B8-C7E6858A133B}"/>
                  </a:ext>
                </a:extLst>
              </p:cNvPr>
              <p:cNvSpPr/>
              <p:nvPr/>
            </p:nvSpPr>
            <p:spPr>
              <a:xfrm>
                <a:off x="174927" y="1469605"/>
                <a:ext cx="457094" cy="384670"/>
              </a:xfrm>
              <a:prstGeom prst="roundRect">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6" name="Freeform: Shape 135">
                <a:extLst>
                  <a:ext uri="{FF2B5EF4-FFF2-40B4-BE49-F238E27FC236}">
                    <a16:creationId xmlns:a16="http://schemas.microsoft.com/office/drawing/2014/main" id="{499088D7-18AB-CC7E-B0F0-E07691822910}"/>
                  </a:ext>
                </a:extLst>
              </p:cNvPr>
              <p:cNvSpPr/>
              <p:nvPr/>
            </p:nvSpPr>
            <p:spPr>
              <a:xfrm>
                <a:off x="300305" y="1479319"/>
                <a:ext cx="206338" cy="344720"/>
              </a:xfrm>
              <a:custGeom>
                <a:avLst/>
                <a:gdLst>
                  <a:gd name="connsiteX0" fmla="*/ 180436 w 342080"/>
                  <a:gd name="connsiteY0" fmla="*/ 229076 h 571500"/>
                  <a:gd name="connsiteX1" fmla="*/ 180436 w 342080"/>
                  <a:gd name="connsiteY1" fmla="*/ 209550 h 571500"/>
                  <a:gd name="connsiteX2" fmla="*/ 209011 w 342080"/>
                  <a:gd name="connsiteY2" fmla="*/ 209550 h 571500"/>
                  <a:gd name="connsiteX3" fmla="*/ 214155 w 342080"/>
                  <a:gd name="connsiteY3" fmla="*/ 208026 h 571500"/>
                  <a:gd name="connsiteX4" fmla="*/ 318930 w 342080"/>
                  <a:gd name="connsiteY4" fmla="*/ 141351 h 571500"/>
                  <a:gd name="connsiteX5" fmla="*/ 323311 w 342080"/>
                  <a:gd name="connsiteY5" fmla="*/ 133350 h 571500"/>
                  <a:gd name="connsiteX6" fmla="*/ 323311 w 342080"/>
                  <a:gd name="connsiteY6" fmla="*/ 9525 h 571500"/>
                  <a:gd name="connsiteX7" fmla="*/ 313786 w 342080"/>
                  <a:gd name="connsiteY7" fmla="*/ 0 h 571500"/>
                  <a:gd name="connsiteX8" fmla="*/ 28036 w 342080"/>
                  <a:gd name="connsiteY8" fmla="*/ 0 h 571500"/>
                  <a:gd name="connsiteX9" fmla="*/ 18511 w 342080"/>
                  <a:gd name="connsiteY9" fmla="*/ 9525 h 571500"/>
                  <a:gd name="connsiteX10" fmla="*/ 18511 w 342080"/>
                  <a:gd name="connsiteY10" fmla="*/ 133350 h 571500"/>
                  <a:gd name="connsiteX11" fmla="*/ 22893 w 342080"/>
                  <a:gd name="connsiteY11" fmla="*/ 141351 h 571500"/>
                  <a:gd name="connsiteX12" fmla="*/ 127668 w 342080"/>
                  <a:gd name="connsiteY12" fmla="*/ 208026 h 571500"/>
                  <a:gd name="connsiteX13" fmla="*/ 132811 w 342080"/>
                  <a:gd name="connsiteY13" fmla="*/ 209550 h 571500"/>
                  <a:gd name="connsiteX14" fmla="*/ 161386 w 342080"/>
                  <a:gd name="connsiteY14" fmla="*/ 209550 h 571500"/>
                  <a:gd name="connsiteX15" fmla="*/ 161386 w 342080"/>
                  <a:gd name="connsiteY15" fmla="*/ 229076 h 571500"/>
                  <a:gd name="connsiteX16" fmla="*/ 301 w 342080"/>
                  <a:gd name="connsiteY16" fmla="*/ 410300 h 571500"/>
                  <a:gd name="connsiteX17" fmla="*/ 110427 w 342080"/>
                  <a:gd name="connsiteY17" fmla="*/ 560451 h 571500"/>
                  <a:gd name="connsiteX18" fmla="*/ 170911 w 342080"/>
                  <a:gd name="connsiteY18" fmla="*/ 571500 h 571500"/>
                  <a:gd name="connsiteX19" fmla="*/ 231395 w 342080"/>
                  <a:gd name="connsiteY19" fmla="*/ 560546 h 571500"/>
                  <a:gd name="connsiteX20" fmla="*/ 330887 w 342080"/>
                  <a:gd name="connsiteY20" fmla="*/ 339432 h 571500"/>
                  <a:gd name="connsiteX21" fmla="*/ 180436 w 342080"/>
                  <a:gd name="connsiteY21" fmla="*/ 229076 h 571500"/>
                  <a:gd name="connsiteX22" fmla="*/ 135573 w 342080"/>
                  <a:gd name="connsiteY22" fmla="*/ 190500 h 571500"/>
                  <a:gd name="connsiteX23" fmla="*/ 113761 w 342080"/>
                  <a:gd name="connsiteY23" fmla="*/ 176594 h 571500"/>
                  <a:gd name="connsiteX24" fmla="*/ 113761 w 342080"/>
                  <a:gd name="connsiteY24" fmla="*/ 19050 h 571500"/>
                  <a:gd name="connsiteX25" fmla="*/ 228061 w 342080"/>
                  <a:gd name="connsiteY25" fmla="*/ 19050 h 571500"/>
                  <a:gd name="connsiteX26" fmla="*/ 228061 w 342080"/>
                  <a:gd name="connsiteY26" fmla="*/ 176594 h 571500"/>
                  <a:gd name="connsiteX27" fmla="*/ 206249 w 342080"/>
                  <a:gd name="connsiteY27" fmla="*/ 190500 h 571500"/>
                  <a:gd name="connsiteX28" fmla="*/ 323311 w 342080"/>
                  <a:gd name="connsiteY28" fmla="*/ 400050 h 571500"/>
                  <a:gd name="connsiteX29" fmla="*/ 170911 w 342080"/>
                  <a:gd name="connsiteY29" fmla="*/ 552450 h 571500"/>
                  <a:gd name="connsiteX30" fmla="*/ 170911 w 342080"/>
                  <a:gd name="connsiteY30" fmla="*/ 495300 h 571500"/>
                  <a:gd name="connsiteX31" fmla="*/ 151861 w 342080"/>
                  <a:gd name="connsiteY31" fmla="*/ 495300 h 571500"/>
                  <a:gd name="connsiteX32" fmla="*/ 132811 w 342080"/>
                  <a:gd name="connsiteY32" fmla="*/ 476250 h 571500"/>
                  <a:gd name="connsiteX33" fmla="*/ 151861 w 342080"/>
                  <a:gd name="connsiteY33" fmla="*/ 457200 h 571500"/>
                  <a:gd name="connsiteX34" fmla="*/ 170911 w 342080"/>
                  <a:gd name="connsiteY34" fmla="*/ 457200 h 571500"/>
                  <a:gd name="connsiteX35" fmla="*/ 170911 w 342080"/>
                  <a:gd name="connsiteY35" fmla="*/ 400050 h 571500"/>
                  <a:gd name="connsiteX36" fmla="*/ 113761 w 342080"/>
                  <a:gd name="connsiteY36" fmla="*/ 400050 h 571500"/>
                  <a:gd name="connsiteX37" fmla="*/ 113761 w 342080"/>
                  <a:gd name="connsiteY37" fmla="*/ 381000 h 571500"/>
                  <a:gd name="connsiteX38" fmla="*/ 94711 w 342080"/>
                  <a:gd name="connsiteY38" fmla="*/ 361950 h 571500"/>
                  <a:gd name="connsiteX39" fmla="*/ 75661 w 342080"/>
                  <a:gd name="connsiteY39" fmla="*/ 381000 h 571500"/>
                  <a:gd name="connsiteX40" fmla="*/ 75661 w 342080"/>
                  <a:gd name="connsiteY40" fmla="*/ 400050 h 571500"/>
                  <a:gd name="connsiteX41" fmla="*/ 18511 w 342080"/>
                  <a:gd name="connsiteY41" fmla="*/ 400050 h 571500"/>
                  <a:gd name="connsiteX42" fmla="*/ 170911 w 342080"/>
                  <a:gd name="connsiteY42" fmla="*/ 247650 h 571500"/>
                  <a:gd name="connsiteX43" fmla="*/ 170911 w 342080"/>
                  <a:gd name="connsiteY43" fmla="*/ 304800 h 571500"/>
                  <a:gd name="connsiteX44" fmla="*/ 189961 w 342080"/>
                  <a:gd name="connsiteY44" fmla="*/ 304800 h 571500"/>
                  <a:gd name="connsiteX45" fmla="*/ 209011 w 342080"/>
                  <a:gd name="connsiteY45" fmla="*/ 323850 h 571500"/>
                  <a:gd name="connsiteX46" fmla="*/ 189961 w 342080"/>
                  <a:gd name="connsiteY46" fmla="*/ 342900 h 571500"/>
                  <a:gd name="connsiteX47" fmla="*/ 170911 w 342080"/>
                  <a:gd name="connsiteY47" fmla="*/ 342900 h 571500"/>
                  <a:gd name="connsiteX48" fmla="*/ 170911 w 342080"/>
                  <a:gd name="connsiteY48" fmla="*/ 400050 h 571500"/>
                  <a:gd name="connsiteX49" fmla="*/ 228061 w 342080"/>
                  <a:gd name="connsiteY49" fmla="*/ 400050 h 571500"/>
                  <a:gd name="connsiteX50" fmla="*/ 228061 w 342080"/>
                  <a:gd name="connsiteY50" fmla="*/ 419100 h 571500"/>
                  <a:gd name="connsiteX51" fmla="*/ 247111 w 342080"/>
                  <a:gd name="connsiteY51" fmla="*/ 438150 h 571500"/>
                  <a:gd name="connsiteX52" fmla="*/ 266161 w 342080"/>
                  <a:gd name="connsiteY52" fmla="*/ 419100 h 571500"/>
                  <a:gd name="connsiteX53" fmla="*/ 266161 w 342080"/>
                  <a:gd name="connsiteY53" fmla="*/ 4000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2080" h="571500">
                    <a:moveTo>
                      <a:pt x="180436" y="229076"/>
                    </a:moveTo>
                    <a:lnTo>
                      <a:pt x="180436" y="209550"/>
                    </a:lnTo>
                    <a:lnTo>
                      <a:pt x="209011" y="209550"/>
                    </a:lnTo>
                    <a:cubicBezTo>
                      <a:pt x="210836" y="209545"/>
                      <a:pt x="212621" y="209017"/>
                      <a:pt x="214155" y="208026"/>
                    </a:cubicBezTo>
                    <a:lnTo>
                      <a:pt x="318930" y="141351"/>
                    </a:lnTo>
                    <a:cubicBezTo>
                      <a:pt x="321656" y="139602"/>
                      <a:pt x="323305" y="136589"/>
                      <a:pt x="323311" y="133350"/>
                    </a:cubicBezTo>
                    <a:lnTo>
                      <a:pt x="323311" y="9525"/>
                    </a:lnTo>
                    <a:cubicBezTo>
                      <a:pt x="323311" y="4265"/>
                      <a:pt x="319047" y="0"/>
                      <a:pt x="313786" y="0"/>
                    </a:cubicBezTo>
                    <a:lnTo>
                      <a:pt x="28036" y="0"/>
                    </a:lnTo>
                    <a:cubicBezTo>
                      <a:pt x="22775" y="0"/>
                      <a:pt x="18511" y="4265"/>
                      <a:pt x="18511" y="9525"/>
                    </a:cubicBezTo>
                    <a:lnTo>
                      <a:pt x="18511" y="133350"/>
                    </a:lnTo>
                    <a:cubicBezTo>
                      <a:pt x="18517" y="136589"/>
                      <a:pt x="20166" y="139602"/>
                      <a:pt x="22893" y="141351"/>
                    </a:cubicBezTo>
                    <a:lnTo>
                      <a:pt x="127668" y="208026"/>
                    </a:lnTo>
                    <a:cubicBezTo>
                      <a:pt x="129201" y="209017"/>
                      <a:pt x="130986" y="209545"/>
                      <a:pt x="132811" y="209550"/>
                    </a:cubicBezTo>
                    <a:lnTo>
                      <a:pt x="161386" y="209550"/>
                    </a:lnTo>
                    <a:lnTo>
                      <a:pt x="161386" y="229076"/>
                    </a:lnTo>
                    <a:cubicBezTo>
                      <a:pt x="66860" y="234637"/>
                      <a:pt x="-5260" y="315774"/>
                      <a:pt x="301" y="410300"/>
                    </a:cubicBezTo>
                    <a:cubicBezTo>
                      <a:pt x="4264" y="477661"/>
                      <a:pt x="47370" y="536433"/>
                      <a:pt x="110427" y="560451"/>
                    </a:cubicBezTo>
                    <a:cubicBezTo>
                      <a:pt x="129740" y="567813"/>
                      <a:pt x="150243" y="571558"/>
                      <a:pt x="170911" y="571500"/>
                    </a:cubicBezTo>
                    <a:cubicBezTo>
                      <a:pt x="191570" y="571543"/>
                      <a:pt x="212064" y="567832"/>
                      <a:pt x="231395" y="560546"/>
                    </a:cubicBezTo>
                    <a:cubicBezTo>
                      <a:pt x="319928" y="526961"/>
                      <a:pt x="364472" y="427965"/>
                      <a:pt x="330887" y="339432"/>
                    </a:cubicBezTo>
                    <a:cubicBezTo>
                      <a:pt x="306897" y="276190"/>
                      <a:pt x="247964" y="232963"/>
                      <a:pt x="180436" y="229076"/>
                    </a:cubicBezTo>
                    <a:close/>
                    <a:moveTo>
                      <a:pt x="135573" y="190500"/>
                    </a:moveTo>
                    <a:lnTo>
                      <a:pt x="113761" y="176594"/>
                    </a:lnTo>
                    <a:lnTo>
                      <a:pt x="113761" y="19050"/>
                    </a:lnTo>
                    <a:lnTo>
                      <a:pt x="228061" y="19050"/>
                    </a:lnTo>
                    <a:lnTo>
                      <a:pt x="228061" y="176594"/>
                    </a:lnTo>
                    <a:lnTo>
                      <a:pt x="206249" y="190500"/>
                    </a:lnTo>
                    <a:close/>
                    <a:moveTo>
                      <a:pt x="323311" y="400050"/>
                    </a:moveTo>
                    <a:cubicBezTo>
                      <a:pt x="323311" y="484219"/>
                      <a:pt x="255080" y="552450"/>
                      <a:pt x="170911" y="552450"/>
                    </a:cubicBezTo>
                    <a:lnTo>
                      <a:pt x="170911" y="495300"/>
                    </a:lnTo>
                    <a:lnTo>
                      <a:pt x="151861" y="495300"/>
                    </a:lnTo>
                    <a:cubicBezTo>
                      <a:pt x="141340" y="495300"/>
                      <a:pt x="132811" y="486771"/>
                      <a:pt x="132811" y="476250"/>
                    </a:cubicBezTo>
                    <a:cubicBezTo>
                      <a:pt x="132811" y="465729"/>
                      <a:pt x="141340" y="457200"/>
                      <a:pt x="151861" y="457200"/>
                    </a:cubicBezTo>
                    <a:lnTo>
                      <a:pt x="170911" y="457200"/>
                    </a:lnTo>
                    <a:lnTo>
                      <a:pt x="170911" y="400050"/>
                    </a:lnTo>
                    <a:lnTo>
                      <a:pt x="113761" y="400050"/>
                    </a:lnTo>
                    <a:lnTo>
                      <a:pt x="113761" y="381000"/>
                    </a:lnTo>
                    <a:cubicBezTo>
                      <a:pt x="113761" y="370479"/>
                      <a:pt x="105232" y="361950"/>
                      <a:pt x="94711" y="361950"/>
                    </a:cubicBezTo>
                    <a:cubicBezTo>
                      <a:pt x="84190" y="361950"/>
                      <a:pt x="75661" y="370479"/>
                      <a:pt x="75661" y="381000"/>
                    </a:cubicBezTo>
                    <a:lnTo>
                      <a:pt x="75661" y="400050"/>
                    </a:lnTo>
                    <a:lnTo>
                      <a:pt x="18511" y="400050"/>
                    </a:lnTo>
                    <a:cubicBezTo>
                      <a:pt x="18511" y="315881"/>
                      <a:pt x="86742" y="247650"/>
                      <a:pt x="170911" y="247650"/>
                    </a:cubicBezTo>
                    <a:lnTo>
                      <a:pt x="170911" y="304800"/>
                    </a:lnTo>
                    <a:lnTo>
                      <a:pt x="189961" y="304800"/>
                    </a:lnTo>
                    <a:cubicBezTo>
                      <a:pt x="200482" y="304800"/>
                      <a:pt x="209011" y="313329"/>
                      <a:pt x="209011" y="323850"/>
                    </a:cubicBezTo>
                    <a:cubicBezTo>
                      <a:pt x="209011" y="334371"/>
                      <a:pt x="200482" y="342900"/>
                      <a:pt x="189961" y="342900"/>
                    </a:cubicBezTo>
                    <a:lnTo>
                      <a:pt x="170911" y="342900"/>
                    </a:lnTo>
                    <a:lnTo>
                      <a:pt x="170911" y="400050"/>
                    </a:lnTo>
                    <a:lnTo>
                      <a:pt x="228061" y="400050"/>
                    </a:lnTo>
                    <a:lnTo>
                      <a:pt x="228061" y="419100"/>
                    </a:lnTo>
                    <a:cubicBezTo>
                      <a:pt x="228061" y="429621"/>
                      <a:pt x="236590" y="438150"/>
                      <a:pt x="247111" y="438150"/>
                    </a:cubicBezTo>
                    <a:cubicBezTo>
                      <a:pt x="257632" y="438150"/>
                      <a:pt x="266161" y="429621"/>
                      <a:pt x="266161" y="419100"/>
                    </a:cubicBezTo>
                    <a:lnTo>
                      <a:pt x="266161" y="400050"/>
                    </a:ln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cxnSp>
          <p:nvCxnSpPr>
            <p:cNvPr id="134" name="Straight Connector 133">
              <a:extLst>
                <a:ext uri="{FF2B5EF4-FFF2-40B4-BE49-F238E27FC236}">
                  <a16:creationId xmlns:a16="http://schemas.microsoft.com/office/drawing/2014/main" id="{CDDFA812-2B09-0C2F-35D3-BF38A7124EFE}"/>
                </a:ext>
              </a:extLst>
            </p:cNvPr>
            <p:cNvCxnSpPr/>
            <p:nvPr/>
          </p:nvCxnSpPr>
          <p:spPr>
            <a:xfrm>
              <a:off x="9847" y="1366821"/>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E022E385-80EB-1562-254A-70D4D1CE4FB6}"/>
              </a:ext>
              <a:ext uri="{C183D7F6-B498-43B3-948B-1728B52AA6E4}">
                <adec:decorative xmlns:adec="http://schemas.microsoft.com/office/drawing/2017/decorative" val="1"/>
              </a:ext>
            </a:extLst>
          </p:cNvPr>
          <p:cNvGrpSpPr/>
          <p:nvPr/>
        </p:nvGrpSpPr>
        <p:grpSpPr>
          <a:xfrm>
            <a:off x="19961" y="550977"/>
            <a:ext cx="6950001" cy="731520"/>
            <a:chOff x="19961" y="550977"/>
            <a:chExt cx="6950001" cy="731520"/>
          </a:xfrm>
        </p:grpSpPr>
        <p:sp>
          <p:nvSpPr>
            <p:cNvPr id="3" name="Arrow: Right 2">
              <a:extLst>
                <a:ext uri="{FF2B5EF4-FFF2-40B4-BE49-F238E27FC236}">
                  <a16:creationId xmlns:a16="http://schemas.microsoft.com/office/drawing/2014/main" id="{5FD6A13C-F3B5-9EFF-AB0A-79CB498B4BF2}"/>
                </a:ext>
              </a:extLst>
            </p:cNvPr>
            <p:cNvSpPr/>
            <p:nvPr/>
          </p:nvSpPr>
          <p:spPr>
            <a:xfrm>
              <a:off x="19961" y="550977"/>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id="{B32B16D8-1E2F-EA37-BDFB-40F41FEB7D52}"/>
                </a:ext>
              </a:extLst>
            </p:cNvPr>
            <p:cNvSpPr txBox="1"/>
            <p:nvPr/>
          </p:nvSpPr>
          <p:spPr>
            <a:xfrm>
              <a:off x="1152870" y="643808"/>
              <a:ext cx="5817092" cy="625812"/>
            </a:xfrm>
            <a:prstGeom prst="rect">
              <a:avLst/>
            </a:prstGeom>
            <a:noFill/>
          </p:spPr>
          <p:txBody>
            <a:bodyPr wrap="square">
              <a:spAutoFit/>
            </a:bodyPr>
            <a:lstStyle/>
            <a:p>
              <a:pPr marL="58738" marR="0" lvl="0" indent="0" algn="l" defTabSz="457200" rtl="0" eaLnBrk="1" fontAlgn="auto" latinLnBrk="0" hangingPunct="1">
                <a:lnSpc>
                  <a:spcPct val="100000"/>
                </a:lnSpc>
                <a:spcBef>
                  <a:spcPts val="0"/>
                </a:spcBef>
                <a:spcAft>
                  <a:spcPts val="0"/>
                </a:spcAft>
                <a:buClr>
                  <a:srgbClr val="222222"/>
                </a:buClr>
                <a:buSzPct val="100000"/>
                <a:buFontTx/>
                <a:buNone/>
                <a:tabLst/>
                <a:defRPr/>
              </a:pPr>
              <a:r>
                <a:rPr kumimoji="0" lang="en-US" sz="1050" b="1" i="0" u="none" strike="noStrike" kern="1200" cap="none" spc="0" normalizeH="0" baseline="0" noProof="0" dirty="0">
                  <a:ln>
                    <a:noFill/>
                  </a:ln>
                  <a:solidFill>
                    <a:srgbClr val="D44106"/>
                  </a:solidFill>
                  <a:effectLst/>
                  <a:uLnTx/>
                  <a:uFillTx/>
                  <a:latin typeface="Gill Sans MT"/>
                  <a:ea typeface="Calibri"/>
                  <a:cs typeface="Calibri"/>
                  <a:sym typeface="Calibri"/>
                </a:rPr>
                <a:t>TB Data-to-Action Continuum </a:t>
              </a:r>
            </a:p>
            <a:p>
              <a:pPr marL="230188" marR="0" lvl="0" indent="-171450" algn="l" defTabSz="457200" rtl="0" eaLnBrk="1" fontAlgn="auto" latinLnBrk="0" hangingPunct="1">
                <a:lnSpc>
                  <a:spcPct val="100000"/>
                </a:lnSpc>
                <a:spcBef>
                  <a:spcPts val="200"/>
                </a:spcBef>
                <a:spcAft>
                  <a:spcPts val="0"/>
                </a:spcAft>
                <a:buClr>
                  <a:srgbClr val="222222"/>
                </a:buClr>
                <a:buSzPct val="100000"/>
                <a:buFont typeface="Wingdings" panose="05000000000000000000" pitchFamily="2" charset="2"/>
                <a:buChar char="§"/>
                <a:tabLst/>
                <a:defRPr/>
              </a:pPr>
              <a:r>
                <a:rPr kumimoji="0" lang="en-US" sz="1050" b="0" i="0" u="none" strike="noStrike" kern="1200" cap="none" spc="0" normalizeH="0" baseline="0" noProof="0" dirty="0">
                  <a:ln>
                    <a:noFill/>
                  </a:ln>
                  <a:solidFill>
                    <a:srgbClr val="222222"/>
                  </a:solidFill>
                  <a:effectLst/>
                  <a:uLnTx/>
                  <a:uFillTx/>
                  <a:latin typeface="Gill Sans MT"/>
                  <a:ea typeface="Calibri"/>
                  <a:cs typeface="Calibri"/>
                  <a:sym typeface="Calibri"/>
                </a:rPr>
                <a:t>Measures the progress of countries as they work toward improving their TB M&amp;E and surveillance systems</a:t>
              </a:r>
              <a:endParaRPr kumimoji="0" lang="en-US" sz="1100" b="0" i="0" u="none" strike="noStrike" kern="1200" cap="none" spc="0" normalizeH="0" baseline="0" noProof="0" dirty="0">
                <a:ln>
                  <a:noFill/>
                </a:ln>
                <a:solidFill>
                  <a:srgbClr val="222222"/>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D9F824CE-9B94-1B59-E382-C90B678B7198}"/>
                </a:ext>
              </a:extLst>
            </p:cNvPr>
            <p:cNvSpPr txBox="1"/>
            <p:nvPr/>
          </p:nvSpPr>
          <p:spPr>
            <a:xfrm>
              <a:off x="111014" y="1028581"/>
              <a:ext cx="580268"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22222"/>
                  </a:solidFill>
                  <a:effectLst/>
                  <a:uLnTx/>
                  <a:uFillTx/>
                  <a:latin typeface="Gill Sans MT"/>
                  <a:ea typeface="+mn-ea"/>
                  <a:cs typeface="+mn-cs"/>
                </a:rPr>
                <a:t>D2AC</a:t>
              </a:r>
            </a:p>
          </p:txBody>
        </p:sp>
        <p:grpSp>
          <p:nvGrpSpPr>
            <p:cNvPr id="7" name="Group 6">
              <a:extLst>
                <a:ext uri="{FF2B5EF4-FFF2-40B4-BE49-F238E27FC236}">
                  <a16:creationId xmlns:a16="http://schemas.microsoft.com/office/drawing/2014/main" id="{715FF137-C126-D7D1-CB21-2FAD11C189E2}"/>
                </a:ext>
              </a:extLst>
            </p:cNvPr>
            <p:cNvGrpSpPr/>
            <p:nvPr/>
          </p:nvGrpSpPr>
          <p:grpSpPr>
            <a:xfrm>
              <a:off x="180685" y="635874"/>
              <a:ext cx="457200" cy="384048"/>
              <a:chOff x="180685" y="635874"/>
              <a:chExt cx="457200" cy="384048"/>
            </a:xfrm>
          </p:grpSpPr>
          <p:sp>
            <p:nvSpPr>
              <p:cNvPr id="8" name="Rectangle: Rounded Corners 7">
                <a:extLst>
                  <a:ext uri="{FF2B5EF4-FFF2-40B4-BE49-F238E27FC236}">
                    <a16:creationId xmlns:a16="http://schemas.microsoft.com/office/drawing/2014/main" id="{717520FD-0E34-EB6E-3BF4-E031CD1347EC}"/>
                  </a:ext>
                </a:extLst>
              </p:cNvPr>
              <p:cNvSpPr/>
              <p:nvPr/>
            </p:nvSpPr>
            <p:spPr>
              <a:xfrm>
                <a:off x="180685" y="635874"/>
                <a:ext cx="457200" cy="384048"/>
              </a:xfrm>
              <a:prstGeom prst="roundRect">
                <a:avLst/>
              </a:prstGeom>
              <a:solidFill>
                <a:schemeClr val="accent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nvGrpSpPr>
              <p:cNvPr id="10" name="Group 9">
                <a:extLst>
                  <a:ext uri="{FF2B5EF4-FFF2-40B4-BE49-F238E27FC236}">
                    <a16:creationId xmlns:a16="http://schemas.microsoft.com/office/drawing/2014/main" id="{3D6598FF-0729-5FD5-2BB7-3E7BDA2F8F6C}"/>
                  </a:ext>
                </a:extLst>
              </p:cNvPr>
              <p:cNvGrpSpPr/>
              <p:nvPr/>
            </p:nvGrpSpPr>
            <p:grpSpPr>
              <a:xfrm>
                <a:off x="317373" y="688827"/>
                <a:ext cx="205508" cy="204956"/>
                <a:chOff x="1674307" y="981744"/>
                <a:chExt cx="2104310" cy="2098654"/>
              </a:xfrm>
            </p:grpSpPr>
            <p:sp>
              <p:nvSpPr>
                <p:cNvPr id="21" name="Freeform: Shape 20">
                  <a:extLst>
                    <a:ext uri="{FF2B5EF4-FFF2-40B4-BE49-F238E27FC236}">
                      <a16:creationId xmlns:a16="http://schemas.microsoft.com/office/drawing/2014/main" id="{E8DE631F-798C-A8D0-E351-AC15F1AE041D}"/>
                    </a:ext>
                  </a:extLst>
                </p:cNvPr>
                <p:cNvSpPr/>
                <p:nvPr/>
              </p:nvSpPr>
              <p:spPr>
                <a:xfrm>
                  <a:off x="1674307" y="981744"/>
                  <a:ext cx="2104310" cy="2098654"/>
                </a:xfrm>
                <a:custGeom>
                  <a:avLst/>
                  <a:gdLst>
                    <a:gd name="connsiteX0" fmla="*/ 556604 w 570386"/>
                    <a:gd name="connsiteY0" fmla="*/ 250375 h 568853"/>
                    <a:gd name="connsiteX1" fmla="*/ 502978 w 570386"/>
                    <a:gd name="connsiteY1" fmla="*/ 238849 h 568853"/>
                    <a:gd name="connsiteX2" fmla="*/ 481547 w 570386"/>
                    <a:gd name="connsiteY2" fmla="*/ 179890 h 568853"/>
                    <a:gd name="connsiteX3" fmla="*/ 514503 w 570386"/>
                    <a:gd name="connsiteY3" fmla="*/ 137027 h 568853"/>
                    <a:gd name="connsiteX4" fmla="*/ 513741 w 570386"/>
                    <a:gd name="connsiteY4" fmla="*/ 111024 h 568853"/>
                    <a:gd name="connsiteX5" fmla="*/ 496120 w 570386"/>
                    <a:gd name="connsiteY5" fmla="*/ 91879 h 568853"/>
                    <a:gd name="connsiteX6" fmla="*/ 478498 w 570386"/>
                    <a:gd name="connsiteY6" fmla="*/ 72734 h 568853"/>
                    <a:gd name="connsiteX7" fmla="*/ 452495 w 570386"/>
                    <a:gd name="connsiteY7" fmla="*/ 69686 h 568853"/>
                    <a:gd name="connsiteX8" fmla="*/ 406585 w 570386"/>
                    <a:gd name="connsiteY8" fmla="*/ 99594 h 568853"/>
                    <a:gd name="connsiteX9" fmla="*/ 348387 w 570386"/>
                    <a:gd name="connsiteY9" fmla="*/ 72829 h 568853"/>
                    <a:gd name="connsiteX10" fmla="*/ 342291 w 570386"/>
                    <a:gd name="connsiteY10" fmla="*/ 19203 h 568853"/>
                    <a:gd name="connsiteX11" fmla="*/ 323146 w 570386"/>
                    <a:gd name="connsiteY11" fmla="*/ 1582 h 568853"/>
                    <a:gd name="connsiteX12" fmla="*/ 296380 w 570386"/>
                    <a:gd name="connsiteY12" fmla="*/ 820 h 568853"/>
                    <a:gd name="connsiteX13" fmla="*/ 269615 w 570386"/>
                    <a:gd name="connsiteY13" fmla="*/ 58 h 568853"/>
                    <a:gd name="connsiteX14" fmla="*/ 248184 w 570386"/>
                    <a:gd name="connsiteY14" fmla="*/ 16155 h 568853"/>
                    <a:gd name="connsiteX15" fmla="*/ 236659 w 570386"/>
                    <a:gd name="connsiteY15" fmla="*/ 69781 h 568853"/>
                    <a:gd name="connsiteX16" fmla="*/ 178461 w 570386"/>
                    <a:gd name="connsiteY16" fmla="*/ 91212 h 568853"/>
                    <a:gd name="connsiteX17" fmla="*/ 136361 w 570386"/>
                    <a:gd name="connsiteY17" fmla="*/ 57493 h 568853"/>
                    <a:gd name="connsiteX18" fmla="*/ 110357 w 570386"/>
                    <a:gd name="connsiteY18" fmla="*/ 58255 h 568853"/>
                    <a:gd name="connsiteX19" fmla="*/ 91212 w 570386"/>
                    <a:gd name="connsiteY19" fmla="*/ 75877 h 568853"/>
                    <a:gd name="connsiteX20" fmla="*/ 72067 w 570386"/>
                    <a:gd name="connsiteY20" fmla="*/ 93498 h 568853"/>
                    <a:gd name="connsiteX21" fmla="*/ 69019 w 570386"/>
                    <a:gd name="connsiteY21" fmla="*/ 119501 h 568853"/>
                    <a:gd name="connsiteX22" fmla="*/ 98832 w 570386"/>
                    <a:gd name="connsiteY22" fmla="*/ 165412 h 568853"/>
                    <a:gd name="connsiteX23" fmla="*/ 72829 w 570386"/>
                    <a:gd name="connsiteY23" fmla="*/ 222086 h 568853"/>
                    <a:gd name="connsiteX24" fmla="*/ 19203 w 570386"/>
                    <a:gd name="connsiteY24" fmla="*/ 228182 h 568853"/>
                    <a:gd name="connsiteX25" fmla="*/ 1582 w 570386"/>
                    <a:gd name="connsiteY25" fmla="*/ 247327 h 568853"/>
                    <a:gd name="connsiteX26" fmla="*/ 820 w 570386"/>
                    <a:gd name="connsiteY26" fmla="*/ 274092 h 568853"/>
                    <a:gd name="connsiteX27" fmla="*/ 58 w 570386"/>
                    <a:gd name="connsiteY27" fmla="*/ 300857 h 568853"/>
                    <a:gd name="connsiteX28" fmla="*/ 16155 w 570386"/>
                    <a:gd name="connsiteY28" fmla="*/ 322289 h 568853"/>
                    <a:gd name="connsiteX29" fmla="*/ 68257 w 570386"/>
                    <a:gd name="connsiteY29" fmla="*/ 332290 h 568853"/>
                    <a:gd name="connsiteX30" fmla="*/ 89688 w 570386"/>
                    <a:gd name="connsiteY30" fmla="*/ 390488 h 568853"/>
                    <a:gd name="connsiteX31" fmla="*/ 56732 w 570386"/>
                    <a:gd name="connsiteY31" fmla="*/ 432588 h 568853"/>
                    <a:gd name="connsiteX32" fmla="*/ 57493 w 570386"/>
                    <a:gd name="connsiteY32" fmla="*/ 458591 h 568853"/>
                    <a:gd name="connsiteX33" fmla="*/ 75115 w 570386"/>
                    <a:gd name="connsiteY33" fmla="*/ 477737 h 568853"/>
                    <a:gd name="connsiteX34" fmla="*/ 92736 w 570386"/>
                    <a:gd name="connsiteY34" fmla="*/ 496882 h 568853"/>
                    <a:gd name="connsiteX35" fmla="*/ 118739 w 570386"/>
                    <a:gd name="connsiteY35" fmla="*/ 499930 h 568853"/>
                    <a:gd name="connsiteX36" fmla="*/ 164650 w 570386"/>
                    <a:gd name="connsiteY36" fmla="*/ 470021 h 568853"/>
                    <a:gd name="connsiteX37" fmla="*/ 219799 w 570386"/>
                    <a:gd name="connsiteY37" fmla="*/ 496025 h 568853"/>
                    <a:gd name="connsiteX38" fmla="*/ 225895 w 570386"/>
                    <a:gd name="connsiteY38" fmla="*/ 549650 h 568853"/>
                    <a:gd name="connsiteX39" fmla="*/ 245041 w 570386"/>
                    <a:gd name="connsiteY39" fmla="*/ 567272 h 568853"/>
                    <a:gd name="connsiteX40" fmla="*/ 271806 w 570386"/>
                    <a:gd name="connsiteY40" fmla="*/ 568034 h 568853"/>
                    <a:gd name="connsiteX41" fmla="*/ 298571 w 570386"/>
                    <a:gd name="connsiteY41" fmla="*/ 568796 h 568853"/>
                    <a:gd name="connsiteX42" fmla="*/ 320003 w 570386"/>
                    <a:gd name="connsiteY42" fmla="*/ 552698 h 568853"/>
                    <a:gd name="connsiteX43" fmla="*/ 331528 w 570386"/>
                    <a:gd name="connsiteY43" fmla="*/ 499072 h 568853"/>
                    <a:gd name="connsiteX44" fmla="*/ 390488 w 570386"/>
                    <a:gd name="connsiteY44" fmla="*/ 477641 h 568853"/>
                    <a:gd name="connsiteX45" fmla="*/ 433350 w 570386"/>
                    <a:gd name="connsiteY45" fmla="*/ 510598 h 568853"/>
                    <a:gd name="connsiteX46" fmla="*/ 459353 w 570386"/>
                    <a:gd name="connsiteY46" fmla="*/ 509836 h 568853"/>
                    <a:gd name="connsiteX47" fmla="*/ 478498 w 570386"/>
                    <a:gd name="connsiteY47" fmla="*/ 492214 h 568853"/>
                    <a:gd name="connsiteX48" fmla="*/ 497644 w 570386"/>
                    <a:gd name="connsiteY48" fmla="*/ 474593 h 568853"/>
                    <a:gd name="connsiteX49" fmla="*/ 500692 w 570386"/>
                    <a:gd name="connsiteY49" fmla="*/ 448590 h 568853"/>
                    <a:gd name="connsiteX50" fmla="*/ 470879 w 570386"/>
                    <a:gd name="connsiteY50" fmla="*/ 402680 h 568853"/>
                    <a:gd name="connsiteX51" fmla="*/ 496882 w 570386"/>
                    <a:gd name="connsiteY51" fmla="*/ 346006 h 568853"/>
                    <a:gd name="connsiteX52" fmla="*/ 550508 w 570386"/>
                    <a:gd name="connsiteY52" fmla="*/ 339910 h 568853"/>
                    <a:gd name="connsiteX53" fmla="*/ 568129 w 570386"/>
                    <a:gd name="connsiteY53" fmla="*/ 320764 h 568853"/>
                    <a:gd name="connsiteX54" fmla="*/ 568891 w 570386"/>
                    <a:gd name="connsiteY54" fmla="*/ 293999 h 568853"/>
                    <a:gd name="connsiteX55" fmla="*/ 569653 w 570386"/>
                    <a:gd name="connsiteY55" fmla="*/ 267234 h 568853"/>
                    <a:gd name="connsiteX56" fmla="*/ 556604 w 570386"/>
                    <a:gd name="connsiteY56" fmla="*/ 250375 h 568853"/>
                    <a:gd name="connsiteX57" fmla="*/ 556604 w 570386"/>
                    <a:gd name="connsiteY57" fmla="*/ 250375 h 56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0386" h="568853">
                      <a:moveTo>
                        <a:pt x="556604" y="250375"/>
                      </a:moveTo>
                      <a:lnTo>
                        <a:pt x="502978" y="238849"/>
                      </a:lnTo>
                      <a:cubicBezTo>
                        <a:pt x="498406" y="218180"/>
                        <a:pt x="491452" y="198273"/>
                        <a:pt x="481547" y="179890"/>
                      </a:cubicBezTo>
                      <a:lnTo>
                        <a:pt x="514503" y="137027"/>
                      </a:lnTo>
                      <a:cubicBezTo>
                        <a:pt x="520599" y="129407"/>
                        <a:pt x="520599" y="117882"/>
                        <a:pt x="513741" y="111024"/>
                      </a:cubicBezTo>
                      <a:lnTo>
                        <a:pt x="496120" y="91879"/>
                      </a:lnTo>
                      <a:lnTo>
                        <a:pt x="478498" y="72734"/>
                      </a:lnTo>
                      <a:cubicBezTo>
                        <a:pt x="471641" y="65113"/>
                        <a:pt x="460877" y="63589"/>
                        <a:pt x="452495" y="69686"/>
                      </a:cubicBezTo>
                      <a:lnTo>
                        <a:pt x="406585" y="99594"/>
                      </a:lnTo>
                      <a:cubicBezTo>
                        <a:pt x="388963" y="88069"/>
                        <a:pt x="369818" y="78163"/>
                        <a:pt x="348387" y="72829"/>
                      </a:cubicBezTo>
                      <a:lnTo>
                        <a:pt x="342291" y="19203"/>
                      </a:lnTo>
                      <a:cubicBezTo>
                        <a:pt x="341529" y="9202"/>
                        <a:pt x="333147" y="1582"/>
                        <a:pt x="323146" y="1582"/>
                      </a:cubicBezTo>
                      <a:lnTo>
                        <a:pt x="296380" y="820"/>
                      </a:lnTo>
                      <a:lnTo>
                        <a:pt x="269615" y="58"/>
                      </a:lnTo>
                      <a:cubicBezTo>
                        <a:pt x="259709" y="-704"/>
                        <a:pt x="250470" y="6154"/>
                        <a:pt x="248184" y="16155"/>
                      </a:cubicBezTo>
                      <a:lnTo>
                        <a:pt x="236659" y="69781"/>
                      </a:lnTo>
                      <a:cubicBezTo>
                        <a:pt x="215990" y="74353"/>
                        <a:pt x="196082" y="82068"/>
                        <a:pt x="178461" y="91212"/>
                      </a:cubicBezTo>
                      <a:lnTo>
                        <a:pt x="136361" y="57493"/>
                      </a:lnTo>
                      <a:cubicBezTo>
                        <a:pt x="128740" y="51397"/>
                        <a:pt x="117215" y="51397"/>
                        <a:pt x="110357" y="58255"/>
                      </a:cubicBezTo>
                      <a:lnTo>
                        <a:pt x="91212" y="75877"/>
                      </a:lnTo>
                      <a:lnTo>
                        <a:pt x="72067" y="93498"/>
                      </a:lnTo>
                      <a:cubicBezTo>
                        <a:pt x="64447" y="100356"/>
                        <a:pt x="62923" y="111119"/>
                        <a:pt x="69019" y="119501"/>
                      </a:cubicBezTo>
                      <a:lnTo>
                        <a:pt x="98832" y="165412"/>
                      </a:lnTo>
                      <a:cubicBezTo>
                        <a:pt x="88069" y="183033"/>
                        <a:pt x="78925" y="202178"/>
                        <a:pt x="72829" y="222086"/>
                      </a:cubicBezTo>
                      <a:lnTo>
                        <a:pt x="19203" y="228182"/>
                      </a:lnTo>
                      <a:cubicBezTo>
                        <a:pt x="9297" y="228943"/>
                        <a:pt x="1582" y="237326"/>
                        <a:pt x="1582" y="247327"/>
                      </a:cubicBezTo>
                      <a:lnTo>
                        <a:pt x="820" y="274092"/>
                      </a:lnTo>
                      <a:lnTo>
                        <a:pt x="58" y="300857"/>
                      </a:lnTo>
                      <a:cubicBezTo>
                        <a:pt x="-704" y="310859"/>
                        <a:pt x="6154" y="320003"/>
                        <a:pt x="16155" y="322289"/>
                      </a:cubicBezTo>
                      <a:lnTo>
                        <a:pt x="68257" y="332290"/>
                      </a:lnTo>
                      <a:cubicBezTo>
                        <a:pt x="72829" y="352959"/>
                        <a:pt x="80544" y="372866"/>
                        <a:pt x="89688" y="390488"/>
                      </a:cubicBezTo>
                      <a:lnTo>
                        <a:pt x="56732" y="432588"/>
                      </a:lnTo>
                      <a:cubicBezTo>
                        <a:pt x="50636" y="440208"/>
                        <a:pt x="50636" y="451733"/>
                        <a:pt x="57493" y="458591"/>
                      </a:cubicBezTo>
                      <a:lnTo>
                        <a:pt x="75115" y="477737"/>
                      </a:lnTo>
                      <a:lnTo>
                        <a:pt x="92736" y="496882"/>
                      </a:lnTo>
                      <a:cubicBezTo>
                        <a:pt x="99594" y="504502"/>
                        <a:pt x="110357" y="506026"/>
                        <a:pt x="118739" y="499930"/>
                      </a:cubicBezTo>
                      <a:lnTo>
                        <a:pt x="164650" y="470021"/>
                      </a:lnTo>
                      <a:cubicBezTo>
                        <a:pt x="181509" y="480785"/>
                        <a:pt x="200654" y="489929"/>
                        <a:pt x="219799" y="496025"/>
                      </a:cubicBezTo>
                      <a:lnTo>
                        <a:pt x="225895" y="549650"/>
                      </a:lnTo>
                      <a:cubicBezTo>
                        <a:pt x="226657" y="559652"/>
                        <a:pt x="235040" y="567272"/>
                        <a:pt x="245041" y="567272"/>
                      </a:cubicBezTo>
                      <a:lnTo>
                        <a:pt x="271806" y="568034"/>
                      </a:lnTo>
                      <a:lnTo>
                        <a:pt x="298571" y="568796"/>
                      </a:lnTo>
                      <a:cubicBezTo>
                        <a:pt x="308477" y="569558"/>
                        <a:pt x="317717" y="562700"/>
                        <a:pt x="320003" y="552698"/>
                      </a:cubicBezTo>
                      <a:lnTo>
                        <a:pt x="331528" y="499072"/>
                      </a:lnTo>
                      <a:cubicBezTo>
                        <a:pt x="352197" y="494501"/>
                        <a:pt x="372104" y="487547"/>
                        <a:pt x="390488" y="477641"/>
                      </a:cubicBezTo>
                      <a:lnTo>
                        <a:pt x="433350" y="510598"/>
                      </a:lnTo>
                      <a:cubicBezTo>
                        <a:pt x="440970" y="516694"/>
                        <a:pt x="452495" y="516694"/>
                        <a:pt x="459353" y="509836"/>
                      </a:cubicBezTo>
                      <a:lnTo>
                        <a:pt x="478498" y="492214"/>
                      </a:lnTo>
                      <a:lnTo>
                        <a:pt x="497644" y="474593"/>
                      </a:lnTo>
                      <a:cubicBezTo>
                        <a:pt x="505264" y="467735"/>
                        <a:pt x="506788" y="456972"/>
                        <a:pt x="500692" y="448590"/>
                      </a:cubicBezTo>
                      <a:lnTo>
                        <a:pt x="470879" y="402680"/>
                      </a:lnTo>
                      <a:cubicBezTo>
                        <a:pt x="482404" y="385058"/>
                        <a:pt x="491548" y="365913"/>
                        <a:pt x="496882" y="346006"/>
                      </a:cubicBezTo>
                      <a:lnTo>
                        <a:pt x="550508" y="339910"/>
                      </a:lnTo>
                      <a:cubicBezTo>
                        <a:pt x="560414" y="339148"/>
                        <a:pt x="568129" y="330766"/>
                        <a:pt x="568129" y="320764"/>
                      </a:cubicBezTo>
                      <a:lnTo>
                        <a:pt x="568891" y="293999"/>
                      </a:lnTo>
                      <a:lnTo>
                        <a:pt x="569653" y="267234"/>
                      </a:lnTo>
                      <a:cubicBezTo>
                        <a:pt x="572701" y="261138"/>
                        <a:pt x="565843" y="252661"/>
                        <a:pt x="556604" y="250375"/>
                      </a:cubicBezTo>
                      <a:lnTo>
                        <a:pt x="556604" y="250375"/>
                      </a:ln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78A31EBE-225C-D346-E57D-EAB45984DB28}"/>
                    </a:ext>
                  </a:extLst>
                </p:cNvPr>
                <p:cNvSpPr/>
                <p:nvPr/>
              </p:nvSpPr>
              <p:spPr>
                <a:xfrm>
                  <a:off x="2223546" y="1528146"/>
                  <a:ext cx="1005842" cy="1005840"/>
                </a:xfrm>
                <a:custGeom>
                  <a:avLst/>
                  <a:gdLst>
                    <a:gd name="connsiteX0" fmla="*/ 139 w 235450"/>
                    <a:gd name="connsiteY0" fmla="*/ 112724 h 235450"/>
                    <a:gd name="connsiteX1" fmla="*/ 122726 w 235450"/>
                    <a:gd name="connsiteY1" fmla="*/ 139 h 235450"/>
                    <a:gd name="connsiteX2" fmla="*/ 235311 w 235450"/>
                    <a:gd name="connsiteY2" fmla="*/ 122726 h 235450"/>
                    <a:gd name="connsiteX3" fmla="*/ 112724 w 235450"/>
                    <a:gd name="connsiteY3" fmla="*/ 235311 h 235450"/>
                    <a:gd name="connsiteX4" fmla="*/ 139 w 235450"/>
                    <a:gd name="connsiteY4" fmla="*/ 112724 h 235450"/>
                    <a:gd name="connsiteX5" fmla="*/ 139 w 235450"/>
                    <a:gd name="connsiteY5" fmla="*/ 112724 h 23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0" h="235450">
                      <a:moveTo>
                        <a:pt x="139" y="112724"/>
                      </a:moveTo>
                      <a:cubicBezTo>
                        <a:pt x="3187" y="47573"/>
                        <a:pt x="58337" y="-3004"/>
                        <a:pt x="122726" y="139"/>
                      </a:cubicBezTo>
                      <a:cubicBezTo>
                        <a:pt x="187877" y="3187"/>
                        <a:pt x="238454" y="58337"/>
                        <a:pt x="235311" y="122726"/>
                      </a:cubicBezTo>
                      <a:cubicBezTo>
                        <a:pt x="232263" y="187877"/>
                        <a:pt x="177113" y="238454"/>
                        <a:pt x="112724" y="235311"/>
                      </a:cubicBezTo>
                      <a:cubicBezTo>
                        <a:pt x="47573" y="233025"/>
                        <a:pt x="-3004" y="177875"/>
                        <a:pt x="139" y="112724"/>
                      </a:cubicBezTo>
                      <a:lnTo>
                        <a:pt x="139" y="112724"/>
                      </a:ln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grpSp>
          <p:cxnSp>
            <p:nvCxnSpPr>
              <p:cNvPr id="11" name="Straight Connector 10">
                <a:extLst>
                  <a:ext uri="{FF2B5EF4-FFF2-40B4-BE49-F238E27FC236}">
                    <a16:creationId xmlns:a16="http://schemas.microsoft.com/office/drawing/2014/main" id="{CBC7F44A-68C0-624C-F7D3-17613BB62782}"/>
                  </a:ext>
                </a:extLst>
              </p:cNvPr>
              <p:cNvCxnSpPr>
                <a:cxnSpLocks/>
              </p:cNvCxnSpPr>
              <p:nvPr/>
            </p:nvCxnSpPr>
            <p:spPr>
              <a:xfrm>
                <a:off x="264354" y="939625"/>
                <a:ext cx="3030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18E4565-2E20-FEB5-DBE0-141E0E668B34}"/>
                  </a:ext>
                </a:extLst>
              </p:cNvPr>
              <p:cNvSpPr/>
              <p:nvPr/>
            </p:nvSpPr>
            <p:spPr>
              <a:xfrm>
                <a:off x="266697" y="922827"/>
                <a:ext cx="36576" cy="36576"/>
              </a:xfrm>
              <a:prstGeom prst="ellipse">
                <a:avLst/>
              </a:prstGeom>
              <a:solidFill>
                <a:schemeClr val="accent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6" name="Oval 15">
                <a:extLst>
                  <a:ext uri="{FF2B5EF4-FFF2-40B4-BE49-F238E27FC236}">
                    <a16:creationId xmlns:a16="http://schemas.microsoft.com/office/drawing/2014/main" id="{05645CC1-2F3C-DEDC-3059-B7E79B33B6A5}"/>
                  </a:ext>
                </a:extLst>
              </p:cNvPr>
              <p:cNvSpPr/>
              <p:nvPr/>
            </p:nvSpPr>
            <p:spPr>
              <a:xfrm>
                <a:off x="395381" y="922827"/>
                <a:ext cx="36576" cy="36576"/>
              </a:xfrm>
              <a:prstGeom prst="ellipse">
                <a:avLst/>
              </a:prstGeom>
              <a:solidFill>
                <a:schemeClr val="accent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9" name="Oval 18">
                <a:extLst>
                  <a:ext uri="{FF2B5EF4-FFF2-40B4-BE49-F238E27FC236}">
                    <a16:creationId xmlns:a16="http://schemas.microsoft.com/office/drawing/2014/main" id="{AB1A539F-2EDE-8920-D37E-1022EDD4B5EF}"/>
                  </a:ext>
                </a:extLst>
              </p:cNvPr>
              <p:cNvSpPr/>
              <p:nvPr/>
            </p:nvSpPr>
            <p:spPr>
              <a:xfrm>
                <a:off x="530127" y="922827"/>
                <a:ext cx="36576" cy="36576"/>
              </a:xfrm>
              <a:prstGeom prst="ellipse">
                <a:avLst/>
              </a:prstGeom>
              <a:solidFill>
                <a:schemeClr val="accent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grpSp>
    </p:spTree>
    <p:custDataLst>
      <p:tags r:id="rId1"/>
    </p:custDataLst>
    <p:extLst>
      <p:ext uri="{BB962C8B-B14F-4D97-AF65-F5344CB8AC3E}">
        <p14:creationId xmlns:p14="http://schemas.microsoft.com/office/powerpoint/2010/main" val="227297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9" name="Picture 8">
            <a:extLst>
              <a:ext uri="{FF2B5EF4-FFF2-40B4-BE49-F238E27FC236}">
                <a16:creationId xmlns:a16="http://schemas.microsoft.com/office/drawing/2014/main" id="{68668549-C3E5-5C64-D995-2F61408418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l="-417" b="-1146"/>
          <a:stretch/>
        </p:blipFill>
        <p:spPr>
          <a:xfrm>
            <a:off x="0" y="528911"/>
            <a:ext cx="9144000" cy="4352445"/>
          </a:xfrm>
          <a:prstGeom prst="rect">
            <a:avLst/>
          </a:prstGeom>
        </p:spPr>
      </p:pic>
      <p:sp>
        <p:nvSpPr>
          <p:cNvPr id="624" name="Google Shape;624;p45">
            <a:extLst>
              <a:ext uri="{C183D7F6-B498-43B3-948B-1728B52AA6E4}">
                <adec:decorative xmlns:adec="http://schemas.microsoft.com/office/drawing/2017/decorative" val="1"/>
              </a:ext>
            </a:extLst>
          </p:cNvPr>
          <p:cNvSpPr txBox="1"/>
          <p:nvPr/>
        </p:nvSpPr>
        <p:spPr>
          <a:xfrm>
            <a:off x="462513" y="151655"/>
            <a:ext cx="7115824" cy="543618"/>
          </a:xfrm>
          <a:prstGeom prst="rect">
            <a:avLst/>
          </a:prstGeom>
          <a:noFill/>
          <a:ln>
            <a:noFill/>
          </a:ln>
        </p:spPr>
        <p:txBody>
          <a:bodyPr spcFirstLastPara="1" wrap="square" lIns="91425" tIns="45700" rIns="91425" bIns="45700" anchor="t" anchorCtr="0">
            <a:normAutofit/>
          </a:bodyPr>
          <a:lstStyle/>
          <a:p>
            <a:pPr marL="0" marR="0" lvl="0" indent="0" algn="l" defTabSz="457200" rtl="0" eaLnBrk="1" fontAlgn="auto" latinLnBrk="0" hangingPunct="1">
              <a:lnSpc>
                <a:spcPct val="100000"/>
              </a:lnSpc>
              <a:spcBef>
                <a:spcPts val="0"/>
              </a:spcBef>
              <a:spcAft>
                <a:spcPts val="0"/>
              </a:spcAft>
              <a:buClr>
                <a:srgbClr val="7F7F7F"/>
              </a:buClr>
              <a:buSzPts val="2800"/>
              <a:buFont typeface="Gill Sans"/>
              <a:buNone/>
              <a:tabLst/>
              <a:defRPr/>
            </a:pPr>
            <a:endParaRPr kumimoji="0" sz="2800" b="0" i="0" u="none" strike="noStrike" kern="1200" cap="none" spc="0" normalizeH="0" baseline="0" noProof="0" dirty="0">
              <a:ln>
                <a:noFill/>
              </a:ln>
              <a:solidFill>
                <a:prstClr val="white"/>
              </a:solidFill>
              <a:effectLst/>
              <a:uLnTx/>
              <a:uFillTx/>
              <a:latin typeface="Gill Sans"/>
              <a:ea typeface="Gill Sans"/>
              <a:cs typeface="Gill Sans"/>
              <a:sym typeface="Gill Sans"/>
            </a:endParaRPr>
          </a:p>
        </p:txBody>
      </p:sp>
      <p:sp>
        <p:nvSpPr>
          <p:cNvPr id="625" name="Google Shape;625;p45"/>
          <p:cNvSpPr txBox="1"/>
          <p:nvPr/>
        </p:nvSpPr>
        <p:spPr>
          <a:xfrm>
            <a:off x="1505325" y="2268591"/>
            <a:ext cx="1948637" cy="889301"/>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Nigeria</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TB Situation Rooms and APPR analyses; Assessed and improved M&amp;E surveillance; strengthened M&amp;E capacity; NTP website supported</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6" name="Google Shape;626;p45"/>
          <p:cNvSpPr txBox="1"/>
          <p:nvPr/>
        </p:nvSpPr>
        <p:spPr>
          <a:xfrm>
            <a:off x="2222565" y="3298098"/>
            <a:ext cx="2078225" cy="566135"/>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DRC</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Assessed and improved M&amp;E surveillance; strengthened M&amp;E capacity; QTSA study</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7" name="Google Shape;627;p45"/>
          <p:cNvSpPr txBox="1"/>
          <p:nvPr/>
        </p:nvSpPr>
        <p:spPr>
          <a:xfrm>
            <a:off x="5721820" y="553885"/>
            <a:ext cx="2548353" cy="566135"/>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Kyrgyz Republic: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Capacity building for NTP for TB surveillance, reporting, and M&amp;E skills ; M&amp;E plan; GHS</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8" name="Google Shape;628;p45"/>
          <p:cNvSpPr txBox="1"/>
          <p:nvPr/>
        </p:nvSpPr>
        <p:spPr>
          <a:xfrm>
            <a:off x="5605269" y="2392274"/>
            <a:ext cx="1756929" cy="727718"/>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Cambodia: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M&amp;E planning and capacity assessment; ARC implementation; research capacity building</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9" name="Google Shape;629;p45"/>
          <p:cNvSpPr txBox="1"/>
          <p:nvPr/>
        </p:nvSpPr>
        <p:spPr>
          <a:xfrm>
            <a:off x="3034127" y="1042551"/>
            <a:ext cx="1972596" cy="727718"/>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Eastern Europe &amp; Eurasia</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a:t>
            </a: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 </a:t>
            </a:r>
            <a:b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b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Regional Center of Excellence and support to 4 countries; semiannual regional meetings </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30" name="Google Shape;630;p45"/>
          <p:cNvSpPr txBox="1"/>
          <p:nvPr/>
        </p:nvSpPr>
        <p:spPr>
          <a:xfrm>
            <a:off x="7578337" y="2048880"/>
            <a:ext cx="1354645" cy="242970"/>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Vietnam</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QTSA</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grpSp>
        <p:nvGrpSpPr>
          <p:cNvPr id="4" name="Group 3">
            <a:extLst>
              <a:ext uri="{FF2B5EF4-FFF2-40B4-BE49-F238E27FC236}">
                <a16:creationId xmlns:a16="http://schemas.microsoft.com/office/drawing/2014/main" id="{4E9D3720-CA9D-9498-FBCB-53F6F9084B7F}"/>
              </a:ext>
              <a:ext uri="{C183D7F6-B498-43B3-948B-1728B52AA6E4}">
                <adec:decorative xmlns:adec="http://schemas.microsoft.com/office/drawing/2017/decorative" val="1"/>
              </a:ext>
            </a:extLst>
          </p:cNvPr>
          <p:cNvGrpSpPr/>
          <p:nvPr/>
        </p:nvGrpSpPr>
        <p:grpSpPr>
          <a:xfrm>
            <a:off x="1777598" y="4372181"/>
            <a:ext cx="2045140" cy="451746"/>
            <a:chOff x="1865935" y="4593859"/>
            <a:chExt cx="2045140" cy="451746"/>
          </a:xfrm>
        </p:grpSpPr>
        <p:sp>
          <p:nvSpPr>
            <p:cNvPr id="631" name="Google Shape;631;p45"/>
            <p:cNvSpPr/>
            <p:nvPr/>
          </p:nvSpPr>
          <p:spPr>
            <a:xfrm>
              <a:off x="1865935" y="4633516"/>
              <a:ext cx="137160" cy="137160"/>
            </a:xfrm>
            <a:prstGeom prst="rect">
              <a:avLst/>
            </a:prstGeom>
            <a:solidFill>
              <a:schemeClr val="tx2"/>
            </a:solidFill>
            <a:ln>
              <a:solidFill>
                <a:schemeClr val="tx2"/>
              </a:solid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Gill Sans"/>
                <a:ea typeface="Gill Sans"/>
                <a:cs typeface="Gill Sans"/>
                <a:sym typeface="Gill Sans"/>
              </a:endParaRPr>
            </a:p>
          </p:txBody>
        </p:sp>
        <p:sp>
          <p:nvSpPr>
            <p:cNvPr id="633" name="Google Shape;633;p45"/>
            <p:cNvSpPr txBox="1"/>
            <p:nvPr/>
          </p:nvSpPr>
          <p:spPr>
            <a:xfrm>
              <a:off x="2003095" y="4593859"/>
              <a:ext cx="1539204" cy="23083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1200" cap="none" spc="0" normalizeH="0" baseline="0" noProof="0" dirty="0">
                  <a:ln>
                    <a:noFill/>
                  </a:ln>
                  <a:solidFill>
                    <a:srgbClr val="222222"/>
                  </a:solidFill>
                  <a:effectLst/>
                  <a:uLnTx/>
                  <a:uFillTx/>
                  <a:latin typeface="Gill Sans MT"/>
                  <a:ea typeface="Gill Sans"/>
                  <a:cs typeface="Gill Sans"/>
                  <a:sym typeface="Gill Sans"/>
                </a:rPr>
                <a:t>USAID TB priority countries</a:t>
              </a:r>
              <a:endParaRPr kumimoji="0" sz="1400" b="0" i="0" u="none" strike="noStrike" kern="1200" cap="none" spc="0" normalizeH="0" baseline="0" noProof="0" dirty="0">
                <a:ln>
                  <a:noFill/>
                </a:ln>
                <a:solidFill>
                  <a:srgbClr val="000000"/>
                </a:solidFill>
                <a:effectLst/>
                <a:uLnTx/>
                <a:uFillTx/>
                <a:latin typeface="Gill Sans MT"/>
                <a:ea typeface="Arial"/>
                <a:cs typeface="Arial"/>
                <a:sym typeface="Arial"/>
              </a:endParaRPr>
            </a:p>
          </p:txBody>
        </p:sp>
        <p:sp>
          <p:nvSpPr>
            <p:cNvPr id="634" name="Google Shape;634;p45"/>
            <p:cNvSpPr txBox="1"/>
            <p:nvPr/>
          </p:nvSpPr>
          <p:spPr>
            <a:xfrm>
              <a:off x="2016394" y="4814773"/>
              <a:ext cx="189468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1200" cap="none" spc="0" normalizeH="0" baseline="0" noProof="0" dirty="0">
                  <a:ln>
                    <a:noFill/>
                  </a:ln>
                  <a:solidFill>
                    <a:srgbClr val="222222"/>
                  </a:solidFill>
                  <a:effectLst/>
                  <a:uLnTx/>
                  <a:uFillTx/>
                  <a:latin typeface="Gill Sans MT"/>
                  <a:ea typeface="Gill Sans"/>
                  <a:cs typeface="Gill Sans"/>
                  <a:sym typeface="Gill Sans"/>
                </a:rPr>
                <a:t>Countries with TB DIAH activities</a:t>
              </a:r>
              <a:endParaRPr kumimoji="0" sz="1400" b="0" i="0" u="none" strike="noStrike" kern="1200" cap="none" spc="0" normalizeH="0" baseline="0" noProof="0" dirty="0">
                <a:ln>
                  <a:noFill/>
                </a:ln>
                <a:solidFill>
                  <a:srgbClr val="000000"/>
                </a:solidFill>
                <a:effectLst/>
                <a:uLnTx/>
                <a:uFillTx/>
                <a:latin typeface="Gill Sans MT"/>
                <a:ea typeface="Arial"/>
                <a:cs typeface="Arial"/>
                <a:sym typeface="Arial"/>
              </a:endParaRPr>
            </a:p>
          </p:txBody>
        </p:sp>
      </p:grpSp>
      <p:sp>
        <p:nvSpPr>
          <p:cNvPr id="2" name="Google Shape;628;p45">
            <a:extLst>
              <a:ext uri="{FF2B5EF4-FFF2-40B4-BE49-F238E27FC236}">
                <a16:creationId xmlns:a16="http://schemas.microsoft.com/office/drawing/2014/main" id="{0C4E6F35-97CF-52AB-9B83-C58E6B8C31F2}"/>
              </a:ext>
            </a:extLst>
          </p:cNvPr>
          <p:cNvSpPr txBox="1"/>
          <p:nvPr/>
        </p:nvSpPr>
        <p:spPr>
          <a:xfrm>
            <a:off x="254986" y="1706350"/>
            <a:ext cx="1165624" cy="404553"/>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Haiti: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M&amp;E plan and ARC</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5" name="Google Shape;628;p45">
            <a:extLst>
              <a:ext uri="{FF2B5EF4-FFF2-40B4-BE49-F238E27FC236}">
                <a16:creationId xmlns:a16="http://schemas.microsoft.com/office/drawing/2014/main" id="{1F0C11E7-D0CC-C123-387F-7DEC84BE59C0}"/>
              </a:ext>
            </a:extLst>
          </p:cNvPr>
          <p:cNvSpPr txBox="1"/>
          <p:nvPr/>
        </p:nvSpPr>
        <p:spPr>
          <a:xfrm>
            <a:off x="6260033" y="1265433"/>
            <a:ext cx="1471926" cy="404553"/>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Uzbekistan: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ARC, MESSA, D2AC</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8" name="Title 7">
            <a:extLst>
              <a:ext uri="{FF2B5EF4-FFF2-40B4-BE49-F238E27FC236}">
                <a16:creationId xmlns:a16="http://schemas.microsoft.com/office/drawing/2014/main" id="{986F1D9C-AD57-166E-22F4-A25F793C6D8F}"/>
              </a:ext>
            </a:extLst>
          </p:cNvPr>
          <p:cNvSpPr>
            <a:spLocks noGrp="1"/>
          </p:cNvSpPr>
          <p:nvPr>
            <p:ph type="title"/>
          </p:nvPr>
        </p:nvSpPr>
        <p:spPr>
          <a:xfrm>
            <a:off x="334125" y="34821"/>
            <a:ext cx="7772400" cy="461665"/>
          </a:xfrm>
        </p:spPr>
        <p:txBody>
          <a:bodyPr/>
          <a:lstStyle/>
          <a:p>
            <a:r>
              <a:rPr lang="en-US" dirty="0"/>
              <a:t>Where does TB DIAH work?</a:t>
            </a:r>
          </a:p>
        </p:txBody>
      </p:sp>
      <p:sp>
        <p:nvSpPr>
          <p:cNvPr id="10" name="Google Shape;631;p45">
            <a:extLst>
              <a:ext uri="{FF2B5EF4-FFF2-40B4-BE49-F238E27FC236}">
                <a16:creationId xmlns:a16="http://schemas.microsoft.com/office/drawing/2014/main" id="{D1533539-14F7-4A30-87D2-CD4E67928432}"/>
              </a:ext>
              <a:ext uri="{C183D7F6-B498-43B3-948B-1728B52AA6E4}">
                <adec:decorative xmlns:adec="http://schemas.microsoft.com/office/drawing/2017/decorative" val="1"/>
              </a:ext>
            </a:extLst>
          </p:cNvPr>
          <p:cNvSpPr/>
          <p:nvPr/>
        </p:nvSpPr>
        <p:spPr>
          <a:xfrm>
            <a:off x="1777598" y="4646384"/>
            <a:ext cx="137160" cy="137160"/>
          </a:xfrm>
          <a:prstGeom prst="rect">
            <a:avLst/>
          </a:prstGeom>
          <a:pattFill prst="wdUpDiag">
            <a:fgClr>
              <a:schemeClr val="tx2"/>
            </a:fgClr>
            <a:bgClr>
              <a:schemeClr val="bg1"/>
            </a:bgClr>
          </a:pattFill>
          <a:ln>
            <a:solidFill>
              <a:schemeClr val="tx2"/>
            </a:solid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Gill Sans"/>
              <a:ea typeface="Gill Sans"/>
              <a:cs typeface="Gill Sans"/>
              <a:sym typeface="Gill Sans"/>
            </a:endParaRPr>
          </a:p>
        </p:txBody>
      </p:sp>
    </p:spTree>
    <p:custDataLst>
      <p:tags r:id="rId1"/>
    </p:custDataLst>
    <p:extLst>
      <p:ext uri="{BB962C8B-B14F-4D97-AF65-F5344CB8AC3E}">
        <p14:creationId xmlns:p14="http://schemas.microsoft.com/office/powerpoint/2010/main" val="101447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3"/>
          <p:cNvSpPr>
            <a:spLocks noGrp="1"/>
          </p:cNvSpPr>
          <p:nvPr>
            <p:ph type="sldNum" sz="quarter" idx="4"/>
          </p:nvPr>
        </p:nvSpPr>
        <p:spPr>
          <a:prstGeom prst="rect">
            <a:avLst/>
          </a:prstGeom>
          <a:noFill/>
          <a:ln w="0">
            <a:noFill/>
          </a:ln>
        </p:spPr>
        <p:txBody>
          <a:bodyPr lIns="90000" tIns="45000" rIns="90000" bIns="45000" anchor="ctr">
            <a:noAutofit/>
          </a:bodyPr>
          <a:lstStyle>
            <a:lvl1pPr algn="r">
              <a:lnSpc>
                <a:spcPct val="100000"/>
              </a:lnSpc>
              <a:buNone/>
              <a:tabLst>
                <a:tab pos="0" algn="l"/>
              </a:tabLst>
              <a:defRPr lang="en-US" sz="600" b="0" strike="noStrike" spc="-1">
                <a:solidFill>
                  <a:srgbClr val="6C6463"/>
                </a:solidFill>
                <a:latin typeface="Gill Sans"/>
                <a:ea typeface="Gill Sans"/>
              </a:defRPr>
            </a:lvl1pPr>
          </a:lstStyle>
          <a:p>
            <a:pPr algn="r">
              <a:lnSpc>
                <a:spcPct val="100000"/>
              </a:lnSpc>
              <a:buNone/>
              <a:tabLst>
                <a:tab pos="0" algn="l"/>
              </a:tabLst>
            </a:pPr>
            <a:fld id="{40D7F38E-890D-4B60-A4C7-A9F68645ADC8}" type="slidenum">
              <a:rPr lang="en-US" sz="600" b="0" strike="noStrike" spc="-1">
                <a:solidFill>
                  <a:srgbClr val="6C6463"/>
                </a:solidFill>
                <a:latin typeface="Gill Sans"/>
                <a:ea typeface="Gill Sans"/>
              </a:rPr>
              <a:t>7</a:t>
            </a:fld>
            <a:endParaRPr lang="en-NG" sz="600" b="0" strike="noStrike" spc="-1">
              <a:latin typeface="Times New Roman"/>
            </a:endParaRPr>
          </a:p>
        </p:txBody>
      </p:sp>
      <p:sp>
        <p:nvSpPr>
          <p:cNvPr id="438" name="PlaceHolder 2"/>
          <p:cNvSpPr>
            <a:spLocks noGrp="1"/>
          </p:cNvSpPr>
          <p:nvPr>
            <p:ph type="title"/>
          </p:nvPr>
        </p:nvSpPr>
        <p:spPr>
          <a:prstGeom prst="rect">
            <a:avLst/>
          </a:prstGeom>
          <a:noFill/>
          <a:ln w="0">
            <a:noFill/>
          </a:ln>
        </p:spPr>
        <p:txBody>
          <a:bodyPr lIns="90000" tIns="45000" rIns="90000" bIns="45000" anchor="b">
            <a:noAutofit/>
          </a:bodyPr>
          <a:lstStyle/>
          <a:p>
            <a:pPr>
              <a:lnSpc>
                <a:spcPct val="100000"/>
              </a:lnSpc>
              <a:buNone/>
              <a:tabLst>
                <a:tab pos="0" algn="l"/>
              </a:tabLst>
            </a:pPr>
            <a:r>
              <a:rPr lang="en-US" sz="2400" b="1" strike="noStrike" spc="-1" dirty="0">
                <a:solidFill>
                  <a:schemeClr val="bg2"/>
                </a:solidFill>
                <a:latin typeface="Gill Sans"/>
                <a:ea typeface="Gill Sans"/>
              </a:rPr>
              <a:t>Outline</a:t>
            </a:r>
            <a:endParaRPr lang="en-NG" sz="2400" b="0" strike="noStrike" spc="-1" dirty="0">
              <a:solidFill>
                <a:schemeClr val="bg2"/>
              </a:solidFill>
              <a:latin typeface="Arial"/>
            </a:endParaRPr>
          </a:p>
        </p:txBody>
      </p:sp>
      <p:graphicFrame>
        <p:nvGraphicFramePr>
          <p:cNvPr id="2" name="Diagram 1" descr="Introduction, basic principles, Nigeria experience, lessons learned">
            <a:extLst>
              <a:ext uri="{FF2B5EF4-FFF2-40B4-BE49-F238E27FC236}">
                <a16:creationId xmlns:a16="http://schemas.microsoft.com/office/drawing/2014/main" id="{09759B6F-4F04-E3E3-47DE-82810DC2B6C5}"/>
              </a:ext>
            </a:extLst>
          </p:cNvPr>
          <p:cNvGraphicFramePr/>
          <p:nvPr>
            <p:extLst>
              <p:ext uri="{D42A27DB-BD31-4B8C-83A1-F6EECF244321}">
                <p14:modId xmlns:p14="http://schemas.microsoft.com/office/powerpoint/2010/main" val="3377400652"/>
              </p:ext>
            </p:extLst>
          </p:nvPr>
        </p:nvGraphicFramePr>
        <p:xfrm>
          <a:off x="261257" y="583474"/>
          <a:ext cx="8621486" cy="424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492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440942"/>
            <a:ext cx="7772400" cy="646331"/>
          </a:xfrm>
        </p:spPr>
        <p:txBody>
          <a:bodyPr/>
          <a:lstStyle/>
          <a:p>
            <a:r>
              <a:rPr lang="en-US" dirty="0"/>
              <a:t>Introduction</a:t>
            </a:r>
            <a:endParaRPr lang="en-US" b="0" dirty="0"/>
          </a:p>
        </p:txBody>
      </p:sp>
    </p:spTree>
    <p:custDataLst>
      <p:tags r:id="rId1"/>
    </p:custDataLst>
    <p:extLst>
      <p:ext uri="{BB962C8B-B14F-4D97-AF65-F5344CB8AC3E}">
        <p14:creationId xmlns:p14="http://schemas.microsoft.com/office/powerpoint/2010/main" val="36007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36192-8A30-5F24-B299-0DB166213C4E}"/>
              </a:ext>
            </a:extLst>
          </p:cNvPr>
          <p:cNvSpPr>
            <a:spLocks noGrp="1"/>
          </p:cNvSpPr>
          <p:nvPr>
            <p:ph idx="1"/>
          </p:nvPr>
        </p:nvSpPr>
        <p:spPr>
          <a:xfrm>
            <a:off x="255701" y="1076015"/>
            <a:ext cx="4381614" cy="3487822"/>
          </a:xfrm>
        </p:spPr>
        <p:txBody>
          <a:bodyPr>
            <a:normAutofit fontScale="92500" lnSpcReduction="10000"/>
          </a:bodyPr>
          <a:lstStyle/>
          <a:p>
            <a:r>
              <a:rPr lang="en-US" dirty="0">
                <a:solidFill>
                  <a:srgbClr val="4E4A49"/>
                </a:solidFill>
                <a:latin typeface="Gill Sans MT" panose="020B0502020104020203" pitchFamily="34" charset="0"/>
              </a:rPr>
              <a:t>Outlines a series of necessary steps and services each patient must go through to achieve a positive health outcome</a:t>
            </a:r>
          </a:p>
          <a:p>
            <a:r>
              <a:rPr lang="en-US" dirty="0">
                <a:solidFill>
                  <a:srgbClr val="4E4A49"/>
                </a:solidFill>
                <a:latin typeface="Gill Sans MT" panose="020B0502020104020203" pitchFamily="34" charset="0"/>
              </a:rPr>
              <a:t>Represents the proportion of people reaching important milestones in the care pathway for TB </a:t>
            </a:r>
          </a:p>
          <a:p>
            <a:r>
              <a:rPr lang="en-US" dirty="0">
                <a:solidFill>
                  <a:srgbClr val="4E4A49"/>
                </a:solidFill>
                <a:latin typeface="Gill Sans MT" panose="020B0502020104020203" pitchFamily="34" charset="0"/>
              </a:rPr>
              <a:t>Some of the necessary steps include accessing testing, receiving a diagnosis, initiating treatment, completing treatment, and surviving post-TB treatment follow-up</a:t>
            </a:r>
          </a:p>
          <a:p>
            <a:endParaRPr lang="en-US" sz="2000" dirty="0">
              <a:solidFill>
                <a:srgbClr val="4E4A49"/>
              </a:solidFill>
              <a:latin typeface="Gill Sans MT" panose="020B0502020104020203" pitchFamily="34" charset="0"/>
            </a:endParaRPr>
          </a:p>
        </p:txBody>
      </p:sp>
      <p:sp>
        <p:nvSpPr>
          <p:cNvPr id="3" name="Slide Number Placeholder 2">
            <a:extLst>
              <a:ext uri="{FF2B5EF4-FFF2-40B4-BE49-F238E27FC236}">
                <a16:creationId xmlns:a16="http://schemas.microsoft.com/office/drawing/2014/main" id="{D0A52CBC-8F72-2DDF-42CA-00A5F2F794C5}"/>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C6E318BB-DE84-5BB5-40F2-5D4359489FC4}"/>
              </a:ext>
            </a:extLst>
          </p:cNvPr>
          <p:cNvSpPr>
            <a:spLocks noGrp="1"/>
          </p:cNvSpPr>
          <p:nvPr>
            <p:ph type="title"/>
          </p:nvPr>
        </p:nvSpPr>
        <p:spPr>
          <a:xfrm>
            <a:off x="255701" y="30455"/>
            <a:ext cx="7772400" cy="461665"/>
          </a:xfrm>
        </p:spPr>
        <p:txBody>
          <a:bodyPr/>
          <a:lstStyle/>
          <a:p>
            <a:r>
              <a:rPr lang="en-US" dirty="0"/>
              <a:t>Concept of  TB Cascade Analysis</a:t>
            </a:r>
          </a:p>
        </p:txBody>
      </p:sp>
      <p:sp>
        <p:nvSpPr>
          <p:cNvPr id="5" name="TextBox 4">
            <a:extLst>
              <a:ext uri="{FF2B5EF4-FFF2-40B4-BE49-F238E27FC236}">
                <a16:creationId xmlns:a16="http://schemas.microsoft.com/office/drawing/2014/main" id="{19541E31-755E-ED99-7F19-8CE7AB221CBF}"/>
              </a:ext>
            </a:extLst>
          </p:cNvPr>
          <p:cNvSpPr txBox="1"/>
          <p:nvPr/>
        </p:nvSpPr>
        <p:spPr>
          <a:xfrm>
            <a:off x="277587" y="645128"/>
            <a:ext cx="4229100" cy="430887"/>
          </a:xfrm>
          <a:prstGeom prst="rect">
            <a:avLst/>
          </a:prstGeom>
          <a:noFill/>
        </p:spPr>
        <p:txBody>
          <a:bodyPr wrap="square" rtlCol="0">
            <a:spAutoFit/>
          </a:bodyPr>
          <a:lstStyle/>
          <a:p>
            <a:r>
              <a:rPr lang="en-US" sz="2200" b="1" dirty="0">
                <a:solidFill>
                  <a:schemeClr val="tx2"/>
                </a:solidFill>
                <a:latin typeface="+mj-lt"/>
              </a:rPr>
              <a:t>TB Care Cascade</a:t>
            </a:r>
          </a:p>
        </p:txBody>
      </p:sp>
      <p:sp>
        <p:nvSpPr>
          <p:cNvPr id="7" name="Content Placeholder 1">
            <a:extLst>
              <a:ext uri="{FF2B5EF4-FFF2-40B4-BE49-F238E27FC236}">
                <a16:creationId xmlns:a16="http://schemas.microsoft.com/office/drawing/2014/main" id="{EFE38E89-BC33-83F3-E603-FC760B64154F}"/>
              </a:ext>
            </a:extLst>
          </p:cNvPr>
          <p:cNvSpPr txBox="1">
            <a:spLocks/>
          </p:cNvSpPr>
          <p:nvPr/>
        </p:nvSpPr>
        <p:spPr>
          <a:xfrm>
            <a:off x="4659201" y="1076015"/>
            <a:ext cx="4381614" cy="3487822"/>
          </a:xfrm>
          <a:prstGeom prst="rect">
            <a:avLst/>
          </a:prstGeom>
        </p:spPr>
        <p:txBody>
          <a:bodyPr vert="horz" lIns="91440" tIns="45720" rIns="91440" bIns="45720" rtlCol="0">
            <a:normAutofit fontScale="92500" lnSpcReduction="10000"/>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pPr>
            <a:r>
              <a:rPr lang="en-US" dirty="0">
                <a:latin typeface="Gill Sans MT" panose="020B0502020104020203" pitchFamily="34" charset="0"/>
              </a:rPr>
              <a:t>Evaluates the gaps between each milestone, accounting for the proportion of people lost at each stage of care</a:t>
            </a:r>
          </a:p>
          <a:p>
            <a:pPr>
              <a:buClr>
                <a:schemeClr val="accent6">
                  <a:lumMod val="75000"/>
                </a:schemeClr>
              </a:buClr>
            </a:pPr>
            <a:r>
              <a:rPr lang="en-US" dirty="0">
                <a:latin typeface="Gill Sans MT" panose="020B0502020104020203" pitchFamily="34" charset="0"/>
              </a:rPr>
              <a:t>Gap identification is the hallmark of TB cascade analysis</a:t>
            </a:r>
          </a:p>
          <a:p>
            <a:pPr>
              <a:buClr>
                <a:schemeClr val="accent6">
                  <a:lumMod val="75000"/>
                </a:schemeClr>
              </a:buClr>
            </a:pPr>
            <a:r>
              <a:rPr lang="en-US" dirty="0">
                <a:latin typeface="Gill Sans MT" panose="020B0502020104020203" pitchFamily="34" charset="0"/>
              </a:rPr>
              <a:t>This gap identification concept helps programmers design and implement targeted interventions at various stages of the care cascade where losses and drop-outs occur most frequently</a:t>
            </a:r>
          </a:p>
          <a:p>
            <a:pPr>
              <a:buClr>
                <a:schemeClr val="accent6">
                  <a:lumMod val="75000"/>
                </a:schemeClr>
              </a:buClr>
            </a:pPr>
            <a:endParaRPr lang="en-US" dirty="0">
              <a:latin typeface="Gill Sans MT" panose="020B0502020104020203" pitchFamily="34" charset="0"/>
            </a:endParaRPr>
          </a:p>
          <a:p>
            <a:pPr>
              <a:buClr>
                <a:schemeClr val="accent6">
                  <a:lumMod val="75000"/>
                </a:schemeClr>
              </a:buClr>
            </a:pPr>
            <a:endParaRPr lang="en-US" dirty="0">
              <a:latin typeface="Gill Sans MT" panose="020B0502020104020203" pitchFamily="34" charset="0"/>
            </a:endParaRPr>
          </a:p>
          <a:p>
            <a:pPr>
              <a:buClr>
                <a:schemeClr val="accent6">
                  <a:lumMod val="75000"/>
                </a:schemeClr>
              </a:buClr>
            </a:pPr>
            <a:endParaRPr lang="en-US" dirty="0">
              <a:latin typeface="Gill Sans MT" panose="020B0502020104020203" pitchFamily="34" charset="0"/>
            </a:endParaRPr>
          </a:p>
          <a:p>
            <a:pPr>
              <a:buClr>
                <a:schemeClr val="accent6">
                  <a:lumMod val="75000"/>
                </a:schemeClr>
              </a:buClr>
            </a:pPr>
            <a:endParaRPr lang="en-US" dirty="0">
              <a:latin typeface="Gill Sans MT" panose="020B0502020104020203" pitchFamily="34" charset="0"/>
            </a:endParaRPr>
          </a:p>
          <a:p>
            <a:pPr>
              <a:buClr>
                <a:schemeClr val="accent6">
                  <a:lumMod val="75000"/>
                </a:schemeClr>
              </a:buClr>
            </a:pPr>
            <a:endParaRPr lang="en-US" dirty="0">
              <a:latin typeface="Gill Sans MT" panose="020B0502020104020203" pitchFamily="34" charset="0"/>
            </a:endParaRPr>
          </a:p>
          <a:p>
            <a:pPr>
              <a:buClr>
                <a:schemeClr val="accent6">
                  <a:lumMod val="75000"/>
                </a:schemeClr>
              </a:buClr>
            </a:pPr>
            <a:endParaRPr lang="en-US" dirty="0"/>
          </a:p>
        </p:txBody>
      </p:sp>
      <p:sp>
        <p:nvSpPr>
          <p:cNvPr id="8" name="TextBox 7">
            <a:extLst>
              <a:ext uri="{FF2B5EF4-FFF2-40B4-BE49-F238E27FC236}">
                <a16:creationId xmlns:a16="http://schemas.microsoft.com/office/drawing/2014/main" id="{FD1D2296-2A60-6419-B0DB-8A7E5866982A}"/>
              </a:ext>
            </a:extLst>
          </p:cNvPr>
          <p:cNvSpPr txBox="1"/>
          <p:nvPr/>
        </p:nvSpPr>
        <p:spPr>
          <a:xfrm>
            <a:off x="4681087" y="645128"/>
            <a:ext cx="4229100" cy="430887"/>
          </a:xfrm>
          <a:prstGeom prst="rect">
            <a:avLst/>
          </a:prstGeom>
          <a:noFill/>
        </p:spPr>
        <p:txBody>
          <a:bodyPr wrap="square" rtlCol="0">
            <a:spAutoFit/>
          </a:bodyPr>
          <a:lstStyle/>
          <a:p>
            <a:r>
              <a:rPr lang="en-US" sz="2200" b="1" dirty="0">
                <a:solidFill>
                  <a:schemeClr val="accent6">
                    <a:lumMod val="50000"/>
                  </a:schemeClr>
                </a:solidFill>
                <a:latin typeface="+mj-lt"/>
              </a:rPr>
              <a:t>TB Cascade Analysis</a:t>
            </a:r>
          </a:p>
        </p:txBody>
      </p:sp>
      <p:sp>
        <p:nvSpPr>
          <p:cNvPr id="9" name="TextBox 8">
            <a:extLst>
              <a:ext uri="{FF2B5EF4-FFF2-40B4-BE49-F238E27FC236}">
                <a16:creationId xmlns:a16="http://schemas.microsoft.com/office/drawing/2014/main" id="{8E69C891-C708-D3F6-628A-5E9D34BE32B1}"/>
              </a:ext>
            </a:extLst>
          </p:cNvPr>
          <p:cNvSpPr txBox="1"/>
          <p:nvPr/>
        </p:nvSpPr>
        <p:spPr>
          <a:xfrm>
            <a:off x="404920" y="4639047"/>
            <a:ext cx="2719137" cy="230832"/>
          </a:xfrm>
          <a:prstGeom prst="rect">
            <a:avLst/>
          </a:prstGeom>
          <a:noFill/>
        </p:spPr>
        <p:txBody>
          <a:bodyPr wrap="square" rtlCol="0">
            <a:spAutoFit/>
          </a:bodyPr>
          <a:lstStyle/>
          <a:p>
            <a:r>
              <a:rPr lang="en-US" sz="900" b="0" i="0" u="none" strike="noStrike" dirty="0">
                <a:solidFill>
                  <a:schemeClr val="tx1"/>
                </a:solidFill>
                <a:effectLst/>
                <a:latin typeface="ElsevierSans"/>
                <a:hlinkClick r:id="rId2" tooltip="Persistent link using digital object identifier">
                  <a:extLst>
                    <a:ext uri="{A12FA001-AC4F-418D-AE19-62706E023703}">
                      <ahyp:hlinkClr xmlns:ahyp="http://schemas.microsoft.com/office/drawing/2018/hyperlinkcolor" val="tx"/>
                    </a:ext>
                  </a:extLst>
                </a:hlinkClick>
              </a:rPr>
              <a:t>https://doi.org/10.1016/S1473-3099(23)00375-4</a:t>
            </a:r>
            <a:r>
              <a:rPr lang="en-US" sz="900" b="0" i="0" u="none" strike="noStrike" dirty="0">
                <a:solidFill>
                  <a:schemeClr val="tx1"/>
                </a:solidFill>
                <a:effectLst/>
                <a:latin typeface="ElsevierSans"/>
              </a:rPr>
              <a:t> </a:t>
            </a:r>
            <a:endParaRPr lang="en-GB" sz="900" dirty="0">
              <a:solidFill>
                <a:schemeClr val="tx1"/>
              </a:solidFill>
            </a:endParaRPr>
          </a:p>
        </p:txBody>
      </p:sp>
    </p:spTree>
    <p:extLst>
      <p:ext uri="{BB962C8B-B14F-4D97-AF65-F5344CB8AC3E}">
        <p14:creationId xmlns:p14="http://schemas.microsoft.com/office/powerpoint/2010/main" val="1431771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2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4aabcae6-4733-4bd5-b651-85f05c302538" xsi:nil="true"/>
    <TaxCatchAll xmlns="da5460a6-bbc2-4b3b-ab74-0656f9ce9569" xsi:nil="true"/>
    <lcf76f155ced4ddcb4097134ff3c332f xmlns="4aabcae6-4733-4bd5-b651-85f05c30253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C483B2ABB8074BAC5B53AC19681DBF" ma:contentTypeVersion="19" ma:contentTypeDescription="Create a new document." ma:contentTypeScope="" ma:versionID="8b3ec62c895cae69b852347f7e5df064">
  <xsd:schema xmlns:xsd="http://www.w3.org/2001/XMLSchema" xmlns:xs="http://www.w3.org/2001/XMLSchema" xmlns:p="http://schemas.microsoft.com/office/2006/metadata/properties" xmlns:ns2="1f2b3ab7-e12d-4039-8aa5-611d931079e9" xmlns:ns3="4aabcae6-4733-4bd5-b651-85f05c302538" xmlns:ns4="da5460a6-bbc2-4b3b-ab74-0656f9ce9569" targetNamespace="http://schemas.microsoft.com/office/2006/metadata/properties" ma:root="true" ma:fieldsID="e5da1a3996b562f12f46c56168302264" ns2:_="" ns3:_="" ns4:_="">
    <xsd:import namespace="1f2b3ab7-e12d-4039-8aa5-611d931079e9"/>
    <xsd:import namespace="4aabcae6-4733-4bd5-b651-85f05c302538"/>
    <xsd:import namespace="da5460a6-bbc2-4b3b-ab74-0656f9ce95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b3ab7-e12d-4039-8aa5-611d931079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bcae6-4733-4bd5-b651-85f05c3025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8F3208-7406-426F-8BB0-989C9F56A1AD}">
  <ds:schemaRefs>
    <ds:schemaRef ds:uri="http://schemas.microsoft.com/sharepoint/v3/contenttype/forms"/>
  </ds:schemaRefs>
</ds:datastoreItem>
</file>

<file path=customXml/itemProps2.xml><?xml version="1.0" encoding="utf-8"?>
<ds:datastoreItem xmlns:ds="http://schemas.openxmlformats.org/officeDocument/2006/customXml" ds:itemID="{FE955598-CDC7-45BA-B07F-6A1A606F14A6}">
  <ds:schemaRefs>
    <ds:schemaRef ds:uri="http://schemas.openxmlformats.org/package/2006/metadata/core-properties"/>
    <ds:schemaRef ds:uri="http://purl.org/dc/terms/"/>
    <ds:schemaRef ds:uri="http://purl.org/dc/dcmitype/"/>
    <ds:schemaRef ds:uri="http://www.w3.org/XML/1998/namespace"/>
    <ds:schemaRef ds:uri="http://schemas.microsoft.com/office/2006/documentManagement/types"/>
    <ds:schemaRef ds:uri="http://purl.org/dc/elements/1.1/"/>
    <ds:schemaRef ds:uri="da5460a6-bbc2-4b3b-ab74-0656f9ce9569"/>
    <ds:schemaRef ds:uri="http://schemas.microsoft.com/office/infopath/2007/PartnerControls"/>
    <ds:schemaRef ds:uri="4aabcae6-4733-4bd5-b651-85f05c302538"/>
    <ds:schemaRef ds:uri="1f2b3ab7-e12d-4039-8aa5-611d931079e9"/>
    <ds:schemaRef ds:uri="http://schemas.microsoft.com/office/2006/metadata/properties"/>
  </ds:schemaRefs>
</ds:datastoreItem>
</file>

<file path=customXml/itemProps3.xml><?xml version="1.0" encoding="utf-8"?>
<ds:datastoreItem xmlns:ds="http://schemas.openxmlformats.org/officeDocument/2006/customXml" ds:itemID="{5E2340C8-CBF4-4195-A044-B918E66A8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b3ab7-e12d-4039-8aa5-611d931079e9"/>
    <ds:schemaRef ds:uri="4aabcae6-4733-4bd5-b651-85f05c302538"/>
    <ds:schemaRef ds:uri="da5460a6-bbc2-4b3b-ab74-0656f9ce9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2341</TotalTime>
  <Words>1877</Words>
  <Application>Microsoft Macintosh PowerPoint</Application>
  <PresentationFormat>Custom</PresentationFormat>
  <Paragraphs>248</Paragraphs>
  <Slides>29</Slides>
  <Notes>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29</vt:i4>
      </vt:variant>
    </vt:vector>
  </HeadingPairs>
  <TitlesOfParts>
    <vt:vector size="46" baseType="lpstr">
      <vt:lpstr>Century Gothic</vt:lpstr>
      <vt:lpstr>Wingdings</vt:lpstr>
      <vt:lpstr>Libre Franklin Black</vt:lpstr>
      <vt:lpstr>Gill Sans MT</vt:lpstr>
      <vt:lpstr>FontAwesome</vt:lpstr>
      <vt:lpstr>Times New Roman</vt:lpstr>
      <vt:lpstr>Libre Franklin</vt:lpstr>
      <vt:lpstr>ElsevierSans</vt:lpstr>
      <vt:lpstr>Franklin Gothic Heavy</vt:lpstr>
      <vt:lpstr>Noto Sans Symbols</vt:lpstr>
      <vt:lpstr>Arial</vt:lpstr>
      <vt:lpstr>Gill Sans</vt:lpstr>
      <vt:lpstr>Franklin Gothic Book</vt:lpstr>
      <vt:lpstr>Calibri</vt:lpstr>
      <vt:lpstr>16.9-Template_12.7.2016</vt:lpstr>
      <vt:lpstr>1_16.9-Template_12.7.2016</vt:lpstr>
      <vt:lpstr>2_16.9-Template_12.7.2016</vt:lpstr>
      <vt:lpstr>Overview of the Performance Based Monitoring and Evaluation Framework (PBMEF) Guide: Basic Principles of Cascade Analyses Using PBMEF Indicators and Experience from Nigeria  Africa Regional Workshop</vt:lpstr>
      <vt:lpstr>Part of the Global Accelerator to End TB Global, five-year (2018-2023) associate award, $36M cooperative agreement Small team of M&amp;E and TB experts working to clarify TB data in way that helps USAID monitor its TB investments in its TB priority countries  Helps countries use data to share their story</vt:lpstr>
      <vt:lpstr>What does TB DIAH do?</vt:lpstr>
      <vt:lpstr>What does TB DIAH do?</vt:lpstr>
      <vt:lpstr>What does TB DIAH do?</vt:lpstr>
      <vt:lpstr>Where does TB DIAH work?</vt:lpstr>
      <vt:lpstr>Outline</vt:lpstr>
      <vt:lpstr>Introduction</vt:lpstr>
      <vt:lpstr>Concept of  TB Cascade Analysis</vt:lpstr>
      <vt:lpstr>Rationale</vt:lpstr>
      <vt:lpstr>Basic Principles</vt:lpstr>
      <vt:lpstr>Basic Principles</vt:lpstr>
      <vt:lpstr>Practical Application </vt:lpstr>
      <vt:lpstr>Nigeria Experience</vt:lpstr>
      <vt:lpstr>The Nigeria Experience </vt:lpstr>
      <vt:lpstr>Strategies </vt:lpstr>
      <vt:lpstr>Strategies: Performance Review Meetings </vt:lpstr>
      <vt:lpstr>PowerPoint Presentation</vt:lpstr>
      <vt:lpstr>PowerPoint Presentation</vt:lpstr>
      <vt:lpstr>PowerPoint Presentation</vt:lpstr>
      <vt:lpstr>Comparative Cascade Analysis</vt:lpstr>
      <vt:lpstr>Performance Review Meetings: Program Areas</vt:lpstr>
      <vt:lpstr>Performance Review Meetings: Sample State Dashboard</vt:lpstr>
      <vt:lpstr>Performance Review Meetings: Standalone Labs Intervention Cascade</vt:lpstr>
      <vt:lpstr>Lessons Learned</vt:lpstr>
      <vt:lpstr>Lessons Learned </vt:lpstr>
      <vt:lpstr>Live Links</vt:lpstr>
      <vt:lpstr>For more information</vt:lpstr>
      <vt:lpstr>Boilerplate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kuye Joseph</cp:lastModifiedBy>
  <cp:revision>23</cp:revision>
  <dcterms:created xsi:type="dcterms:W3CDTF">2017-03-16T17:43:27Z</dcterms:created>
  <dcterms:modified xsi:type="dcterms:W3CDTF">2024-04-17T01:33:21Z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0x010100CBC483B2ABB8074BAC5B53AC19681DBF</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MediaServiceImageTags">
    <vt:lpwstr/>
  </property>
</Properties>
</file>