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2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784" r:id="rId5"/>
  </p:sldMasterIdLst>
  <p:notesMasterIdLst>
    <p:notesMasterId r:id="rId25"/>
  </p:notesMasterIdLst>
  <p:handoutMasterIdLst>
    <p:handoutMasterId r:id="rId26"/>
  </p:handoutMasterIdLst>
  <p:sldIdLst>
    <p:sldId id="509" r:id="rId6"/>
    <p:sldId id="624" r:id="rId7"/>
    <p:sldId id="597" r:id="rId8"/>
    <p:sldId id="611" r:id="rId9"/>
    <p:sldId id="607" r:id="rId10"/>
    <p:sldId id="612" r:id="rId11"/>
    <p:sldId id="609" r:id="rId12"/>
    <p:sldId id="610" r:id="rId13"/>
    <p:sldId id="613" r:id="rId14"/>
    <p:sldId id="589" r:id="rId15"/>
    <p:sldId id="615" r:id="rId16"/>
    <p:sldId id="616" r:id="rId17"/>
    <p:sldId id="617" r:id="rId18"/>
    <p:sldId id="625" r:id="rId19"/>
    <p:sldId id="618" r:id="rId20"/>
    <p:sldId id="619" r:id="rId21"/>
    <p:sldId id="591" r:id="rId22"/>
    <p:sldId id="622" r:id="rId23"/>
    <p:sldId id="623" r:id="rId24"/>
  </p:sldIdLst>
  <p:sldSz cx="9144000" cy="5184775"/>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33">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FA998-6E5B-8E9C-EA9E-A8FCB0DAD3EE}" name="Fitzgerald, Ann Marie" initials="FAM" userId="S::annafitz@ad.unc.edu::a34dcbdb-9f4d-4d1c-9570-3acc0647ee1a" providerId="AD"/>
  <p188:author id="{8683A5F6-4F32-DB07-7E87-26DD9EBD1FC1}" name="Margie Joyce (Learnitude)" initials="MJ(" userId="Margie Joyce (Learnitu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56A"/>
    <a:srgbClr val="132F69"/>
    <a:srgbClr val="4E4A49"/>
    <a:srgbClr val="8D8B86"/>
    <a:srgbClr val="0E77FF"/>
    <a:srgbClr val="7A9CE8"/>
    <a:srgbClr val="BACEF5"/>
    <a:srgbClr val="4B95CF"/>
    <a:srgbClr val="327CC9"/>
    <a:srgbClr val="5EA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B3DB0-97D4-41EC-A46F-DB82DFE45F4E}" v="8" dt="2024-03-28T16:40:36.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3"/>
  </p:normalViewPr>
  <p:slideViewPr>
    <p:cSldViewPr snapToGrid="0">
      <p:cViewPr>
        <p:scale>
          <a:sx n="80" d="100"/>
          <a:sy n="80" d="100"/>
        </p:scale>
        <p:origin x="-900" y="-228"/>
      </p:cViewPr>
      <p:guideLst>
        <p:guide orient="horz" pos="1633"/>
        <p:guide pos="2880"/>
      </p:guideLst>
    </p:cSldViewPr>
  </p:slideViewPr>
  <p:notesTextViewPr>
    <p:cViewPr>
      <p:scale>
        <a:sx n="1" d="1"/>
        <a:sy n="1" d="1"/>
      </p:scale>
      <p:origin x="0" y="0"/>
    </p:cViewPr>
  </p:notesTextViewPr>
  <p:sorterViewPr>
    <p:cViewPr>
      <p:scale>
        <a:sx n="100" d="100"/>
        <a:sy n="100" d="100"/>
      </p:scale>
      <p:origin x="0" y="-97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owner\Desktop\GF\CT%20March4\GVA%20Submitted\DRTB%20Targets_Revised%20March%205_CT%20Recommended%20Chang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owner\Desktop\DRTB%20Targets_Revised%20March%205_CT%20Recommended%20Changes.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layout/>
      <c:overlay val="0"/>
    </c:title>
    <c:autoTitleDeleted val="0"/>
    <c:plotArea>
      <c:layout>
        <c:manualLayout>
          <c:layoutTarget val="inner"/>
          <c:xMode val="edge"/>
          <c:yMode val="edge"/>
          <c:x val="1.6516516516516516E-2"/>
          <c:y val="6.1189517838853409E-2"/>
          <c:w val="0.96696696696696693"/>
          <c:h val="0.84367645427917204"/>
        </c:manualLayout>
      </c:layout>
      <c:barChart>
        <c:barDir val="col"/>
        <c:grouping val="clustered"/>
        <c:varyColors val="0"/>
        <c:ser>
          <c:idx val="0"/>
          <c:order val="0"/>
          <c:tx>
            <c:strRef>
              <c:f>Sheet1!$B$1</c:f>
              <c:strCache>
                <c:ptCount val="1"/>
                <c:pt idx="0">
                  <c:v>TB incidence rate /100k POP.</c:v>
                </c:pt>
              </c:strCache>
            </c:strRef>
          </c:tx>
          <c:spPr>
            <a:solidFill>
              <a:schemeClr val="accent5">
                <a:alpha val="70000"/>
              </a:schemeClr>
            </a:solidFill>
            <a:ln>
              <a:noFill/>
            </a:ln>
            <a:effectLst/>
          </c:spPr>
          <c:invertIfNegative val="0"/>
          <c:dPt>
            <c:idx val="7"/>
            <c:invertIfNegative val="0"/>
            <c:bubble3D val="0"/>
            <c:spPr>
              <a:solidFill>
                <a:srgbClr val="FF0000">
                  <a:alpha val="70000"/>
                </a:srgbClr>
              </a:solidFill>
              <a:ln>
                <a:noFill/>
              </a:ln>
              <a:effectLst/>
            </c:spPr>
            <c:extLst xmlns:c16r2="http://schemas.microsoft.com/office/drawing/2015/06/chart">
              <c:ext xmlns:c16="http://schemas.microsoft.com/office/drawing/2014/chart" uri="{C3380CC4-5D6E-409C-BE32-E72D297353CC}">
                <c16:uniqueId val="{00000001-3622-41D1-B093-7A4E589E3D0C}"/>
              </c:ext>
            </c:extLst>
          </c:dPt>
          <c:dLbls>
            <c:spPr>
              <a:noFill/>
              <a:ln>
                <a:solidFill>
                  <a:srgbClr val="FF0000"/>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trendlineType val="movingAvg"/>
            <c:period val="2"/>
            <c:dispRSqr val="0"/>
            <c:dispEq val="0"/>
          </c:trendline>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General</c:formatCode>
                <c:ptCount val="8"/>
                <c:pt idx="0">
                  <c:v>192</c:v>
                </c:pt>
                <c:pt idx="1">
                  <c:v>177</c:v>
                </c:pt>
                <c:pt idx="2">
                  <c:v>164</c:v>
                </c:pt>
                <c:pt idx="3">
                  <c:v>151</c:v>
                </c:pt>
                <c:pt idx="4">
                  <c:v>140</c:v>
                </c:pt>
                <c:pt idx="5">
                  <c:v>132</c:v>
                </c:pt>
                <c:pt idx="6">
                  <c:v>119</c:v>
                </c:pt>
                <c:pt idx="7">
                  <c:v>126</c:v>
                </c:pt>
              </c:numCache>
            </c:numRef>
          </c:val>
          <c:extLst xmlns:c16r2="http://schemas.microsoft.com/office/drawing/2015/06/chart">
            <c:ext xmlns:c16="http://schemas.microsoft.com/office/drawing/2014/chart" uri="{C3380CC4-5D6E-409C-BE32-E72D297353CC}">
              <c16:uniqueId val="{00000000-9A0D-469D-8D5A-97229C33CC97}"/>
            </c:ext>
          </c:extLst>
        </c:ser>
        <c:dLbls>
          <c:showLegendKey val="0"/>
          <c:showVal val="1"/>
          <c:showCatName val="0"/>
          <c:showSerName val="0"/>
          <c:showPercent val="0"/>
          <c:showBubbleSize val="0"/>
        </c:dLbls>
        <c:gapWidth val="150"/>
        <c:overlap val="-25"/>
        <c:axId val="161170560"/>
        <c:axId val="161172096"/>
      </c:barChart>
      <c:catAx>
        <c:axId val="16117056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61172096"/>
        <c:crosses val="autoZero"/>
        <c:auto val="1"/>
        <c:lblAlgn val="ctr"/>
        <c:lblOffset val="100"/>
        <c:noMultiLvlLbl val="0"/>
      </c:catAx>
      <c:valAx>
        <c:axId val="161172096"/>
        <c:scaling>
          <c:orientation val="minMax"/>
        </c:scaling>
        <c:delete val="1"/>
        <c:axPos val="l"/>
        <c:numFmt formatCode="General" sourceLinked="1"/>
        <c:majorTickMark val="none"/>
        <c:minorTickMark val="none"/>
        <c:tickLblPos val="nextTo"/>
        <c:crossAx val="161170560"/>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TB mortality rate /100k 2015-2022</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TB mortality rate /100k</c:v>
                </c:pt>
              </c:strCache>
            </c:strRef>
          </c:tx>
          <c:spPr>
            <a:solidFill>
              <a:schemeClr val="accent4">
                <a:alpha val="85000"/>
              </a:schemeClr>
            </a:solidFill>
            <a:ln w="9525" cap="flat" cmpd="sng" algn="ctr">
              <a:solidFill>
                <a:schemeClr val="lt1">
                  <a:alpha val="50000"/>
                </a:schemeClr>
              </a:solidFill>
              <a:round/>
            </a:ln>
            <a:effectLst/>
          </c:spPr>
          <c:invertIfNegative val="0"/>
          <c:dPt>
            <c:idx val="7"/>
            <c:invertIfNegative val="0"/>
            <c:bubble3D val="0"/>
            <c:spPr>
              <a:solidFill>
                <a:srgbClr val="FF0000">
                  <a:alpha val="85000"/>
                </a:srgbClr>
              </a:solidFill>
              <a:ln w="9525" cap="flat" cmpd="sng" algn="ctr">
                <a:solidFill>
                  <a:schemeClr val="lt1">
                    <a:alpha val="50000"/>
                  </a:schemeClr>
                </a:solidFill>
                <a:round/>
              </a:ln>
              <a:effectLst/>
            </c:spPr>
            <c:extLst xmlns:c16r2="http://schemas.microsoft.com/office/drawing/2015/06/chart">
              <c:ext xmlns:c16="http://schemas.microsoft.com/office/drawing/2014/chart" uri="{C3380CC4-5D6E-409C-BE32-E72D297353CC}">
                <c16:uniqueId val="{00000001-633D-4A86-B9B0-11FA1F634BC3}"/>
              </c:ext>
            </c:extLst>
          </c:dPt>
          <c:dLbls>
            <c:spPr>
              <a:noFill/>
              <a:ln>
                <a:solidFill>
                  <a:srgbClr val="FFC000"/>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trendlineType val="movingAvg"/>
            <c:period val="2"/>
            <c:dispRSqr val="0"/>
            <c:dispEq val="0"/>
          </c:trendline>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General</c:formatCode>
                <c:ptCount val="8"/>
                <c:pt idx="0">
                  <c:v>26</c:v>
                </c:pt>
                <c:pt idx="1">
                  <c:v>26</c:v>
                </c:pt>
                <c:pt idx="2">
                  <c:v>25</c:v>
                </c:pt>
                <c:pt idx="3">
                  <c:v>22</c:v>
                </c:pt>
                <c:pt idx="4">
                  <c:v>19</c:v>
                </c:pt>
                <c:pt idx="5">
                  <c:v>17</c:v>
                </c:pt>
                <c:pt idx="6">
                  <c:v>16</c:v>
                </c:pt>
                <c:pt idx="7">
                  <c:v>17</c:v>
                </c:pt>
              </c:numCache>
            </c:numRef>
          </c:val>
          <c:extLst xmlns:c16r2="http://schemas.microsoft.com/office/drawing/2015/06/chart">
            <c:ext xmlns:c16="http://schemas.microsoft.com/office/drawing/2014/chart" uri="{C3380CC4-5D6E-409C-BE32-E72D297353CC}">
              <c16:uniqueId val="{00000000-25EE-4747-B262-F70DEFC84D63}"/>
            </c:ext>
          </c:extLst>
        </c:ser>
        <c:dLbls>
          <c:dLblPos val="inEnd"/>
          <c:showLegendKey val="0"/>
          <c:showVal val="1"/>
          <c:showCatName val="0"/>
          <c:showSerName val="0"/>
          <c:showPercent val="0"/>
          <c:showBubbleSize val="0"/>
        </c:dLbls>
        <c:gapWidth val="65"/>
        <c:axId val="161469568"/>
        <c:axId val="161471104"/>
      </c:barChart>
      <c:catAx>
        <c:axId val="1614695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61471104"/>
        <c:crosses val="autoZero"/>
        <c:auto val="1"/>
        <c:lblAlgn val="ctr"/>
        <c:lblOffset val="100"/>
        <c:noMultiLvlLbl val="0"/>
      </c:catAx>
      <c:valAx>
        <c:axId val="1614711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14695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791484397783612E-2"/>
          <c:y val="4.1799612005021108E-2"/>
          <c:w val="0.90741649281019354"/>
          <c:h val="0.8263573325378098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DC54-4203-BE1E-6C17C293A019}"/>
              </c:ext>
            </c:extLst>
          </c:dPt>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Sheet1!$B$2:$B$13</c:f>
              <c:numCache>
                <c:formatCode>General</c:formatCode>
                <c:ptCount val="12"/>
                <c:pt idx="0">
                  <c:v>138678</c:v>
                </c:pt>
                <c:pt idx="1">
                  <c:v>119968</c:v>
                </c:pt>
                <c:pt idx="2">
                  <c:v>116663</c:v>
                </c:pt>
                <c:pt idx="3">
                  <c:v>135888</c:v>
                </c:pt>
                <c:pt idx="4">
                  <c:v>124378</c:v>
                </c:pt>
                <c:pt idx="5">
                  <c:v>116725</c:v>
                </c:pt>
                <c:pt idx="6">
                  <c:v>113613</c:v>
                </c:pt>
                <c:pt idx="7">
                  <c:v>110782</c:v>
                </c:pt>
                <c:pt idx="8">
                  <c:v>108431</c:v>
                </c:pt>
                <c:pt idx="9">
                  <c:v>104398</c:v>
                </c:pt>
                <c:pt idx="10">
                  <c:v>113638</c:v>
                </c:pt>
                <c:pt idx="11">
                  <c:v>134434</c:v>
                </c:pt>
              </c:numCache>
            </c:numRef>
          </c:val>
          <c:extLst xmlns:c16r2="http://schemas.microsoft.com/office/drawing/2015/06/chart">
            <c:ext xmlns:c16="http://schemas.microsoft.com/office/drawing/2014/chart" uri="{C3380CC4-5D6E-409C-BE32-E72D297353CC}">
              <c16:uniqueId val="{00000001-AF87-477A-8B5B-0D69FE672BC6}"/>
            </c:ext>
          </c:extLst>
        </c:ser>
        <c:dLbls>
          <c:dLblPos val="outEnd"/>
          <c:showLegendKey val="0"/>
          <c:showVal val="1"/>
          <c:showCatName val="0"/>
          <c:showSerName val="0"/>
          <c:showPercent val="0"/>
          <c:showBubbleSize val="0"/>
        </c:dLbls>
        <c:gapWidth val="444"/>
        <c:overlap val="-90"/>
        <c:axId val="161543296"/>
        <c:axId val="161554816"/>
      </c:barChart>
      <c:catAx>
        <c:axId val="161543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200" b="0" i="0" u="none" strike="noStrike" kern="1200" cap="all" spc="120" normalizeH="0" baseline="0">
                <a:solidFill>
                  <a:schemeClr val="dk1"/>
                </a:solidFill>
                <a:latin typeface="+mn-lt"/>
                <a:ea typeface="+mn-ea"/>
                <a:cs typeface="+mn-cs"/>
              </a:defRPr>
            </a:pPr>
            <a:endParaRPr lang="en-US"/>
          </a:p>
        </c:txPr>
        <c:crossAx val="161554816"/>
        <c:crosses val="autoZero"/>
        <c:auto val="1"/>
        <c:lblAlgn val="ctr"/>
        <c:lblOffset val="100"/>
        <c:noMultiLvlLbl val="0"/>
      </c:catAx>
      <c:valAx>
        <c:axId val="161554816"/>
        <c:scaling>
          <c:orientation val="minMax"/>
        </c:scaling>
        <c:delete val="1"/>
        <c:axPos val="l"/>
        <c:numFmt formatCode="General" sourceLinked="1"/>
        <c:majorTickMark val="none"/>
        <c:minorTickMark val="none"/>
        <c:tickLblPos val="nextTo"/>
        <c:crossAx val="161543296"/>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tint val="50000"/>
              </a:schemeClr>
            </a:solidFill>
            <a:ln w="9525" cap="flat" cmpd="sng" algn="ctr">
              <a:solidFill>
                <a:schemeClr val="accent1">
                  <a:shade val="95000"/>
                </a:schemeClr>
              </a:solidFill>
              <a:round/>
            </a:ln>
            <a:effectLst/>
          </c:spPr>
          <c:invertIfNegative val="0"/>
          <c:dPt>
            <c:idx val="6"/>
            <c:invertIfNegative val="0"/>
            <c:bubble3D val="0"/>
            <c:spPr>
              <a:solidFill>
                <a:schemeClr val="accent2"/>
              </a:solidFill>
              <a:ln w="9525" cap="flat" cmpd="sng" algn="ctr">
                <a:solidFill>
                  <a:schemeClr val="accent1">
                    <a:shade val="95000"/>
                  </a:schemeClr>
                </a:solidFill>
                <a:round/>
              </a:ln>
              <a:effectLst/>
            </c:spPr>
            <c:extLst xmlns:c16r2="http://schemas.microsoft.com/office/drawing/2015/06/chart">
              <c:ext xmlns:c16="http://schemas.microsoft.com/office/drawing/2014/chart" uri="{C3380CC4-5D6E-409C-BE32-E72D297353CC}">
                <c16:uniqueId val="{00000001-C2BC-4425-8A71-3D36F0B70D90}"/>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a:solidFill>
                  <a:schemeClr val="accent6">
                    <a:lumMod val="75000"/>
                  </a:schemeClr>
                </a:solidFill>
              </a:ln>
            </c:spPr>
            <c:trendlineType val="movingAvg"/>
            <c:period val="2"/>
            <c:dispRSqr val="0"/>
            <c:dispEq val="0"/>
          </c:trendline>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Sheet1!$B$2:$B$8</c:f>
              <c:numCache>
                <c:formatCode>General</c:formatCode>
                <c:ptCount val="7"/>
                <c:pt idx="0">
                  <c:v>60</c:v>
                </c:pt>
                <c:pt idx="1">
                  <c:v>65.5</c:v>
                </c:pt>
                <c:pt idx="2">
                  <c:v>69</c:v>
                </c:pt>
                <c:pt idx="3">
                  <c:v>71</c:v>
                </c:pt>
                <c:pt idx="4">
                  <c:v>72</c:v>
                </c:pt>
                <c:pt idx="5">
                  <c:v>82</c:v>
                </c:pt>
                <c:pt idx="6">
                  <c:v>92</c:v>
                </c:pt>
              </c:numCache>
            </c:numRef>
          </c:val>
          <c:extLst xmlns:c16r2="http://schemas.microsoft.com/office/drawing/2015/06/chart">
            <c:ext xmlns:c16="http://schemas.microsoft.com/office/drawing/2014/chart" uri="{C3380CC4-5D6E-409C-BE32-E72D297353CC}">
              <c16:uniqueId val="{00000000-8A4E-401F-B43D-93020F990E8B}"/>
            </c:ext>
          </c:extLst>
        </c:ser>
        <c:dLbls>
          <c:showLegendKey val="0"/>
          <c:showVal val="0"/>
          <c:showCatName val="0"/>
          <c:showSerName val="0"/>
          <c:showPercent val="0"/>
          <c:showBubbleSize val="0"/>
        </c:dLbls>
        <c:gapWidth val="100"/>
        <c:overlap val="-24"/>
        <c:axId val="161593216"/>
        <c:axId val="161594752"/>
      </c:barChart>
      <c:catAx>
        <c:axId val="16159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61594752"/>
        <c:crosses val="autoZero"/>
        <c:auto val="1"/>
        <c:lblAlgn val="ctr"/>
        <c:lblOffset val="100"/>
        <c:noMultiLvlLbl val="0"/>
      </c:catAx>
      <c:valAx>
        <c:axId val="161594752"/>
        <c:scaling>
          <c:orientation val="minMax"/>
        </c:scaling>
        <c:delete val="1"/>
        <c:axPos val="l"/>
        <c:numFmt formatCode="General" sourceLinked="1"/>
        <c:majorTickMark val="none"/>
        <c:minorTickMark val="none"/>
        <c:tickLblPos val="nextTo"/>
        <c:crossAx val="161593216"/>
        <c:crosses val="autoZero"/>
        <c:crossBetween val="between"/>
      </c:valAx>
      <c:spPr>
        <a:solidFill>
          <a:schemeClr val="accent5">
            <a:lumMod val="20000"/>
            <a:lumOff val="80000"/>
          </a:schemeClr>
        </a:solidFill>
        <a:ln>
          <a:noFill/>
        </a:ln>
        <a:effectLst/>
      </c:spPr>
    </c:plotArea>
    <c:plotVisOnly val="1"/>
    <c:dispBlanksAs val="gap"/>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Sheet1!$E$18</c:f>
              <c:strCache>
                <c:ptCount val="1"/>
                <c:pt idx="0">
                  <c:v>DR-TB Treatment coverage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Sheet1!$D$19:$D$26</c:f>
              <c:numCache>
                <c:formatCode>General</c:formatCode>
                <c:ptCount val="8"/>
                <c:pt idx="0">
                  <c:v>2015</c:v>
                </c:pt>
                <c:pt idx="1">
                  <c:v>2016</c:v>
                </c:pt>
                <c:pt idx="2">
                  <c:v>2017</c:v>
                </c:pt>
                <c:pt idx="3">
                  <c:v>2018</c:v>
                </c:pt>
                <c:pt idx="4">
                  <c:v>2019</c:v>
                </c:pt>
                <c:pt idx="5">
                  <c:v>2020</c:v>
                </c:pt>
                <c:pt idx="6">
                  <c:v>2021</c:v>
                </c:pt>
                <c:pt idx="7">
                  <c:v>2022</c:v>
                </c:pt>
              </c:numCache>
            </c:numRef>
          </c:cat>
          <c:val>
            <c:numRef>
              <c:f>Sheet1!$E$19:$E$26</c:f>
              <c:numCache>
                <c:formatCode>0%</c:formatCode>
                <c:ptCount val="8"/>
                <c:pt idx="0">
                  <c:v>0.27230769230769231</c:v>
                </c:pt>
                <c:pt idx="1">
                  <c:v>0.28320000000000001</c:v>
                </c:pt>
                <c:pt idx="2">
                  <c:v>0.31304347826086959</c:v>
                </c:pt>
                <c:pt idx="3">
                  <c:v>0.33681818181818179</c:v>
                </c:pt>
                <c:pt idx="4">
                  <c:v>0.27571428571428569</c:v>
                </c:pt>
                <c:pt idx="5">
                  <c:v>0.33050000000000002</c:v>
                </c:pt>
                <c:pt idx="6">
                  <c:v>0.39263157894736844</c:v>
                </c:pt>
                <c:pt idx="7">
                  <c:v>0.42</c:v>
                </c:pt>
              </c:numCache>
            </c:numRef>
          </c:val>
          <c:extLst xmlns:c16r2="http://schemas.microsoft.com/office/drawing/2015/06/chart">
            <c:ext xmlns:c16="http://schemas.microsoft.com/office/drawing/2014/chart" uri="{C3380CC4-5D6E-409C-BE32-E72D297353CC}">
              <c16:uniqueId val="{00000000-F506-4281-833D-A48BDA4AB790}"/>
            </c:ext>
          </c:extLst>
        </c:ser>
        <c:dLbls>
          <c:showLegendKey val="0"/>
          <c:showVal val="0"/>
          <c:showCatName val="0"/>
          <c:showSerName val="0"/>
          <c:showPercent val="0"/>
          <c:showBubbleSize val="0"/>
        </c:dLbls>
        <c:gapWidth val="219"/>
        <c:axId val="160882048"/>
        <c:axId val="160945280"/>
      </c:barChart>
      <c:catAx>
        <c:axId val="16088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45280"/>
        <c:crosses val="autoZero"/>
        <c:auto val="1"/>
        <c:lblAlgn val="ctr"/>
        <c:lblOffset val="100"/>
        <c:noMultiLvlLbl val="0"/>
      </c:catAx>
      <c:valAx>
        <c:axId val="160945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882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Notified RR/MDR-TB cases in ETH: 2015 -2022</a:t>
            </a:r>
          </a:p>
        </c:rich>
      </c:tx>
      <c:layout/>
      <c:overlay val="0"/>
      <c:spPr>
        <a:noFill/>
        <a:ln>
          <a:noFill/>
        </a:ln>
        <a:effectLst/>
      </c:spPr>
    </c:title>
    <c:autoTitleDeleted val="0"/>
    <c:plotArea>
      <c:layout/>
      <c:barChart>
        <c:barDir val="col"/>
        <c:grouping val="clustered"/>
        <c:varyColors val="0"/>
        <c:ser>
          <c:idx val="1"/>
          <c:order val="0"/>
          <c:tx>
            <c:strRef>
              <c:f>Sheet1!$I$18</c:f>
              <c:strCache>
                <c:ptCount val="1"/>
                <c:pt idx="0">
                  <c:v>Detected RR/MDR-TB</c:v>
                </c:pt>
              </c:strCache>
            </c:strRef>
          </c:tx>
          <c:spPr>
            <a:solidFill>
              <a:schemeClr val="accent2"/>
            </a:solidFill>
            <a:ln>
              <a:noFill/>
            </a:ln>
            <a:effectLst/>
          </c:spPr>
          <c:invertIfNegative val="0"/>
          <c:dPt>
            <c:idx val="5"/>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0C7C-41DE-958D-697A49B9BF6D}"/>
              </c:ext>
            </c:extLst>
          </c:dPt>
          <c:dPt>
            <c:idx val="6"/>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3-0C7C-41DE-958D-697A49B9BF6D}"/>
              </c:ext>
            </c:extLst>
          </c:dPt>
          <c:dPt>
            <c:idx val="7"/>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5-0C7C-41DE-958D-697A49B9BF6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Sheet1!$H$19:$H$26</c:f>
              <c:numCache>
                <c:formatCode>General</c:formatCode>
                <c:ptCount val="8"/>
                <c:pt idx="0">
                  <c:v>2015</c:v>
                </c:pt>
                <c:pt idx="1">
                  <c:v>2016</c:v>
                </c:pt>
                <c:pt idx="2">
                  <c:v>2017</c:v>
                </c:pt>
                <c:pt idx="3">
                  <c:v>2018</c:v>
                </c:pt>
                <c:pt idx="4">
                  <c:v>2019</c:v>
                </c:pt>
                <c:pt idx="5">
                  <c:v>2020</c:v>
                </c:pt>
                <c:pt idx="6">
                  <c:v>2021</c:v>
                </c:pt>
                <c:pt idx="7">
                  <c:v>2022</c:v>
                </c:pt>
              </c:numCache>
            </c:numRef>
          </c:cat>
          <c:val>
            <c:numRef>
              <c:f>Sheet1!$I$19:$I$26</c:f>
              <c:numCache>
                <c:formatCode>General</c:formatCode>
                <c:ptCount val="8"/>
                <c:pt idx="0">
                  <c:v>708</c:v>
                </c:pt>
                <c:pt idx="1">
                  <c:v>708</c:v>
                </c:pt>
                <c:pt idx="2">
                  <c:v>720</c:v>
                </c:pt>
                <c:pt idx="3">
                  <c:v>741</c:v>
                </c:pt>
                <c:pt idx="4">
                  <c:v>579</c:v>
                </c:pt>
                <c:pt idx="5">
                  <c:v>661</c:v>
                </c:pt>
                <c:pt idx="6">
                  <c:v>746</c:v>
                </c:pt>
                <c:pt idx="7">
                  <c:v>840</c:v>
                </c:pt>
              </c:numCache>
            </c:numRef>
          </c:val>
          <c:extLst xmlns:c16r2="http://schemas.microsoft.com/office/drawing/2015/06/chart">
            <c:ext xmlns:c16="http://schemas.microsoft.com/office/drawing/2014/chart" uri="{C3380CC4-5D6E-409C-BE32-E72D297353CC}">
              <c16:uniqueId val="{00000006-0C7C-41DE-958D-697A49B9BF6D}"/>
            </c:ext>
          </c:extLst>
        </c:ser>
        <c:dLbls>
          <c:showLegendKey val="0"/>
          <c:showVal val="0"/>
          <c:showCatName val="0"/>
          <c:showSerName val="0"/>
          <c:showPercent val="0"/>
          <c:showBubbleSize val="0"/>
        </c:dLbls>
        <c:gapWidth val="219"/>
        <c:overlap val="-27"/>
        <c:axId val="161010048"/>
        <c:axId val="161011584"/>
      </c:barChart>
      <c:catAx>
        <c:axId val="16101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011584"/>
        <c:crosses val="autoZero"/>
        <c:auto val="1"/>
        <c:lblAlgn val="ctr"/>
        <c:lblOffset val="100"/>
        <c:noMultiLvlLbl val="0"/>
      </c:catAx>
      <c:valAx>
        <c:axId val="161011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010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583185973679324E-2"/>
          <c:w val="0.99044388194205824"/>
          <c:h val="0.78047884287184988"/>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2011</c:v>
                </c:pt>
                <c:pt idx="1">
                  <c:v>2012</c:v>
                </c:pt>
                <c:pt idx="2">
                  <c:v>2013</c:v>
                </c:pt>
                <c:pt idx="3">
                  <c:v>2014</c:v>
                </c:pt>
                <c:pt idx="4">
                  <c:v>2015</c:v>
                </c:pt>
                <c:pt idx="5">
                  <c:v>2016 six month </c:v>
                </c:pt>
              </c:strCache>
            </c:strRef>
          </c:cat>
          <c:val>
            <c:numRef>
              <c:f>Sheet1!$B$2:$B$7</c:f>
              <c:numCache>
                <c:formatCode>General</c:formatCode>
                <c:ptCount val="6"/>
                <c:pt idx="0">
                  <c:v>11</c:v>
                </c:pt>
                <c:pt idx="1">
                  <c:v>23</c:v>
                </c:pt>
                <c:pt idx="2">
                  <c:v>34</c:v>
                </c:pt>
                <c:pt idx="3">
                  <c:v>54</c:v>
                </c:pt>
                <c:pt idx="4">
                  <c:v>55</c:v>
                </c:pt>
                <c:pt idx="5">
                  <c:v>64.5</c:v>
                </c:pt>
              </c:numCache>
            </c:numRef>
          </c:val>
          <c:smooth val="0"/>
          <c:extLst xmlns:c16r2="http://schemas.microsoft.com/office/drawing/2015/06/chart">
            <c:ext xmlns:c16="http://schemas.microsoft.com/office/drawing/2014/chart" uri="{C3380CC4-5D6E-409C-BE32-E72D297353CC}">
              <c16:uniqueId val="{00000000-5844-49DD-ADDD-824B8FE22C4F}"/>
            </c:ext>
          </c:extLst>
        </c:ser>
        <c:dLbls>
          <c:showLegendKey val="0"/>
          <c:showVal val="0"/>
          <c:showCatName val="0"/>
          <c:showSerName val="0"/>
          <c:showPercent val="0"/>
          <c:showBubbleSize val="0"/>
        </c:dLbls>
        <c:marker val="1"/>
        <c:smooth val="0"/>
        <c:axId val="181188096"/>
        <c:axId val="181189632"/>
      </c:lineChart>
      <c:catAx>
        <c:axId val="18118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189632"/>
        <c:crosses val="autoZero"/>
        <c:auto val="1"/>
        <c:lblAlgn val="ctr"/>
        <c:lblOffset val="100"/>
        <c:noMultiLvlLbl val="0"/>
      </c:catAx>
      <c:valAx>
        <c:axId val="181189632"/>
        <c:scaling>
          <c:orientation val="minMax"/>
        </c:scaling>
        <c:delete val="1"/>
        <c:axPos val="l"/>
        <c:numFmt formatCode="General" sourceLinked="1"/>
        <c:majorTickMark val="none"/>
        <c:minorTickMark val="none"/>
        <c:tickLblPos val="nextTo"/>
        <c:crossAx val="181188096"/>
        <c:crosses val="autoZero"/>
        <c:crossBetween val="between"/>
      </c:valAx>
      <c:spPr>
        <a:noFill/>
        <a:ln>
          <a:solidFill>
            <a:schemeClr val="accent1"/>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lineChart>
        <c:grouping val="stacked"/>
        <c:varyColors val="0"/>
        <c:ser>
          <c:idx val="0"/>
          <c:order val="0"/>
          <c:tx>
            <c:strRef>
              <c:f>Sheet1!$B$1</c:f>
              <c:strCache>
                <c:ptCount val="1"/>
                <c:pt idx="0">
                  <c:v>treatment coverage </c:v>
                </c:pt>
              </c:strCache>
            </c:strRef>
          </c:tx>
          <c:cat>
            <c:numRef>
              <c:f>Sheet1!$A$2:$A$18</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Sheet1!$B$2:$B$18</c:f>
              <c:numCache>
                <c:formatCode>0%</c:formatCode>
                <c:ptCount val="17"/>
                <c:pt idx="0">
                  <c:v>0.57999999999999996</c:v>
                </c:pt>
                <c:pt idx="1">
                  <c:v>0.62</c:v>
                </c:pt>
                <c:pt idx="2">
                  <c:v>0.66</c:v>
                </c:pt>
                <c:pt idx="3">
                  <c:v>0.69</c:v>
                </c:pt>
                <c:pt idx="4">
                  <c:v>0.66</c:v>
                </c:pt>
                <c:pt idx="5">
                  <c:v>0.62</c:v>
                </c:pt>
                <c:pt idx="6">
                  <c:v>0.6</c:v>
                </c:pt>
                <c:pt idx="7">
                  <c:v>0.67</c:v>
                </c:pt>
                <c:pt idx="8">
                  <c:v>0.65</c:v>
                </c:pt>
                <c:pt idx="9">
                  <c:v>0.66</c:v>
                </c:pt>
                <c:pt idx="10">
                  <c:v>0.6</c:v>
                </c:pt>
                <c:pt idx="11" formatCode="0.0%">
                  <c:v>0.65500000000000003</c:v>
                </c:pt>
                <c:pt idx="12">
                  <c:v>0.69</c:v>
                </c:pt>
                <c:pt idx="13">
                  <c:v>0.71</c:v>
                </c:pt>
                <c:pt idx="14">
                  <c:v>0.72</c:v>
                </c:pt>
                <c:pt idx="15">
                  <c:v>0.82</c:v>
                </c:pt>
                <c:pt idx="16">
                  <c:v>0.92</c:v>
                </c:pt>
              </c:numCache>
            </c:numRef>
          </c:val>
          <c:smooth val="0"/>
          <c:extLst xmlns:c16r2="http://schemas.microsoft.com/office/drawing/2015/06/chart">
            <c:ext xmlns:c16="http://schemas.microsoft.com/office/drawing/2014/chart" uri="{C3380CC4-5D6E-409C-BE32-E72D297353CC}">
              <c16:uniqueId val="{00000000-7453-4343-A700-F118C051FA12}"/>
            </c:ext>
          </c:extLst>
        </c:ser>
        <c:dLbls>
          <c:showLegendKey val="0"/>
          <c:showVal val="0"/>
          <c:showCatName val="0"/>
          <c:showSerName val="0"/>
          <c:showPercent val="0"/>
          <c:showBubbleSize val="0"/>
        </c:dLbls>
        <c:marker val="1"/>
        <c:smooth val="0"/>
        <c:axId val="183491200"/>
        <c:axId val="183497088"/>
      </c:lineChart>
      <c:catAx>
        <c:axId val="183491200"/>
        <c:scaling>
          <c:orientation val="minMax"/>
        </c:scaling>
        <c:delete val="0"/>
        <c:axPos val="b"/>
        <c:numFmt formatCode="General" sourceLinked="1"/>
        <c:majorTickMark val="none"/>
        <c:minorTickMark val="none"/>
        <c:tickLblPos val="nextTo"/>
        <c:txPr>
          <a:bodyPr/>
          <a:lstStyle/>
          <a:p>
            <a:pPr>
              <a:defRPr sz="1400"/>
            </a:pPr>
            <a:endParaRPr lang="en-US"/>
          </a:p>
        </c:txPr>
        <c:crossAx val="183497088"/>
        <c:crosses val="autoZero"/>
        <c:auto val="1"/>
        <c:lblAlgn val="ctr"/>
        <c:lblOffset val="100"/>
        <c:noMultiLvlLbl val="0"/>
      </c:catAx>
      <c:valAx>
        <c:axId val="183497088"/>
        <c:scaling>
          <c:orientation val="minMax"/>
        </c:scaling>
        <c:delete val="0"/>
        <c:axPos val="l"/>
        <c:majorGridlines/>
        <c:numFmt formatCode="0%" sourceLinked="1"/>
        <c:majorTickMark val="none"/>
        <c:minorTickMark val="none"/>
        <c:tickLblPos val="nextTo"/>
        <c:crossAx val="183491200"/>
        <c:crosses val="autoZero"/>
        <c:crossBetween val="between"/>
      </c:valAx>
      <c:spPr>
        <a:ln>
          <a:solidFill>
            <a:schemeClr val="accent1"/>
          </a:solidFill>
        </a:ln>
      </c:spPr>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F4388-5F29-4515-8C75-C766F4C1272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B0C274C-022A-4C96-9D60-4E7D92000D36}">
      <dgm:prSet phldrT="[Text]"/>
      <dgm:spPr/>
      <dgm:t>
        <a:bodyPr/>
        <a:lstStyle/>
        <a:p>
          <a:r>
            <a:rPr lang="en-US" b="1"/>
            <a:t>TB</a:t>
          </a:r>
          <a:r>
            <a:rPr lang="en-US"/>
            <a:t> </a:t>
          </a:r>
        </a:p>
      </dgm:t>
    </dgm:pt>
    <dgm:pt modelId="{C0A29DA9-A942-43EE-8127-AE79172E4A0C}" type="parTrans" cxnId="{5455D1F9-C47A-4E4B-8035-6F1CA7C605E1}">
      <dgm:prSet/>
      <dgm:spPr/>
      <dgm:t>
        <a:bodyPr/>
        <a:lstStyle/>
        <a:p>
          <a:endParaRPr lang="en-US"/>
        </a:p>
      </dgm:t>
    </dgm:pt>
    <dgm:pt modelId="{657D8FF7-6864-4B82-9947-6F5184680CE0}" type="sibTrans" cxnId="{5455D1F9-C47A-4E4B-8035-6F1CA7C605E1}">
      <dgm:prSet/>
      <dgm:spPr/>
      <dgm:t>
        <a:bodyPr/>
        <a:lstStyle/>
        <a:p>
          <a:endParaRPr lang="en-US"/>
        </a:p>
      </dgm:t>
    </dgm:pt>
    <dgm:pt modelId="{8A661CA4-774F-49B8-BAFE-1E1D5D073755}">
      <dgm:prSet phldrT="[Text]"/>
      <dgm:spPr/>
      <dgm:t>
        <a:bodyPr/>
        <a:lstStyle/>
        <a:p>
          <a:pPr>
            <a:buFont typeface="Arial" panose="020B0604020202020204" pitchFamily="34" charset="0"/>
            <a:buChar char="•"/>
          </a:pPr>
          <a:r>
            <a:rPr lang="en-US" b="1" kern="1200" dirty="0">
              <a:latin typeface="Calibri" panose="020F0502020204030204"/>
              <a:ea typeface="+mn-ea"/>
              <a:cs typeface="+mn-cs"/>
            </a:rPr>
            <a:t> TB Unit register</a:t>
          </a:r>
        </a:p>
      </dgm:t>
    </dgm:pt>
    <dgm:pt modelId="{3CF4A433-4E40-4538-ACA8-B1A456325679}" type="parTrans" cxnId="{D1934083-88AF-4882-AC7F-AFD75CE6318E}">
      <dgm:prSet/>
      <dgm:spPr/>
      <dgm:t>
        <a:bodyPr/>
        <a:lstStyle/>
        <a:p>
          <a:endParaRPr lang="en-US"/>
        </a:p>
      </dgm:t>
    </dgm:pt>
    <dgm:pt modelId="{174A83DA-3FB2-4D2C-BEB6-7E643F4DB55F}" type="sibTrans" cxnId="{D1934083-88AF-4882-AC7F-AFD75CE6318E}">
      <dgm:prSet/>
      <dgm:spPr/>
      <dgm:t>
        <a:bodyPr/>
        <a:lstStyle/>
        <a:p>
          <a:endParaRPr lang="en-US"/>
        </a:p>
      </dgm:t>
    </dgm:pt>
    <dgm:pt modelId="{A6BF6024-7B5A-4666-9EAC-2280D0460073}">
      <dgm:prSet phldrT="[Text]"/>
      <dgm:spPr/>
      <dgm:t>
        <a:bodyPr/>
        <a:lstStyle/>
        <a:p>
          <a:pPr>
            <a:buFont typeface="Arial" panose="020B0604020202020204" pitchFamily="34" charset="0"/>
            <a:buChar char="•"/>
          </a:pPr>
          <a:r>
            <a:rPr lang="en-US" b="1" kern="1200" dirty="0">
              <a:latin typeface="Calibri" panose="020F0502020204030204"/>
              <a:ea typeface="+mn-ea"/>
              <a:cs typeface="+mn-cs"/>
            </a:rPr>
            <a:t> TB Contact &amp; TPT follow up register</a:t>
          </a:r>
        </a:p>
      </dgm:t>
    </dgm:pt>
    <dgm:pt modelId="{9D1AB934-70E1-4F50-9FE8-C6D3DB573A7A}" type="parTrans" cxnId="{EA5307B9-07E0-432C-8BA2-E45030173B78}">
      <dgm:prSet/>
      <dgm:spPr/>
      <dgm:t>
        <a:bodyPr/>
        <a:lstStyle/>
        <a:p>
          <a:endParaRPr lang="en-US"/>
        </a:p>
      </dgm:t>
    </dgm:pt>
    <dgm:pt modelId="{F2186E9A-91F5-4C55-AFDF-C3831C3C3E88}" type="sibTrans" cxnId="{EA5307B9-07E0-432C-8BA2-E45030173B78}">
      <dgm:prSet/>
      <dgm:spPr/>
      <dgm:t>
        <a:bodyPr/>
        <a:lstStyle/>
        <a:p>
          <a:endParaRPr lang="en-US"/>
        </a:p>
      </dgm:t>
    </dgm:pt>
    <dgm:pt modelId="{D40FF375-3F26-479E-99BB-02A50ACDE02B}">
      <dgm:prSet phldrT="[Text]"/>
      <dgm:spPr/>
      <dgm:t>
        <a:bodyPr/>
        <a:lstStyle/>
        <a:p>
          <a:r>
            <a:rPr lang="en-US" b="1" dirty="0"/>
            <a:t>DR-TB  (inline with electronic based source)</a:t>
          </a:r>
          <a:r>
            <a:rPr lang="en-US" dirty="0"/>
            <a:t> </a:t>
          </a:r>
        </a:p>
      </dgm:t>
    </dgm:pt>
    <dgm:pt modelId="{589F12DF-440C-4A8E-9E18-F010EDC7E06F}" type="parTrans" cxnId="{9764F0D2-04A6-4AE1-B944-E344AAD9F6BD}">
      <dgm:prSet/>
      <dgm:spPr/>
      <dgm:t>
        <a:bodyPr/>
        <a:lstStyle/>
        <a:p>
          <a:endParaRPr lang="en-US"/>
        </a:p>
      </dgm:t>
    </dgm:pt>
    <dgm:pt modelId="{572E242D-5FF7-456A-8DE4-5EBA41F78949}" type="sibTrans" cxnId="{9764F0D2-04A6-4AE1-B944-E344AAD9F6BD}">
      <dgm:prSet/>
      <dgm:spPr/>
      <dgm:t>
        <a:bodyPr/>
        <a:lstStyle/>
        <a:p>
          <a:endParaRPr lang="en-US"/>
        </a:p>
      </dgm:t>
    </dgm:pt>
    <dgm:pt modelId="{E07F9A87-3CA9-4C62-8576-956A33430547}">
      <dgm:prSet phldrT="[Text]"/>
      <dgm:spPr/>
      <dgm:t>
        <a:bodyPr/>
        <a:lstStyle/>
        <a:p>
          <a:pPr>
            <a:buFont typeface="Arial" panose="020B0604020202020204" pitchFamily="34" charset="0"/>
            <a:buChar char="•"/>
          </a:pPr>
          <a:r>
            <a:rPr lang="en-US" b="1" dirty="0"/>
            <a:t> DR-TB Treatment Card </a:t>
          </a:r>
          <a:endParaRPr lang="en-US" dirty="0"/>
        </a:p>
      </dgm:t>
    </dgm:pt>
    <dgm:pt modelId="{6AA6B471-CDE9-41CC-9162-702B3FCB562B}" type="parTrans" cxnId="{225A0AA2-E409-45FB-A5EC-26CDE9BD3E0C}">
      <dgm:prSet/>
      <dgm:spPr/>
      <dgm:t>
        <a:bodyPr/>
        <a:lstStyle/>
        <a:p>
          <a:endParaRPr lang="en-US"/>
        </a:p>
      </dgm:t>
    </dgm:pt>
    <dgm:pt modelId="{B053920E-FC16-4D95-978B-0148A4267FEA}" type="sibTrans" cxnId="{225A0AA2-E409-45FB-A5EC-26CDE9BD3E0C}">
      <dgm:prSet/>
      <dgm:spPr/>
      <dgm:t>
        <a:bodyPr/>
        <a:lstStyle/>
        <a:p>
          <a:endParaRPr lang="en-US"/>
        </a:p>
      </dgm:t>
    </dgm:pt>
    <dgm:pt modelId="{9D2A6C9B-4CCE-48F0-BAE8-DF90491354B5}">
      <dgm:prSet phldrT="[Text]"/>
      <dgm:spPr/>
      <dgm:t>
        <a:bodyPr/>
        <a:lstStyle/>
        <a:p>
          <a:r>
            <a:rPr lang="en-US" b="1"/>
            <a:t>Leprosy</a:t>
          </a:r>
          <a:endParaRPr lang="en-US"/>
        </a:p>
      </dgm:t>
    </dgm:pt>
    <dgm:pt modelId="{388358BE-394C-4B99-8389-266EC755DD76}" type="parTrans" cxnId="{CF297E1B-FC13-4239-88A3-B1A999D5AE49}">
      <dgm:prSet/>
      <dgm:spPr/>
      <dgm:t>
        <a:bodyPr/>
        <a:lstStyle/>
        <a:p>
          <a:endParaRPr lang="en-US"/>
        </a:p>
      </dgm:t>
    </dgm:pt>
    <dgm:pt modelId="{A888FADA-22C4-4936-AF96-5A4717114CD2}" type="sibTrans" cxnId="{CF297E1B-FC13-4239-88A3-B1A999D5AE49}">
      <dgm:prSet/>
      <dgm:spPr/>
      <dgm:t>
        <a:bodyPr/>
        <a:lstStyle/>
        <a:p>
          <a:endParaRPr lang="en-US"/>
        </a:p>
      </dgm:t>
    </dgm:pt>
    <dgm:pt modelId="{FFFE0A17-BAEC-4B30-9435-F655F0F35B32}">
      <dgm:prSet phldrT="[Text]"/>
      <dgm:spPr/>
      <dgm:t>
        <a:bodyPr/>
        <a:lstStyle/>
        <a:p>
          <a:pPr>
            <a:buClrTx/>
            <a:buSzTx/>
            <a:buFont typeface="Arial" panose="020B0604020202020204" pitchFamily="34" charset="0"/>
            <a:buChar char="•"/>
          </a:pPr>
          <a:r>
            <a:rPr lang="en-US" b="1" kern="1200">
              <a:latin typeface="Calibri" panose="020F0502020204030204"/>
              <a:ea typeface="+mn-ea"/>
              <a:cs typeface="+mn-cs"/>
            </a:rPr>
            <a:t>  Leprosy  Register</a:t>
          </a:r>
        </a:p>
      </dgm:t>
    </dgm:pt>
    <dgm:pt modelId="{B6B55AE3-A8C4-4ED1-8D66-B0156E3601EA}" type="parTrans" cxnId="{4DC12709-442E-42B9-8715-2F1D6B025C42}">
      <dgm:prSet/>
      <dgm:spPr/>
      <dgm:t>
        <a:bodyPr/>
        <a:lstStyle/>
        <a:p>
          <a:endParaRPr lang="en-US"/>
        </a:p>
      </dgm:t>
    </dgm:pt>
    <dgm:pt modelId="{993355E4-1B0F-4655-985E-31F637924196}" type="sibTrans" cxnId="{4DC12709-442E-42B9-8715-2F1D6B025C42}">
      <dgm:prSet/>
      <dgm:spPr/>
      <dgm:t>
        <a:bodyPr/>
        <a:lstStyle/>
        <a:p>
          <a:endParaRPr lang="en-US"/>
        </a:p>
      </dgm:t>
    </dgm:pt>
    <dgm:pt modelId="{7E8CA8AE-6DA6-4360-B83E-DB2C7CAF5F0B}">
      <dgm:prSet/>
      <dgm:spPr/>
      <dgm:t>
        <a:bodyPr/>
        <a:lstStyle/>
        <a:p>
          <a:pPr>
            <a:buFont typeface="Arial" panose="020B0604020202020204" pitchFamily="34" charset="0"/>
            <a:buChar char="•"/>
          </a:pPr>
          <a:r>
            <a:rPr lang="en-US" b="1" dirty="0"/>
            <a:t> DR-TB Register</a:t>
          </a:r>
        </a:p>
      </dgm:t>
    </dgm:pt>
    <dgm:pt modelId="{6C8C7D50-CFC0-4D0E-A1CF-9AAAF5F9FC80}" type="parTrans" cxnId="{EF255E4F-73A3-4F7D-BCBD-75C37B963080}">
      <dgm:prSet/>
      <dgm:spPr/>
      <dgm:t>
        <a:bodyPr/>
        <a:lstStyle/>
        <a:p>
          <a:endParaRPr lang="en-US"/>
        </a:p>
      </dgm:t>
    </dgm:pt>
    <dgm:pt modelId="{FECB16EC-0F40-4F26-A0F8-895F2CCD3186}" type="sibTrans" cxnId="{EF255E4F-73A3-4F7D-BCBD-75C37B963080}">
      <dgm:prSet/>
      <dgm:spPr/>
      <dgm:t>
        <a:bodyPr/>
        <a:lstStyle/>
        <a:p>
          <a:endParaRPr lang="en-US"/>
        </a:p>
      </dgm:t>
    </dgm:pt>
    <dgm:pt modelId="{DBEBCA93-94C6-4652-8C22-3EC7D5EEB706}">
      <dgm:prSet/>
      <dgm:spPr/>
      <dgm:t>
        <a:bodyPr/>
        <a:lstStyle/>
        <a:p>
          <a:pPr>
            <a:buFont typeface="Arial" panose="020B0604020202020204" pitchFamily="34" charset="0"/>
            <a:buChar char="•"/>
          </a:pPr>
          <a:r>
            <a:rPr lang="en-US" b="1" dirty="0"/>
            <a:t> DR-TB Follow up register</a:t>
          </a:r>
        </a:p>
      </dgm:t>
    </dgm:pt>
    <dgm:pt modelId="{A4878F35-DDB9-45AE-943C-D4113CFFF6C2}" type="parTrans" cxnId="{B21C83B9-0ED0-4B5A-83B5-8D3AEC701073}">
      <dgm:prSet/>
      <dgm:spPr/>
      <dgm:t>
        <a:bodyPr/>
        <a:lstStyle/>
        <a:p>
          <a:endParaRPr lang="en-US"/>
        </a:p>
      </dgm:t>
    </dgm:pt>
    <dgm:pt modelId="{6B6C10E6-553E-4495-8C37-BB3060DB374C}" type="sibTrans" cxnId="{B21C83B9-0ED0-4B5A-83B5-8D3AEC701073}">
      <dgm:prSet/>
      <dgm:spPr/>
      <dgm:t>
        <a:bodyPr/>
        <a:lstStyle/>
        <a:p>
          <a:endParaRPr lang="en-US"/>
        </a:p>
      </dgm:t>
    </dgm:pt>
    <dgm:pt modelId="{2B10293E-296C-4C1B-83DF-311DE073613D}">
      <dgm:prSet/>
      <dgm:spPr/>
      <dgm:t>
        <a:bodyPr/>
        <a:lstStyle/>
        <a:p>
          <a:pPr>
            <a:buFont typeface="Arial" panose="020B0604020202020204" pitchFamily="34" charset="0"/>
            <a:buChar char="•"/>
          </a:pPr>
          <a:r>
            <a:rPr lang="en-US" b="1" kern="1200">
              <a:latin typeface="Calibri" panose="020F0502020204030204"/>
              <a:ea typeface="+mn-ea"/>
              <a:cs typeface="+mn-cs"/>
            </a:rPr>
            <a:t>  Leprosy register for care after completion of treatment</a:t>
          </a:r>
        </a:p>
      </dgm:t>
    </dgm:pt>
    <dgm:pt modelId="{FCB164D9-8D03-4B13-8209-82CEE72D8AFB}" type="parTrans" cxnId="{4FDE334E-B88B-4B30-9C5D-56AE241D6D05}">
      <dgm:prSet/>
      <dgm:spPr/>
      <dgm:t>
        <a:bodyPr/>
        <a:lstStyle/>
        <a:p>
          <a:endParaRPr lang="en-US"/>
        </a:p>
      </dgm:t>
    </dgm:pt>
    <dgm:pt modelId="{EB0D61AE-9A97-4315-8CC2-64F4353CAFB5}" type="sibTrans" cxnId="{4FDE334E-B88B-4B30-9C5D-56AE241D6D05}">
      <dgm:prSet/>
      <dgm:spPr/>
      <dgm:t>
        <a:bodyPr/>
        <a:lstStyle/>
        <a:p>
          <a:endParaRPr lang="en-US"/>
        </a:p>
      </dgm:t>
    </dgm:pt>
    <dgm:pt modelId="{AAD241C5-DC5F-4520-AD05-A63A329033C1}">
      <dgm:prSet/>
      <dgm:spPr/>
      <dgm:t>
        <a:bodyPr/>
        <a:lstStyle/>
        <a:p>
          <a:pPr>
            <a:buFont typeface="Arial" panose="020B0604020202020204" pitchFamily="34" charset="0"/>
            <a:buChar char="•"/>
          </a:pPr>
          <a:r>
            <a:rPr lang="en-US" b="1" kern="1200">
              <a:latin typeface="Calibri" panose="020F0502020204030204"/>
              <a:ea typeface="+mn-ea"/>
              <a:cs typeface="+mn-cs"/>
            </a:rPr>
            <a:t>  Cards( patient record; VMT /ST)</a:t>
          </a:r>
        </a:p>
      </dgm:t>
    </dgm:pt>
    <dgm:pt modelId="{F7860BF2-D483-4399-B797-2E46174F31F9}" type="parTrans" cxnId="{3488B9CE-E7DA-44A0-9F55-9458D96A2D91}">
      <dgm:prSet/>
      <dgm:spPr/>
      <dgm:t>
        <a:bodyPr/>
        <a:lstStyle/>
        <a:p>
          <a:endParaRPr lang="en-US"/>
        </a:p>
      </dgm:t>
    </dgm:pt>
    <dgm:pt modelId="{D15E3D19-FB07-4F44-87D4-0A04D0BBD390}" type="sibTrans" cxnId="{3488B9CE-E7DA-44A0-9F55-9458D96A2D91}">
      <dgm:prSet/>
      <dgm:spPr/>
      <dgm:t>
        <a:bodyPr/>
        <a:lstStyle/>
        <a:p>
          <a:endParaRPr lang="en-US"/>
        </a:p>
      </dgm:t>
    </dgm:pt>
    <dgm:pt modelId="{44CAF421-8777-4B3F-9164-EFDCE98634CE}">
      <dgm:prSet/>
      <dgm:spPr/>
      <dgm:t>
        <a:bodyPr/>
        <a:lstStyle/>
        <a:p>
          <a:r>
            <a:rPr lang="en-US" b="1"/>
            <a:t>Community TB</a:t>
          </a:r>
        </a:p>
      </dgm:t>
    </dgm:pt>
    <dgm:pt modelId="{A4FFC5C6-F4DC-40B3-B407-E026B4D787B4}" type="parTrans" cxnId="{8D323903-77F7-40A5-95C6-47313EA67573}">
      <dgm:prSet/>
      <dgm:spPr/>
      <dgm:t>
        <a:bodyPr/>
        <a:lstStyle/>
        <a:p>
          <a:endParaRPr lang="en-US"/>
        </a:p>
      </dgm:t>
    </dgm:pt>
    <dgm:pt modelId="{35726A6C-9094-4781-AEBA-6A5B136E7576}" type="sibTrans" cxnId="{8D323903-77F7-40A5-95C6-47313EA67573}">
      <dgm:prSet/>
      <dgm:spPr/>
      <dgm:t>
        <a:bodyPr/>
        <a:lstStyle/>
        <a:p>
          <a:endParaRPr lang="en-US"/>
        </a:p>
      </dgm:t>
    </dgm:pt>
    <dgm:pt modelId="{13614249-2B55-450B-95A7-3ACC61FAC311}">
      <dgm:prSet/>
      <dgm:spPr/>
      <dgm:t>
        <a:bodyPr/>
        <a:lstStyle/>
        <a:p>
          <a:r>
            <a:rPr lang="en-US" dirty="0"/>
            <a:t> </a:t>
          </a:r>
          <a:r>
            <a:rPr lang="en-US" b="1" dirty="0"/>
            <a:t>Presumed TB referral pad</a:t>
          </a:r>
        </a:p>
      </dgm:t>
    </dgm:pt>
    <dgm:pt modelId="{91F9FC64-FABE-4BE7-AEDE-844A327F6517}" type="parTrans" cxnId="{D0ADEF56-2172-4CBE-AA3E-8BD5BBCB90A0}">
      <dgm:prSet/>
      <dgm:spPr/>
      <dgm:t>
        <a:bodyPr/>
        <a:lstStyle/>
        <a:p>
          <a:endParaRPr lang="en-US"/>
        </a:p>
      </dgm:t>
    </dgm:pt>
    <dgm:pt modelId="{1A06A9A3-9B1B-4CEE-97DF-B8B247F25AC8}" type="sibTrans" cxnId="{D0ADEF56-2172-4CBE-AA3E-8BD5BBCB90A0}">
      <dgm:prSet/>
      <dgm:spPr/>
      <dgm:t>
        <a:bodyPr/>
        <a:lstStyle/>
        <a:p>
          <a:endParaRPr lang="en-US"/>
        </a:p>
      </dgm:t>
    </dgm:pt>
    <dgm:pt modelId="{075FEEA9-93AF-48FB-90E2-5C071AB69CEB}">
      <dgm:prSet phldrT="[Text]"/>
      <dgm:spPr/>
      <dgm:t>
        <a:bodyPr/>
        <a:lstStyle/>
        <a:p>
          <a:pPr>
            <a:buFont typeface="Arial" panose="020B0604020202020204" pitchFamily="34" charset="0"/>
            <a:buChar char="•"/>
          </a:pPr>
          <a:r>
            <a:rPr lang="en-US" b="1" kern="1200"/>
            <a:t> TB Treatment Supporter Card</a:t>
          </a:r>
          <a:endParaRPr lang="en-US" b="1" kern="1200">
            <a:latin typeface="Calibri" panose="020F0502020204030204"/>
            <a:ea typeface="+mn-ea"/>
            <a:cs typeface="+mn-cs"/>
          </a:endParaRPr>
        </a:p>
      </dgm:t>
    </dgm:pt>
    <dgm:pt modelId="{217E6510-10D5-4640-8EEF-312C9B76B7E4}" type="parTrans" cxnId="{DCA93106-D2D8-4893-8C74-1DB3368AB6CD}">
      <dgm:prSet/>
      <dgm:spPr/>
      <dgm:t>
        <a:bodyPr/>
        <a:lstStyle/>
        <a:p>
          <a:endParaRPr lang="en-US"/>
        </a:p>
      </dgm:t>
    </dgm:pt>
    <dgm:pt modelId="{7E4AA11E-AFC6-4FC0-A150-80C1C3B19F69}" type="sibTrans" cxnId="{DCA93106-D2D8-4893-8C74-1DB3368AB6CD}">
      <dgm:prSet/>
      <dgm:spPr/>
      <dgm:t>
        <a:bodyPr/>
        <a:lstStyle/>
        <a:p>
          <a:endParaRPr lang="en-US"/>
        </a:p>
      </dgm:t>
    </dgm:pt>
    <dgm:pt modelId="{0F328338-5805-4C97-8C59-F171F59944E4}">
      <dgm:prSet/>
      <dgm:spPr/>
      <dgm:t>
        <a:bodyPr/>
        <a:lstStyle/>
        <a:p>
          <a:r>
            <a:rPr lang="en-US" b="1" dirty="0"/>
            <a:t> Contacts and presumed TB register</a:t>
          </a:r>
        </a:p>
      </dgm:t>
    </dgm:pt>
    <dgm:pt modelId="{F3F94D91-E05F-4B05-8B17-F838D585F7FE}" type="parTrans" cxnId="{7EB3E9A2-8C37-4E3F-A013-706077979B51}">
      <dgm:prSet/>
      <dgm:spPr/>
      <dgm:t>
        <a:bodyPr/>
        <a:lstStyle/>
        <a:p>
          <a:endParaRPr lang="en-US"/>
        </a:p>
      </dgm:t>
    </dgm:pt>
    <dgm:pt modelId="{4D96DCC9-E8C9-40D5-957A-CB868B2CAAB8}" type="sibTrans" cxnId="{7EB3E9A2-8C37-4E3F-A013-706077979B51}">
      <dgm:prSet/>
      <dgm:spPr/>
      <dgm:t>
        <a:bodyPr/>
        <a:lstStyle/>
        <a:p>
          <a:endParaRPr lang="en-US"/>
        </a:p>
      </dgm:t>
    </dgm:pt>
    <dgm:pt modelId="{A82FFAE7-3BCE-4CB1-8BBA-1EE04AA68744}" type="pres">
      <dgm:prSet presAssocID="{AEBF4388-5F29-4515-8C75-C766F4C1272A}" presName="linear" presStyleCnt="0">
        <dgm:presLayoutVars>
          <dgm:dir/>
          <dgm:animLvl val="lvl"/>
          <dgm:resizeHandles val="exact"/>
        </dgm:presLayoutVars>
      </dgm:prSet>
      <dgm:spPr/>
      <dgm:t>
        <a:bodyPr/>
        <a:lstStyle/>
        <a:p>
          <a:endParaRPr lang="en-US"/>
        </a:p>
      </dgm:t>
    </dgm:pt>
    <dgm:pt modelId="{C9ED9D4B-A902-4C31-ADA1-C1633C68EBA6}" type="pres">
      <dgm:prSet presAssocID="{5B0C274C-022A-4C96-9D60-4E7D92000D36}" presName="parentLin" presStyleCnt="0"/>
      <dgm:spPr/>
    </dgm:pt>
    <dgm:pt modelId="{1808DBF5-0AEF-43FA-9AAD-2CC2DDAB0AD0}" type="pres">
      <dgm:prSet presAssocID="{5B0C274C-022A-4C96-9D60-4E7D92000D36}" presName="parentLeftMargin" presStyleLbl="node1" presStyleIdx="0" presStyleCnt="4"/>
      <dgm:spPr/>
      <dgm:t>
        <a:bodyPr/>
        <a:lstStyle/>
        <a:p>
          <a:endParaRPr lang="en-US"/>
        </a:p>
      </dgm:t>
    </dgm:pt>
    <dgm:pt modelId="{BE5DC561-D211-468A-B89D-C3FB9D2E5B8C}" type="pres">
      <dgm:prSet presAssocID="{5B0C274C-022A-4C96-9D60-4E7D92000D36}" presName="parentText" presStyleLbl="node1" presStyleIdx="0" presStyleCnt="4">
        <dgm:presLayoutVars>
          <dgm:chMax val="0"/>
          <dgm:bulletEnabled val="1"/>
        </dgm:presLayoutVars>
      </dgm:prSet>
      <dgm:spPr/>
      <dgm:t>
        <a:bodyPr/>
        <a:lstStyle/>
        <a:p>
          <a:endParaRPr lang="en-US"/>
        </a:p>
      </dgm:t>
    </dgm:pt>
    <dgm:pt modelId="{1351211B-C789-4366-AB69-901A688E3AF9}" type="pres">
      <dgm:prSet presAssocID="{5B0C274C-022A-4C96-9D60-4E7D92000D36}" presName="negativeSpace" presStyleCnt="0"/>
      <dgm:spPr/>
    </dgm:pt>
    <dgm:pt modelId="{E7084DF9-DFB4-4F5E-BB4C-48C29EC0262A}" type="pres">
      <dgm:prSet presAssocID="{5B0C274C-022A-4C96-9D60-4E7D92000D36}" presName="childText" presStyleLbl="conFgAcc1" presStyleIdx="0" presStyleCnt="4">
        <dgm:presLayoutVars>
          <dgm:bulletEnabled val="1"/>
        </dgm:presLayoutVars>
      </dgm:prSet>
      <dgm:spPr/>
      <dgm:t>
        <a:bodyPr/>
        <a:lstStyle/>
        <a:p>
          <a:endParaRPr lang="en-US"/>
        </a:p>
      </dgm:t>
    </dgm:pt>
    <dgm:pt modelId="{585560B8-8370-409B-8684-374D12C61B98}" type="pres">
      <dgm:prSet presAssocID="{657D8FF7-6864-4B82-9947-6F5184680CE0}" presName="spaceBetweenRectangles" presStyleCnt="0"/>
      <dgm:spPr/>
    </dgm:pt>
    <dgm:pt modelId="{FDF18B2D-8174-4489-B08C-C70CE9BBAEE5}" type="pres">
      <dgm:prSet presAssocID="{D40FF375-3F26-479E-99BB-02A50ACDE02B}" presName="parentLin" presStyleCnt="0"/>
      <dgm:spPr/>
    </dgm:pt>
    <dgm:pt modelId="{39381251-D1BD-48F1-83E0-B93B7D74AE0A}" type="pres">
      <dgm:prSet presAssocID="{D40FF375-3F26-479E-99BB-02A50ACDE02B}" presName="parentLeftMargin" presStyleLbl="node1" presStyleIdx="0" presStyleCnt="4"/>
      <dgm:spPr/>
      <dgm:t>
        <a:bodyPr/>
        <a:lstStyle/>
        <a:p>
          <a:endParaRPr lang="en-US"/>
        </a:p>
      </dgm:t>
    </dgm:pt>
    <dgm:pt modelId="{8F8D0AFD-1F58-4925-9066-2145EB8B088C}" type="pres">
      <dgm:prSet presAssocID="{D40FF375-3F26-479E-99BB-02A50ACDE02B}" presName="parentText" presStyleLbl="node1" presStyleIdx="1" presStyleCnt="4">
        <dgm:presLayoutVars>
          <dgm:chMax val="0"/>
          <dgm:bulletEnabled val="1"/>
        </dgm:presLayoutVars>
      </dgm:prSet>
      <dgm:spPr/>
      <dgm:t>
        <a:bodyPr/>
        <a:lstStyle/>
        <a:p>
          <a:endParaRPr lang="en-US"/>
        </a:p>
      </dgm:t>
    </dgm:pt>
    <dgm:pt modelId="{F39B0E37-BB7B-4B89-BFCF-FDD1C729F6F7}" type="pres">
      <dgm:prSet presAssocID="{D40FF375-3F26-479E-99BB-02A50ACDE02B}" presName="negativeSpace" presStyleCnt="0"/>
      <dgm:spPr/>
    </dgm:pt>
    <dgm:pt modelId="{CB8A866A-9EA4-4543-A43C-22A9BB259ECB}" type="pres">
      <dgm:prSet presAssocID="{D40FF375-3F26-479E-99BB-02A50ACDE02B}" presName="childText" presStyleLbl="conFgAcc1" presStyleIdx="1" presStyleCnt="4">
        <dgm:presLayoutVars>
          <dgm:bulletEnabled val="1"/>
        </dgm:presLayoutVars>
      </dgm:prSet>
      <dgm:spPr/>
      <dgm:t>
        <a:bodyPr/>
        <a:lstStyle/>
        <a:p>
          <a:endParaRPr lang="en-US"/>
        </a:p>
      </dgm:t>
    </dgm:pt>
    <dgm:pt modelId="{9B73AFB5-0086-4C5F-B8D7-245E81170C29}" type="pres">
      <dgm:prSet presAssocID="{572E242D-5FF7-456A-8DE4-5EBA41F78949}" presName="spaceBetweenRectangles" presStyleCnt="0"/>
      <dgm:spPr/>
    </dgm:pt>
    <dgm:pt modelId="{03CC7A6A-0FA1-4EA7-82E1-E5CAB5E71DA0}" type="pres">
      <dgm:prSet presAssocID="{9D2A6C9B-4CCE-48F0-BAE8-DF90491354B5}" presName="parentLin" presStyleCnt="0"/>
      <dgm:spPr/>
    </dgm:pt>
    <dgm:pt modelId="{81CC56A0-8CF6-4870-A5AD-A142B52C6A05}" type="pres">
      <dgm:prSet presAssocID="{9D2A6C9B-4CCE-48F0-BAE8-DF90491354B5}" presName="parentLeftMargin" presStyleLbl="node1" presStyleIdx="1" presStyleCnt="4"/>
      <dgm:spPr/>
      <dgm:t>
        <a:bodyPr/>
        <a:lstStyle/>
        <a:p>
          <a:endParaRPr lang="en-US"/>
        </a:p>
      </dgm:t>
    </dgm:pt>
    <dgm:pt modelId="{F3C7BF6D-017D-45A9-8EDB-FCC2C13B6788}" type="pres">
      <dgm:prSet presAssocID="{9D2A6C9B-4CCE-48F0-BAE8-DF90491354B5}" presName="parentText" presStyleLbl="node1" presStyleIdx="2" presStyleCnt="4">
        <dgm:presLayoutVars>
          <dgm:chMax val="0"/>
          <dgm:bulletEnabled val="1"/>
        </dgm:presLayoutVars>
      </dgm:prSet>
      <dgm:spPr/>
      <dgm:t>
        <a:bodyPr/>
        <a:lstStyle/>
        <a:p>
          <a:endParaRPr lang="en-US"/>
        </a:p>
      </dgm:t>
    </dgm:pt>
    <dgm:pt modelId="{22EDA357-35EE-4BB3-96C2-3005FB81E208}" type="pres">
      <dgm:prSet presAssocID="{9D2A6C9B-4CCE-48F0-BAE8-DF90491354B5}" presName="negativeSpace" presStyleCnt="0"/>
      <dgm:spPr/>
    </dgm:pt>
    <dgm:pt modelId="{5A066281-4EAD-4004-84F4-299CF1C71756}" type="pres">
      <dgm:prSet presAssocID="{9D2A6C9B-4CCE-48F0-BAE8-DF90491354B5}" presName="childText" presStyleLbl="conFgAcc1" presStyleIdx="2" presStyleCnt="4">
        <dgm:presLayoutVars>
          <dgm:bulletEnabled val="1"/>
        </dgm:presLayoutVars>
      </dgm:prSet>
      <dgm:spPr/>
      <dgm:t>
        <a:bodyPr/>
        <a:lstStyle/>
        <a:p>
          <a:endParaRPr lang="en-US"/>
        </a:p>
      </dgm:t>
    </dgm:pt>
    <dgm:pt modelId="{92BA088D-9A82-479A-A224-3D8ED8C2E76E}" type="pres">
      <dgm:prSet presAssocID="{A888FADA-22C4-4936-AF96-5A4717114CD2}" presName="spaceBetweenRectangles" presStyleCnt="0"/>
      <dgm:spPr/>
    </dgm:pt>
    <dgm:pt modelId="{17CDFC1B-1316-477D-A616-F56AE2D133FA}" type="pres">
      <dgm:prSet presAssocID="{44CAF421-8777-4B3F-9164-EFDCE98634CE}" presName="parentLin" presStyleCnt="0"/>
      <dgm:spPr/>
    </dgm:pt>
    <dgm:pt modelId="{F6D40E88-A73B-4F09-BDC3-31A0EF4B7131}" type="pres">
      <dgm:prSet presAssocID="{44CAF421-8777-4B3F-9164-EFDCE98634CE}" presName="parentLeftMargin" presStyleLbl="node1" presStyleIdx="2" presStyleCnt="4"/>
      <dgm:spPr/>
      <dgm:t>
        <a:bodyPr/>
        <a:lstStyle/>
        <a:p>
          <a:endParaRPr lang="en-US"/>
        </a:p>
      </dgm:t>
    </dgm:pt>
    <dgm:pt modelId="{AC60EB75-F12B-4A6D-A4DF-2C24298E45B9}" type="pres">
      <dgm:prSet presAssocID="{44CAF421-8777-4B3F-9164-EFDCE98634CE}" presName="parentText" presStyleLbl="node1" presStyleIdx="3" presStyleCnt="4">
        <dgm:presLayoutVars>
          <dgm:chMax val="0"/>
          <dgm:bulletEnabled val="1"/>
        </dgm:presLayoutVars>
      </dgm:prSet>
      <dgm:spPr/>
      <dgm:t>
        <a:bodyPr/>
        <a:lstStyle/>
        <a:p>
          <a:endParaRPr lang="en-US"/>
        </a:p>
      </dgm:t>
    </dgm:pt>
    <dgm:pt modelId="{CB9C4E2F-BB62-48DA-A4E8-7EFFE068A128}" type="pres">
      <dgm:prSet presAssocID="{44CAF421-8777-4B3F-9164-EFDCE98634CE}" presName="negativeSpace" presStyleCnt="0"/>
      <dgm:spPr/>
    </dgm:pt>
    <dgm:pt modelId="{637C7E38-0D71-4696-9CF5-8340E4E05F39}" type="pres">
      <dgm:prSet presAssocID="{44CAF421-8777-4B3F-9164-EFDCE98634CE}" presName="childText" presStyleLbl="conFgAcc1" presStyleIdx="3" presStyleCnt="4">
        <dgm:presLayoutVars>
          <dgm:bulletEnabled val="1"/>
        </dgm:presLayoutVars>
      </dgm:prSet>
      <dgm:spPr/>
      <dgm:t>
        <a:bodyPr/>
        <a:lstStyle/>
        <a:p>
          <a:endParaRPr lang="en-US"/>
        </a:p>
      </dgm:t>
    </dgm:pt>
  </dgm:ptLst>
  <dgm:cxnLst>
    <dgm:cxn modelId="{0AA3A120-013D-4896-ADA5-A389951C1935}" type="presOf" srcId="{13614249-2B55-450B-95A7-3ACC61FAC311}" destId="{637C7E38-0D71-4696-9CF5-8340E4E05F39}" srcOrd="0" destOrd="0" presId="urn:microsoft.com/office/officeart/2005/8/layout/list1"/>
    <dgm:cxn modelId="{2B187505-6D20-4E7D-9716-F2639200ECFD}" type="presOf" srcId="{D40FF375-3F26-479E-99BB-02A50ACDE02B}" destId="{8F8D0AFD-1F58-4925-9066-2145EB8B088C}" srcOrd="1" destOrd="0" presId="urn:microsoft.com/office/officeart/2005/8/layout/list1"/>
    <dgm:cxn modelId="{749388C5-5CA8-46A7-BCBC-05D2C4F8385F}" type="presOf" srcId="{9D2A6C9B-4CCE-48F0-BAE8-DF90491354B5}" destId="{81CC56A0-8CF6-4870-A5AD-A142B52C6A05}" srcOrd="0" destOrd="0" presId="urn:microsoft.com/office/officeart/2005/8/layout/list1"/>
    <dgm:cxn modelId="{AF27FE31-C0B1-4498-AD38-B98CFEBCA764}" type="presOf" srcId="{5B0C274C-022A-4C96-9D60-4E7D92000D36}" destId="{1808DBF5-0AEF-43FA-9AAD-2CC2DDAB0AD0}" srcOrd="0" destOrd="0" presId="urn:microsoft.com/office/officeart/2005/8/layout/list1"/>
    <dgm:cxn modelId="{3488B9CE-E7DA-44A0-9F55-9458D96A2D91}" srcId="{9D2A6C9B-4CCE-48F0-BAE8-DF90491354B5}" destId="{AAD241C5-DC5F-4520-AD05-A63A329033C1}" srcOrd="2" destOrd="0" parTransId="{F7860BF2-D483-4399-B797-2E46174F31F9}" sibTransId="{D15E3D19-FB07-4F44-87D4-0A04D0BBD390}"/>
    <dgm:cxn modelId="{D0ADEF56-2172-4CBE-AA3E-8BD5BBCB90A0}" srcId="{44CAF421-8777-4B3F-9164-EFDCE98634CE}" destId="{13614249-2B55-450B-95A7-3ACC61FAC311}" srcOrd="0" destOrd="0" parTransId="{91F9FC64-FABE-4BE7-AEDE-844A327F6517}" sibTransId="{1A06A9A3-9B1B-4CEE-97DF-B8B247F25AC8}"/>
    <dgm:cxn modelId="{D32E4245-EB43-4879-8AC1-457B48B68601}" type="presOf" srcId="{FFFE0A17-BAEC-4B30-9435-F655F0F35B32}" destId="{5A066281-4EAD-4004-84F4-299CF1C71756}" srcOrd="0" destOrd="0" presId="urn:microsoft.com/office/officeart/2005/8/layout/list1"/>
    <dgm:cxn modelId="{9591A379-270C-4A84-AB50-875A6CA2DC5F}" type="presOf" srcId="{AAD241C5-DC5F-4520-AD05-A63A329033C1}" destId="{5A066281-4EAD-4004-84F4-299CF1C71756}" srcOrd="0" destOrd="2" presId="urn:microsoft.com/office/officeart/2005/8/layout/list1"/>
    <dgm:cxn modelId="{B3B910FC-9860-4FC6-98FF-9733A077EB44}" type="presOf" srcId="{075FEEA9-93AF-48FB-90E2-5C071AB69CEB}" destId="{E7084DF9-DFB4-4F5E-BB4C-48C29EC0262A}" srcOrd="0" destOrd="2" presId="urn:microsoft.com/office/officeart/2005/8/layout/list1"/>
    <dgm:cxn modelId="{5455D1F9-C47A-4E4B-8035-6F1CA7C605E1}" srcId="{AEBF4388-5F29-4515-8C75-C766F4C1272A}" destId="{5B0C274C-022A-4C96-9D60-4E7D92000D36}" srcOrd="0" destOrd="0" parTransId="{C0A29DA9-A942-43EE-8127-AE79172E4A0C}" sibTransId="{657D8FF7-6864-4B82-9947-6F5184680CE0}"/>
    <dgm:cxn modelId="{7ACF67B3-9BAA-4398-AB0B-B2CFB22A8141}" type="presOf" srcId="{5B0C274C-022A-4C96-9D60-4E7D92000D36}" destId="{BE5DC561-D211-468A-B89D-C3FB9D2E5B8C}" srcOrd="1" destOrd="0" presId="urn:microsoft.com/office/officeart/2005/8/layout/list1"/>
    <dgm:cxn modelId="{92AED416-7CE7-4C97-B6F2-5E2ACD9D2B7C}" type="presOf" srcId="{DBEBCA93-94C6-4652-8C22-3EC7D5EEB706}" destId="{CB8A866A-9EA4-4543-A43C-22A9BB259ECB}" srcOrd="0" destOrd="2" presId="urn:microsoft.com/office/officeart/2005/8/layout/list1"/>
    <dgm:cxn modelId="{51EF899F-13E6-409A-9B43-2BB73D91D89F}" type="presOf" srcId="{7E8CA8AE-6DA6-4360-B83E-DB2C7CAF5F0B}" destId="{CB8A866A-9EA4-4543-A43C-22A9BB259ECB}" srcOrd="0" destOrd="1" presId="urn:microsoft.com/office/officeart/2005/8/layout/list1"/>
    <dgm:cxn modelId="{FBD61ABD-A805-4C3B-A99B-3C06982A0EFC}" type="presOf" srcId="{2B10293E-296C-4C1B-83DF-311DE073613D}" destId="{5A066281-4EAD-4004-84F4-299CF1C71756}" srcOrd="0" destOrd="1" presId="urn:microsoft.com/office/officeart/2005/8/layout/list1"/>
    <dgm:cxn modelId="{EA5307B9-07E0-432C-8BA2-E45030173B78}" srcId="{5B0C274C-022A-4C96-9D60-4E7D92000D36}" destId="{A6BF6024-7B5A-4666-9EAC-2280D0460073}" srcOrd="1" destOrd="0" parTransId="{9D1AB934-70E1-4F50-9FE8-C6D3DB573A7A}" sibTransId="{F2186E9A-91F5-4C55-AFDF-C3831C3C3E88}"/>
    <dgm:cxn modelId="{CF297E1B-FC13-4239-88A3-B1A999D5AE49}" srcId="{AEBF4388-5F29-4515-8C75-C766F4C1272A}" destId="{9D2A6C9B-4CCE-48F0-BAE8-DF90491354B5}" srcOrd="2" destOrd="0" parTransId="{388358BE-394C-4B99-8389-266EC755DD76}" sibTransId="{A888FADA-22C4-4936-AF96-5A4717114CD2}"/>
    <dgm:cxn modelId="{B21C83B9-0ED0-4B5A-83B5-8D3AEC701073}" srcId="{D40FF375-3F26-479E-99BB-02A50ACDE02B}" destId="{DBEBCA93-94C6-4652-8C22-3EC7D5EEB706}" srcOrd="2" destOrd="0" parTransId="{A4878F35-DDB9-45AE-943C-D4113CFFF6C2}" sibTransId="{6B6C10E6-553E-4495-8C37-BB3060DB374C}"/>
    <dgm:cxn modelId="{D1934083-88AF-4882-AC7F-AFD75CE6318E}" srcId="{5B0C274C-022A-4C96-9D60-4E7D92000D36}" destId="{8A661CA4-774F-49B8-BAFE-1E1D5D073755}" srcOrd="0" destOrd="0" parTransId="{3CF4A433-4E40-4538-ACA8-B1A456325679}" sibTransId="{174A83DA-3FB2-4D2C-BEB6-7E643F4DB55F}"/>
    <dgm:cxn modelId="{3F3E955A-5D9C-479F-9B7E-B21C6209533E}" type="presOf" srcId="{44CAF421-8777-4B3F-9164-EFDCE98634CE}" destId="{AC60EB75-F12B-4A6D-A4DF-2C24298E45B9}" srcOrd="1" destOrd="0" presId="urn:microsoft.com/office/officeart/2005/8/layout/list1"/>
    <dgm:cxn modelId="{817B3043-97CE-4365-A36D-B0E2A3B86CC9}" type="presOf" srcId="{E07F9A87-3CA9-4C62-8576-956A33430547}" destId="{CB8A866A-9EA4-4543-A43C-22A9BB259ECB}" srcOrd="0" destOrd="0" presId="urn:microsoft.com/office/officeart/2005/8/layout/list1"/>
    <dgm:cxn modelId="{E3CF9A0B-1CF1-4D29-A41F-374B3E116AD3}" type="presOf" srcId="{9D2A6C9B-4CCE-48F0-BAE8-DF90491354B5}" destId="{F3C7BF6D-017D-45A9-8EDB-FCC2C13B6788}" srcOrd="1" destOrd="0" presId="urn:microsoft.com/office/officeart/2005/8/layout/list1"/>
    <dgm:cxn modelId="{DCA93106-D2D8-4893-8C74-1DB3368AB6CD}" srcId="{5B0C274C-022A-4C96-9D60-4E7D92000D36}" destId="{075FEEA9-93AF-48FB-90E2-5C071AB69CEB}" srcOrd="2" destOrd="0" parTransId="{217E6510-10D5-4640-8EEF-312C9B76B7E4}" sibTransId="{7E4AA11E-AFC6-4FC0-A150-80C1C3B19F69}"/>
    <dgm:cxn modelId="{6AA37FA1-C56D-4732-8F7B-D820F04B87E2}" type="presOf" srcId="{AEBF4388-5F29-4515-8C75-C766F4C1272A}" destId="{A82FFAE7-3BCE-4CB1-8BBA-1EE04AA68744}" srcOrd="0" destOrd="0" presId="urn:microsoft.com/office/officeart/2005/8/layout/list1"/>
    <dgm:cxn modelId="{0FD2585E-E1CA-4507-8D58-AA4F56B6F1CF}" type="presOf" srcId="{D40FF375-3F26-479E-99BB-02A50ACDE02B}" destId="{39381251-D1BD-48F1-83E0-B93B7D74AE0A}" srcOrd="0" destOrd="0" presId="urn:microsoft.com/office/officeart/2005/8/layout/list1"/>
    <dgm:cxn modelId="{247BA484-83EE-41FF-87B8-214EDFED69F5}" type="presOf" srcId="{A6BF6024-7B5A-4666-9EAC-2280D0460073}" destId="{E7084DF9-DFB4-4F5E-BB4C-48C29EC0262A}" srcOrd="0" destOrd="1" presId="urn:microsoft.com/office/officeart/2005/8/layout/list1"/>
    <dgm:cxn modelId="{BC727B87-04E2-474B-B671-96BB8EEAA79F}" type="presOf" srcId="{44CAF421-8777-4B3F-9164-EFDCE98634CE}" destId="{F6D40E88-A73B-4F09-BDC3-31A0EF4B7131}" srcOrd="0" destOrd="0" presId="urn:microsoft.com/office/officeart/2005/8/layout/list1"/>
    <dgm:cxn modelId="{4DC12709-442E-42B9-8715-2F1D6B025C42}" srcId="{9D2A6C9B-4CCE-48F0-BAE8-DF90491354B5}" destId="{FFFE0A17-BAEC-4B30-9435-F655F0F35B32}" srcOrd="0" destOrd="0" parTransId="{B6B55AE3-A8C4-4ED1-8D66-B0156E3601EA}" sibTransId="{993355E4-1B0F-4655-985E-31F637924196}"/>
    <dgm:cxn modelId="{FAF6B02A-7C67-48EB-8796-F6054D6D1F3C}" type="presOf" srcId="{8A661CA4-774F-49B8-BAFE-1E1D5D073755}" destId="{E7084DF9-DFB4-4F5E-BB4C-48C29EC0262A}" srcOrd="0" destOrd="0" presId="urn:microsoft.com/office/officeart/2005/8/layout/list1"/>
    <dgm:cxn modelId="{EF255E4F-73A3-4F7D-BCBD-75C37B963080}" srcId="{D40FF375-3F26-479E-99BB-02A50ACDE02B}" destId="{7E8CA8AE-6DA6-4360-B83E-DB2C7CAF5F0B}" srcOrd="1" destOrd="0" parTransId="{6C8C7D50-CFC0-4D0E-A1CF-9AAAF5F9FC80}" sibTransId="{FECB16EC-0F40-4F26-A0F8-895F2CCD3186}"/>
    <dgm:cxn modelId="{8D323903-77F7-40A5-95C6-47313EA67573}" srcId="{AEBF4388-5F29-4515-8C75-C766F4C1272A}" destId="{44CAF421-8777-4B3F-9164-EFDCE98634CE}" srcOrd="3" destOrd="0" parTransId="{A4FFC5C6-F4DC-40B3-B407-E026B4D787B4}" sibTransId="{35726A6C-9094-4781-AEBA-6A5B136E7576}"/>
    <dgm:cxn modelId="{37F357D4-76AB-4A39-A069-60384F47895B}" type="presOf" srcId="{0F328338-5805-4C97-8C59-F171F59944E4}" destId="{637C7E38-0D71-4696-9CF5-8340E4E05F39}" srcOrd="0" destOrd="1" presId="urn:microsoft.com/office/officeart/2005/8/layout/list1"/>
    <dgm:cxn modelId="{7EB3E9A2-8C37-4E3F-A013-706077979B51}" srcId="{44CAF421-8777-4B3F-9164-EFDCE98634CE}" destId="{0F328338-5805-4C97-8C59-F171F59944E4}" srcOrd="1" destOrd="0" parTransId="{F3F94D91-E05F-4B05-8B17-F838D585F7FE}" sibTransId="{4D96DCC9-E8C9-40D5-957A-CB868B2CAAB8}"/>
    <dgm:cxn modelId="{9764F0D2-04A6-4AE1-B944-E344AAD9F6BD}" srcId="{AEBF4388-5F29-4515-8C75-C766F4C1272A}" destId="{D40FF375-3F26-479E-99BB-02A50ACDE02B}" srcOrd="1" destOrd="0" parTransId="{589F12DF-440C-4A8E-9E18-F010EDC7E06F}" sibTransId="{572E242D-5FF7-456A-8DE4-5EBA41F78949}"/>
    <dgm:cxn modelId="{4FDE334E-B88B-4B30-9C5D-56AE241D6D05}" srcId="{9D2A6C9B-4CCE-48F0-BAE8-DF90491354B5}" destId="{2B10293E-296C-4C1B-83DF-311DE073613D}" srcOrd="1" destOrd="0" parTransId="{FCB164D9-8D03-4B13-8209-82CEE72D8AFB}" sibTransId="{EB0D61AE-9A97-4315-8CC2-64F4353CAFB5}"/>
    <dgm:cxn modelId="{225A0AA2-E409-45FB-A5EC-26CDE9BD3E0C}" srcId="{D40FF375-3F26-479E-99BB-02A50ACDE02B}" destId="{E07F9A87-3CA9-4C62-8576-956A33430547}" srcOrd="0" destOrd="0" parTransId="{6AA6B471-CDE9-41CC-9162-702B3FCB562B}" sibTransId="{B053920E-FC16-4D95-978B-0148A4267FEA}"/>
    <dgm:cxn modelId="{061A2EC5-9473-4A92-8E90-79B7D9EB3985}" type="presParOf" srcId="{A82FFAE7-3BCE-4CB1-8BBA-1EE04AA68744}" destId="{C9ED9D4B-A902-4C31-ADA1-C1633C68EBA6}" srcOrd="0" destOrd="0" presId="urn:microsoft.com/office/officeart/2005/8/layout/list1"/>
    <dgm:cxn modelId="{F8EF9DDF-55B1-40EC-A779-0840D2522960}" type="presParOf" srcId="{C9ED9D4B-A902-4C31-ADA1-C1633C68EBA6}" destId="{1808DBF5-0AEF-43FA-9AAD-2CC2DDAB0AD0}" srcOrd="0" destOrd="0" presId="urn:microsoft.com/office/officeart/2005/8/layout/list1"/>
    <dgm:cxn modelId="{996B347F-5DA9-4E4F-A555-5310E26DC910}" type="presParOf" srcId="{C9ED9D4B-A902-4C31-ADA1-C1633C68EBA6}" destId="{BE5DC561-D211-468A-B89D-C3FB9D2E5B8C}" srcOrd="1" destOrd="0" presId="urn:microsoft.com/office/officeart/2005/8/layout/list1"/>
    <dgm:cxn modelId="{55B9819A-2682-4646-98E8-F3C80D0DBF54}" type="presParOf" srcId="{A82FFAE7-3BCE-4CB1-8BBA-1EE04AA68744}" destId="{1351211B-C789-4366-AB69-901A688E3AF9}" srcOrd="1" destOrd="0" presId="urn:microsoft.com/office/officeart/2005/8/layout/list1"/>
    <dgm:cxn modelId="{AEC1CB11-4CA2-4650-8330-58E10F1AF936}" type="presParOf" srcId="{A82FFAE7-3BCE-4CB1-8BBA-1EE04AA68744}" destId="{E7084DF9-DFB4-4F5E-BB4C-48C29EC0262A}" srcOrd="2" destOrd="0" presId="urn:microsoft.com/office/officeart/2005/8/layout/list1"/>
    <dgm:cxn modelId="{620BF69B-EB2E-4957-9606-4A8A5AF8C7EF}" type="presParOf" srcId="{A82FFAE7-3BCE-4CB1-8BBA-1EE04AA68744}" destId="{585560B8-8370-409B-8684-374D12C61B98}" srcOrd="3" destOrd="0" presId="urn:microsoft.com/office/officeart/2005/8/layout/list1"/>
    <dgm:cxn modelId="{6EEA74D5-B5DD-49BF-A062-37C2C2DC8CE0}" type="presParOf" srcId="{A82FFAE7-3BCE-4CB1-8BBA-1EE04AA68744}" destId="{FDF18B2D-8174-4489-B08C-C70CE9BBAEE5}" srcOrd="4" destOrd="0" presId="urn:microsoft.com/office/officeart/2005/8/layout/list1"/>
    <dgm:cxn modelId="{CFFE3FF1-8A9C-4958-940D-E971C5C311C5}" type="presParOf" srcId="{FDF18B2D-8174-4489-B08C-C70CE9BBAEE5}" destId="{39381251-D1BD-48F1-83E0-B93B7D74AE0A}" srcOrd="0" destOrd="0" presId="urn:microsoft.com/office/officeart/2005/8/layout/list1"/>
    <dgm:cxn modelId="{B74C7689-B7ED-4244-AB5C-50E0095F30FE}" type="presParOf" srcId="{FDF18B2D-8174-4489-B08C-C70CE9BBAEE5}" destId="{8F8D0AFD-1F58-4925-9066-2145EB8B088C}" srcOrd="1" destOrd="0" presId="urn:microsoft.com/office/officeart/2005/8/layout/list1"/>
    <dgm:cxn modelId="{CE4A6EFE-E025-45E2-A214-BEA026176B8D}" type="presParOf" srcId="{A82FFAE7-3BCE-4CB1-8BBA-1EE04AA68744}" destId="{F39B0E37-BB7B-4B89-BFCF-FDD1C729F6F7}" srcOrd="5" destOrd="0" presId="urn:microsoft.com/office/officeart/2005/8/layout/list1"/>
    <dgm:cxn modelId="{740A92F9-1D5D-4441-B3DB-A4D488F6A144}" type="presParOf" srcId="{A82FFAE7-3BCE-4CB1-8BBA-1EE04AA68744}" destId="{CB8A866A-9EA4-4543-A43C-22A9BB259ECB}" srcOrd="6" destOrd="0" presId="urn:microsoft.com/office/officeart/2005/8/layout/list1"/>
    <dgm:cxn modelId="{3162F17F-94DC-40C9-B082-34B3B26236F4}" type="presParOf" srcId="{A82FFAE7-3BCE-4CB1-8BBA-1EE04AA68744}" destId="{9B73AFB5-0086-4C5F-B8D7-245E81170C29}" srcOrd="7" destOrd="0" presId="urn:microsoft.com/office/officeart/2005/8/layout/list1"/>
    <dgm:cxn modelId="{199D98A9-E6A2-407A-B7EC-A06A76E98E2D}" type="presParOf" srcId="{A82FFAE7-3BCE-4CB1-8BBA-1EE04AA68744}" destId="{03CC7A6A-0FA1-4EA7-82E1-E5CAB5E71DA0}" srcOrd="8" destOrd="0" presId="urn:microsoft.com/office/officeart/2005/8/layout/list1"/>
    <dgm:cxn modelId="{59522224-F7EE-4AD5-9960-C8984474F149}" type="presParOf" srcId="{03CC7A6A-0FA1-4EA7-82E1-E5CAB5E71DA0}" destId="{81CC56A0-8CF6-4870-A5AD-A142B52C6A05}" srcOrd="0" destOrd="0" presId="urn:microsoft.com/office/officeart/2005/8/layout/list1"/>
    <dgm:cxn modelId="{5C1E535D-83CE-4008-B2C3-C321DEF05EA8}" type="presParOf" srcId="{03CC7A6A-0FA1-4EA7-82E1-E5CAB5E71DA0}" destId="{F3C7BF6D-017D-45A9-8EDB-FCC2C13B6788}" srcOrd="1" destOrd="0" presId="urn:microsoft.com/office/officeart/2005/8/layout/list1"/>
    <dgm:cxn modelId="{C90CDD9A-F534-4DF1-9FCF-8A15DD2A1043}" type="presParOf" srcId="{A82FFAE7-3BCE-4CB1-8BBA-1EE04AA68744}" destId="{22EDA357-35EE-4BB3-96C2-3005FB81E208}" srcOrd="9" destOrd="0" presId="urn:microsoft.com/office/officeart/2005/8/layout/list1"/>
    <dgm:cxn modelId="{10DD5419-297B-41FC-B2E5-DCF0575F6110}" type="presParOf" srcId="{A82FFAE7-3BCE-4CB1-8BBA-1EE04AA68744}" destId="{5A066281-4EAD-4004-84F4-299CF1C71756}" srcOrd="10" destOrd="0" presId="urn:microsoft.com/office/officeart/2005/8/layout/list1"/>
    <dgm:cxn modelId="{53262CC8-2E47-4E2E-A136-A2E7B72CFA6E}" type="presParOf" srcId="{A82FFAE7-3BCE-4CB1-8BBA-1EE04AA68744}" destId="{92BA088D-9A82-479A-A224-3D8ED8C2E76E}" srcOrd="11" destOrd="0" presId="urn:microsoft.com/office/officeart/2005/8/layout/list1"/>
    <dgm:cxn modelId="{D6ED50D6-4DC4-44A4-B233-97405EC49806}" type="presParOf" srcId="{A82FFAE7-3BCE-4CB1-8BBA-1EE04AA68744}" destId="{17CDFC1B-1316-477D-A616-F56AE2D133FA}" srcOrd="12" destOrd="0" presId="urn:microsoft.com/office/officeart/2005/8/layout/list1"/>
    <dgm:cxn modelId="{2B4EEF4E-12C3-4870-BB86-F312A49A0BA2}" type="presParOf" srcId="{17CDFC1B-1316-477D-A616-F56AE2D133FA}" destId="{F6D40E88-A73B-4F09-BDC3-31A0EF4B7131}" srcOrd="0" destOrd="0" presId="urn:microsoft.com/office/officeart/2005/8/layout/list1"/>
    <dgm:cxn modelId="{DABCE6D6-F0D7-4FF6-A224-25804224DB5C}" type="presParOf" srcId="{17CDFC1B-1316-477D-A616-F56AE2D133FA}" destId="{AC60EB75-F12B-4A6D-A4DF-2C24298E45B9}" srcOrd="1" destOrd="0" presId="urn:microsoft.com/office/officeart/2005/8/layout/list1"/>
    <dgm:cxn modelId="{B8FD02D3-F7F1-4847-B1AB-5AAE5ACA37C3}" type="presParOf" srcId="{A82FFAE7-3BCE-4CB1-8BBA-1EE04AA68744}" destId="{CB9C4E2F-BB62-48DA-A4E8-7EFFE068A128}" srcOrd="13" destOrd="0" presId="urn:microsoft.com/office/officeart/2005/8/layout/list1"/>
    <dgm:cxn modelId="{5930AC5E-87AD-400B-A49E-16F137BF025F}" type="presParOf" srcId="{A82FFAE7-3BCE-4CB1-8BBA-1EE04AA68744}" destId="{637C7E38-0D71-4696-9CF5-8340E4E05F3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84DF9-DFB4-4F5E-BB4C-48C29EC0262A}">
      <dsp:nvSpPr>
        <dsp:cNvPr id="0" name=""/>
        <dsp:cNvSpPr/>
      </dsp:nvSpPr>
      <dsp:spPr>
        <a:xfrm>
          <a:off x="0" y="281499"/>
          <a:ext cx="4222172"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7687" tIns="187452" rIns="327687" bIns="64008" numCol="1" spcCol="1270" anchor="t" anchorCtr="0">
          <a:noAutofit/>
        </a:bodyPr>
        <a:lstStyle/>
        <a:p>
          <a:pPr marL="57150" lvl="1" indent="-57150" algn="l" defTabSz="400050">
            <a:lnSpc>
              <a:spcPct val="90000"/>
            </a:lnSpc>
            <a:spcBef>
              <a:spcPct val="0"/>
            </a:spcBef>
            <a:spcAft>
              <a:spcPct val="15000"/>
            </a:spcAft>
            <a:buFont typeface="Arial" panose="020B0604020202020204" pitchFamily="34" charset="0"/>
            <a:buChar char="••"/>
          </a:pPr>
          <a:r>
            <a:rPr lang="en-US" sz="900" b="1" kern="1200" dirty="0">
              <a:latin typeface="Calibri" panose="020F0502020204030204"/>
              <a:ea typeface="+mn-ea"/>
              <a:cs typeface="+mn-cs"/>
            </a:rPr>
            <a:t> TB Unit register</a:t>
          </a:r>
        </a:p>
        <a:p>
          <a:pPr marL="57150" lvl="1" indent="-57150" algn="l" defTabSz="400050">
            <a:lnSpc>
              <a:spcPct val="90000"/>
            </a:lnSpc>
            <a:spcBef>
              <a:spcPct val="0"/>
            </a:spcBef>
            <a:spcAft>
              <a:spcPct val="15000"/>
            </a:spcAft>
            <a:buFont typeface="Arial" panose="020B0604020202020204" pitchFamily="34" charset="0"/>
            <a:buChar char="••"/>
          </a:pPr>
          <a:r>
            <a:rPr lang="en-US" sz="900" b="1" kern="1200" dirty="0">
              <a:latin typeface="Calibri" panose="020F0502020204030204"/>
              <a:ea typeface="+mn-ea"/>
              <a:cs typeface="+mn-cs"/>
            </a:rPr>
            <a:t> TB Contact &amp; TPT follow up register</a:t>
          </a:r>
        </a:p>
        <a:p>
          <a:pPr marL="57150" lvl="1" indent="-57150" algn="l" defTabSz="400050">
            <a:lnSpc>
              <a:spcPct val="90000"/>
            </a:lnSpc>
            <a:spcBef>
              <a:spcPct val="0"/>
            </a:spcBef>
            <a:spcAft>
              <a:spcPct val="15000"/>
            </a:spcAft>
            <a:buFont typeface="Arial" panose="020B0604020202020204" pitchFamily="34" charset="0"/>
            <a:buChar char="••"/>
          </a:pPr>
          <a:r>
            <a:rPr lang="en-US" sz="900" b="1" kern="1200"/>
            <a:t> TB Treatment Supporter Card</a:t>
          </a:r>
          <a:endParaRPr lang="en-US" sz="900" b="1" kern="1200">
            <a:latin typeface="Calibri" panose="020F0502020204030204"/>
            <a:ea typeface="+mn-ea"/>
            <a:cs typeface="+mn-cs"/>
          </a:endParaRPr>
        </a:p>
      </dsp:txBody>
      <dsp:txXfrm>
        <a:off x="0" y="281499"/>
        <a:ext cx="4222172" cy="680400"/>
      </dsp:txXfrm>
    </dsp:sp>
    <dsp:sp modelId="{BE5DC561-D211-468A-B89D-C3FB9D2E5B8C}">
      <dsp:nvSpPr>
        <dsp:cNvPr id="0" name=""/>
        <dsp:cNvSpPr/>
      </dsp:nvSpPr>
      <dsp:spPr>
        <a:xfrm>
          <a:off x="211108" y="148659"/>
          <a:ext cx="2955520"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12" tIns="0" rIns="111712" bIns="0" numCol="1" spcCol="1270" anchor="ctr" anchorCtr="0">
          <a:noAutofit/>
        </a:bodyPr>
        <a:lstStyle/>
        <a:p>
          <a:pPr lvl="0" algn="l" defTabSz="400050">
            <a:lnSpc>
              <a:spcPct val="90000"/>
            </a:lnSpc>
            <a:spcBef>
              <a:spcPct val="0"/>
            </a:spcBef>
            <a:spcAft>
              <a:spcPct val="35000"/>
            </a:spcAft>
          </a:pPr>
          <a:r>
            <a:rPr lang="en-US" sz="900" b="1" kern="1200"/>
            <a:t>TB</a:t>
          </a:r>
          <a:r>
            <a:rPr lang="en-US" sz="900" kern="1200"/>
            <a:t> </a:t>
          </a:r>
        </a:p>
      </dsp:txBody>
      <dsp:txXfrm>
        <a:off x="224077" y="161628"/>
        <a:ext cx="2929582" cy="239742"/>
      </dsp:txXfrm>
    </dsp:sp>
    <dsp:sp modelId="{CB8A866A-9EA4-4543-A43C-22A9BB259ECB}">
      <dsp:nvSpPr>
        <dsp:cNvPr id="0" name=""/>
        <dsp:cNvSpPr/>
      </dsp:nvSpPr>
      <dsp:spPr>
        <a:xfrm>
          <a:off x="0" y="1143339"/>
          <a:ext cx="4222172" cy="652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7687" tIns="187452" rIns="327687" bIns="64008" numCol="1" spcCol="1270" anchor="t" anchorCtr="0">
          <a:noAutofit/>
        </a:bodyPr>
        <a:lstStyle/>
        <a:p>
          <a:pPr marL="57150" lvl="1" indent="-57150" algn="l" defTabSz="400050">
            <a:lnSpc>
              <a:spcPct val="90000"/>
            </a:lnSpc>
            <a:spcBef>
              <a:spcPct val="0"/>
            </a:spcBef>
            <a:spcAft>
              <a:spcPct val="15000"/>
            </a:spcAft>
            <a:buFont typeface="Arial" panose="020B0604020202020204" pitchFamily="34" charset="0"/>
            <a:buChar char="••"/>
          </a:pPr>
          <a:r>
            <a:rPr lang="en-US" sz="900" b="1" kern="1200" dirty="0"/>
            <a:t> DR-TB Treatment Card </a:t>
          </a:r>
          <a:endParaRPr lang="en-US" sz="900" kern="1200" dirty="0"/>
        </a:p>
        <a:p>
          <a:pPr marL="57150" lvl="1" indent="-57150" algn="l" defTabSz="400050">
            <a:lnSpc>
              <a:spcPct val="90000"/>
            </a:lnSpc>
            <a:spcBef>
              <a:spcPct val="0"/>
            </a:spcBef>
            <a:spcAft>
              <a:spcPct val="15000"/>
            </a:spcAft>
            <a:buFont typeface="Arial" panose="020B0604020202020204" pitchFamily="34" charset="0"/>
            <a:buChar char="••"/>
          </a:pPr>
          <a:r>
            <a:rPr lang="en-US" sz="900" b="1" kern="1200" dirty="0"/>
            <a:t> DR-TB Register</a:t>
          </a:r>
        </a:p>
        <a:p>
          <a:pPr marL="57150" lvl="1" indent="-57150" algn="l" defTabSz="400050">
            <a:lnSpc>
              <a:spcPct val="90000"/>
            </a:lnSpc>
            <a:spcBef>
              <a:spcPct val="0"/>
            </a:spcBef>
            <a:spcAft>
              <a:spcPct val="15000"/>
            </a:spcAft>
            <a:buFont typeface="Arial" panose="020B0604020202020204" pitchFamily="34" charset="0"/>
            <a:buChar char="••"/>
          </a:pPr>
          <a:r>
            <a:rPr lang="en-US" sz="900" b="1" kern="1200" dirty="0"/>
            <a:t> DR-TB Follow up register</a:t>
          </a:r>
        </a:p>
      </dsp:txBody>
      <dsp:txXfrm>
        <a:off x="0" y="1143339"/>
        <a:ext cx="4222172" cy="652050"/>
      </dsp:txXfrm>
    </dsp:sp>
    <dsp:sp modelId="{8F8D0AFD-1F58-4925-9066-2145EB8B088C}">
      <dsp:nvSpPr>
        <dsp:cNvPr id="0" name=""/>
        <dsp:cNvSpPr/>
      </dsp:nvSpPr>
      <dsp:spPr>
        <a:xfrm>
          <a:off x="211108" y="1010499"/>
          <a:ext cx="2955520"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12" tIns="0" rIns="111712" bIns="0" numCol="1" spcCol="1270" anchor="ctr" anchorCtr="0">
          <a:noAutofit/>
        </a:bodyPr>
        <a:lstStyle/>
        <a:p>
          <a:pPr lvl="0" algn="l" defTabSz="400050">
            <a:lnSpc>
              <a:spcPct val="90000"/>
            </a:lnSpc>
            <a:spcBef>
              <a:spcPct val="0"/>
            </a:spcBef>
            <a:spcAft>
              <a:spcPct val="35000"/>
            </a:spcAft>
          </a:pPr>
          <a:r>
            <a:rPr lang="en-US" sz="900" b="1" kern="1200" dirty="0"/>
            <a:t>DR-TB  (inline with electronic based source)</a:t>
          </a:r>
          <a:r>
            <a:rPr lang="en-US" sz="900" kern="1200" dirty="0"/>
            <a:t> </a:t>
          </a:r>
        </a:p>
      </dsp:txBody>
      <dsp:txXfrm>
        <a:off x="224077" y="1023468"/>
        <a:ext cx="2929582" cy="239742"/>
      </dsp:txXfrm>
    </dsp:sp>
    <dsp:sp modelId="{5A066281-4EAD-4004-84F4-299CF1C71756}">
      <dsp:nvSpPr>
        <dsp:cNvPr id="0" name=""/>
        <dsp:cNvSpPr/>
      </dsp:nvSpPr>
      <dsp:spPr>
        <a:xfrm>
          <a:off x="0" y="1976829"/>
          <a:ext cx="4222172"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7687" tIns="187452" rIns="327687" bIns="64008" numCol="1" spcCol="1270" anchor="t" anchorCtr="0">
          <a:noAutofit/>
        </a:bodyPr>
        <a:lstStyle/>
        <a:p>
          <a:pPr marL="57150" lvl="1" indent="-57150" algn="l" defTabSz="400050">
            <a:lnSpc>
              <a:spcPct val="90000"/>
            </a:lnSpc>
            <a:spcBef>
              <a:spcPct val="0"/>
            </a:spcBef>
            <a:spcAft>
              <a:spcPct val="15000"/>
            </a:spcAft>
            <a:buClrTx/>
            <a:buSzTx/>
            <a:buFont typeface="Arial" panose="020B0604020202020204" pitchFamily="34" charset="0"/>
            <a:buChar char="••"/>
          </a:pPr>
          <a:r>
            <a:rPr lang="en-US" sz="900" b="1" kern="1200">
              <a:latin typeface="Calibri" panose="020F0502020204030204"/>
              <a:ea typeface="+mn-ea"/>
              <a:cs typeface="+mn-cs"/>
            </a:rPr>
            <a:t>  Leprosy  Register</a:t>
          </a:r>
        </a:p>
        <a:p>
          <a:pPr marL="57150" lvl="1" indent="-57150" algn="l" defTabSz="400050">
            <a:lnSpc>
              <a:spcPct val="90000"/>
            </a:lnSpc>
            <a:spcBef>
              <a:spcPct val="0"/>
            </a:spcBef>
            <a:spcAft>
              <a:spcPct val="15000"/>
            </a:spcAft>
            <a:buFont typeface="Arial" panose="020B0604020202020204" pitchFamily="34" charset="0"/>
            <a:buChar char="••"/>
          </a:pPr>
          <a:r>
            <a:rPr lang="en-US" sz="900" b="1" kern="1200">
              <a:latin typeface="Calibri" panose="020F0502020204030204"/>
              <a:ea typeface="+mn-ea"/>
              <a:cs typeface="+mn-cs"/>
            </a:rPr>
            <a:t>  Leprosy register for care after completion of treatment</a:t>
          </a:r>
        </a:p>
        <a:p>
          <a:pPr marL="57150" lvl="1" indent="-57150" algn="l" defTabSz="400050">
            <a:lnSpc>
              <a:spcPct val="90000"/>
            </a:lnSpc>
            <a:spcBef>
              <a:spcPct val="0"/>
            </a:spcBef>
            <a:spcAft>
              <a:spcPct val="15000"/>
            </a:spcAft>
            <a:buFont typeface="Arial" panose="020B0604020202020204" pitchFamily="34" charset="0"/>
            <a:buChar char="••"/>
          </a:pPr>
          <a:r>
            <a:rPr lang="en-US" sz="900" b="1" kern="1200">
              <a:latin typeface="Calibri" panose="020F0502020204030204"/>
              <a:ea typeface="+mn-ea"/>
              <a:cs typeface="+mn-cs"/>
            </a:rPr>
            <a:t>  Cards( patient record; VMT /ST)</a:t>
          </a:r>
        </a:p>
      </dsp:txBody>
      <dsp:txXfrm>
        <a:off x="0" y="1976829"/>
        <a:ext cx="4222172" cy="680400"/>
      </dsp:txXfrm>
    </dsp:sp>
    <dsp:sp modelId="{F3C7BF6D-017D-45A9-8EDB-FCC2C13B6788}">
      <dsp:nvSpPr>
        <dsp:cNvPr id="0" name=""/>
        <dsp:cNvSpPr/>
      </dsp:nvSpPr>
      <dsp:spPr>
        <a:xfrm>
          <a:off x="211108" y="1843989"/>
          <a:ext cx="2955520"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12" tIns="0" rIns="111712" bIns="0" numCol="1" spcCol="1270" anchor="ctr" anchorCtr="0">
          <a:noAutofit/>
        </a:bodyPr>
        <a:lstStyle/>
        <a:p>
          <a:pPr lvl="0" algn="l" defTabSz="400050">
            <a:lnSpc>
              <a:spcPct val="90000"/>
            </a:lnSpc>
            <a:spcBef>
              <a:spcPct val="0"/>
            </a:spcBef>
            <a:spcAft>
              <a:spcPct val="35000"/>
            </a:spcAft>
          </a:pPr>
          <a:r>
            <a:rPr lang="en-US" sz="900" b="1" kern="1200"/>
            <a:t>Leprosy</a:t>
          </a:r>
          <a:endParaRPr lang="en-US" sz="900" kern="1200"/>
        </a:p>
      </dsp:txBody>
      <dsp:txXfrm>
        <a:off x="224077" y="1856958"/>
        <a:ext cx="2929582" cy="239742"/>
      </dsp:txXfrm>
    </dsp:sp>
    <dsp:sp modelId="{637C7E38-0D71-4696-9CF5-8340E4E05F39}">
      <dsp:nvSpPr>
        <dsp:cNvPr id="0" name=""/>
        <dsp:cNvSpPr/>
      </dsp:nvSpPr>
      <dsp:spPr>
        <a:xfrm>
          <a:off x="0" y="2838669"/>
          <a:ext cx="4222172" cy="510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7687" tIns="187452" rIns="327687" bIns="64008" numCol="1" spcCol="1270" anchor="t" anchorCtr="0">
          <a:noAutofit/>
        </a:bodyPr>
        <a:lstStyle/>
        <a:p>
          <a:pPr marL="57150" lvl="1" indent="-57150" algn="l" defTabSz="400050">
            <a:lnSpc>
              <a:spcPct val="90000"/>
            </a:lnSpc>
            <a:spcBef>
              <a:spcPct val="0"/>
            </a:spcBef>
            <a:spcAft>
              <a:spcPct val="15000"/>
            </a:spcAft>
            <a:buChar char="••"/>
          </a:pPr>
          <a:r>
            <a:rPr lang="en-US" sz="900" kern="1200" dirty="0"/>
            <a:t> </a:t>
          </a:r>
          <a:r>
            <a:rPr lang="en-US" sz="900" b="1" kern="1200" dirty="0"/>
            <a:t>Presumed TB referral pad</a:t>
          </a:r>
        </a:p>
        <a:p>
          <a:pPr marL="57150" lvl="1" indent="-57150" algn="l" defTabSz="400050">
            <a:lnSpc>
              <a:spcPct val="90000"/>
            </a:lnSpc>
            <a:spcBef>
              <a:spcPct val="0"/>
            </a:spcBef>
            <a:spcAft>
              <a:spcPct val="15000"/>
            </a:spcAft>
            <a:buChar char="••"/>
          </a:pPr>
          <a:r>
            <a:rPr lang="en-US" sz="900" b="1" kern="1200" dirty="0"/>
            <a:t> Contacts and presumed TB register</a:t>
          </a:r>
        </a:p>
      </dsp:txBody>
      <dsp:txXfrm>
        <a:off x="0" y="2838669"/>
        <a:ext cx="4222172" cy="510300"/>
      </dsp:txXfrm>
    </dsp:sp>
    <dsp:sp modelId="{AC60EB75-F12B-4A6D-A4DF-2C24298E45B9}">
      <dsp:nvSpPr>
        <dsp:cNvPr id="0" name=""/>
        <dsp:cNvSpPr/>
      </dsp:nvSpPr>
      <dsp:spPr>
        <a:xfrm>
          <a:off x="211108" y="2705829"/>
          <a:ext cx="2955520"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12" tIns="0" rIns="111712" bIns="0" numCol="1" spcCol="1270" anchor="ctr" anchorCtr="0">
          <a:noAutofit/>
        </a:bodyPr>
        <a:lstStyle/>
        <a:p>
          <a:pPr lvl="0" algn="l" defTabSz="400050">
            <a:lnSpc>
              <a:spcPct val="90000"/>
            </a:lnSpc>
            <a:spcBef>
              <a:spcPct val="0"/>
            </a:spcBef>
            <a:spcAft>
              <a:spcPct val="35000"/>
            </a:spcAft>
          </a:pPr>
          <a:r>
            <a:rPr lang="en-US" sz="900" b="1" kern="1200"/>
            <a:t>Community TB</a:t>
          </a:r>
        </a:p>
      </dsp:txBody>
      <dsp:txXfrm>
        <a:off x="224077" y="2718798"/>
        <a:ext cx="2929582" cy="2397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4/16/2024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4/16/2024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1.jpeg"/><Relationship Id="rId12" Type="http://schemas.openxmlformats.org/officeDocument/2006/relationships/image" Target="../media/image14.png"/><Relationship Id="rId2" Type="http://schemas.openxmlformats.org/officeDocument/2006/relationships/slideMaster" Target="../slideMasters/slideMaster2.xml"/><Relationship Id="rId16" Type="http://schemas.openxmlformats.org/officeDocument/2006/relationships/image" Target="../media/image17.jpeg"/><Relationship Id="rId1" Type="http://schemas.openxmlformats.org/officeDocument/2006/relationships/tags" Target="../tags/tag23.xml"/><Relationship Id="rId6" Type="http://schemas.openxmlformats.org/officeDocument/2006/relationships/image" Target="../media/image12.svg"/><Relationship Id="rId11" Type="http://schemas.openxmlformats.org/officeDocument/2006/relationships/image" Target="../media/image17.svg"/><Relationship Id="rId5" Type="http://schemas.openxmlformats.org/officeDocument/2006/relationships/image" Target="../media/image10.png"/><Relationship Id="rId15" Type="http://schemas.openxmlformats.org/officeDocument/2006/relationships/image" Target="../media/image16.jpeg"/><Relationship Id="rId10" Type="http://schemas.openxmlformats.org/officeDocument/2006/relationships/image" Target="../media/image13.png"/><Relationship Id="rId4" Type="http://schemas.openxmlformats.org/officeDocument/2006/relationships/image" Target="../media/image10.svg"/><Relationship Id="rId9" Type="http://schemas.openxmlformats.org/officeDocument/2006/relationships/image" Target="../media/image15.svg"/><Relationship Id="rId14" Type="http://schemas.openxmlformats.org/officeDocument/2006/relationships/image" Target="../media/image15.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 xmlns:a16="http://schemas.microsoft.com/office/drawing/2014/main" id="{C4588D6D-3EF4-1254-C1FD-E9BB0AC7A1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8276" y="4011461"/>
            <a:ext cx="2369477" cy="1070599"/>
          </a:xfrm>
          <a:prstGeom prst="rect">
            <a:avLst/>
          </a:prstGeom>
        </p:spPr>
      </p:pic>
    </p:spTree>
    <p:custDataLst>
      <p:tags r:id="rId1"/>
    </p:custDataLst>
    <p:extLst>
      <p:ext uri="{BB962C8B-B14F-4D97-AF65-F5344CB8AC3E}">
        <p14:creationId xmlns:p14="http://schemas.microsoft.com/office/powerpoint/2010/main" val="38830772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1AEEF0C-E37E-3982-F950-E704E2BEDDA0}"/>
              </a:ext>
            </a:extLst>
          </p:cNvPr>
          <p:cNvSpPr/>
          <p:nvPr userDrawn="1"/>
        </p:nvSpPr>
        <p:spPr>
          <a:xfrm>
            <a:off x="45530" y="4860359"/>
            <a:ext cx="9098470" cy="332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 xmlns:a16="http://schemas.microsoft.com/office/drawing/2014/main" id="{2F91A849-B8C4-825F-D5B2-AE34BF592C21}"/>
              </a:ext>
            </a:extLst>
          </p:cNvPr>
          <p:cNvSpPr txBox="1"/>
          <p:nvPr userDrawn="1"/>
        </p:nvSpPr>
        <p:spPr>
          <a:xfrm>
            <a:off x="4715897" y="828884"/>
            <a:ext cx="4061631" cy="2246769"/>
          </a:xfrm>
          <a:prstGeom prst="rect">
            <a:avLst/>
          </a:prstGeom>
          <a:noFill/>
        </p:spPr>
        <p:txBody>
          <a:bodyPr wrap="square">
            <a:spAutoFit/>
          </a:bodyPr>
          <a:lstStyle/>
          <a:p>
            <a:pPr marL="0" indent="0">
              <a:buNone/>
            </a:pPr>
            <a:r>
              <a:rPr lang="en-US" sz="1400" dirty="0">
                <a:solidFill>
                  <a:schemeClr val="tx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r>
              <a:rPr lang="en-US" sz="1400" dirty="0">
                <a:solidFill>
                  <a:schemeClr val="tx1"/>
                </a:solidFill>
              </a:rPr>
              <a:t/>
            </a:r>
            <a:br>
              <a:rPr lang="en-US" sz="1400" dirty="0">
                <a:solidFill>
                  <a:schemeClr val="tx1"/>
                </a:solidFill>
              </a:rPr>
            </a:br>
            <a:r>
              <a:rPr lang="en-US" sz="1400" dirty="0">
                <a:solidFill>
                  <a:schemeClr val="tx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 xmlns:a16="http://schemas.microsoft.com/office/drawing/2014/main" id="{B3608918-3AAC-F6DE-6DE0-37ACCCDE10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64175" y="4115962"/>
              <a:ext cx="1006460" cy="777994"/>
            </a:xfrm>
            <a:prstGeom prst="rect">
              <a:avLst/>
            </a:prstGeom>
          </p:spPr>
        </p:pic>
      </p:grpSp>
      <p:sp>
        <p:nvSpPr>
          <p:cNvPr id="6" name="Rectangle 5">
            <a:extLst>
              <a:ext uri="{FF2B5EF4-FFF2-40B4-BE49-F238E27FC236}">
                <a16:creationId xmlns="" xmlns:a16="http://schemas.microsoft.com/office/drawing/2014/main" id="{6E698B6A-BD5B-46AB-3AE5-87904EFFFCFA}"/>
              </a:ext>
            </a:extLst>
          </p:cNvPr>
          <p:cNvSpPr/>
          <p:nvPr userDrawn="1"/>
        </p:nvSpPr>
        <p:spPr>
          <a:xfrm>
            <a:off x="0" y="-34148"/>
            <a:ext cx="4477657" cy="5234099"/>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mages of Empowerment, Kinshasa, DRC, May 2022,  CC BY-NC 4.0">
            <a:extLst>
              <a:ext uri="{FF2B5EF4-FFF2-40B4-BE49-F238E27FC236}">
                <a16:creationId xmlns="" xmlns:a16="http://schemas.microsoft.com/office/drawing/2014/main" id="{FA6EFE1F-AF78-E901-46C1-7E3159E7B14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5965" y="77363"/>
            <a:ext cx="4256284" cy="5030048"/>
          </a:xfrm>
          <a:prstGeom prst="rect">
            <a:avLst/>
          </a:prstGeom>
        </p:spPr>
      </p:pic>
    </p:spTree>
    <p:custDataLst>
      <p:tags r:id="rId1"/>
    </p:custDataLst>
    <p:extLst>
      <p:ext uri="{BB962C8B-B14F-4D97-AF65-F5344CB8AC3E}">
        <p14:creationId xmlns:p14="http://schemas.microsoft.com/office/powerpoint/2010/main" val="1224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 xmlns:a16="http://schemas.microsoft.com/office/drawing/2014/main" id="{C4588D6D-3EF4-1254-C1FD-E9BB0AC7A187}"/>
              </a:ext>
            </a:extLst>
          </p:cNvPr>
          <p:cNvPicPr>
            <a:picLocks noChangeAspect="1"/>
          </p:cNvPicPr>
          <p:nvPr userDrawn="1"/>
        </p:nvPicPr>
        <p:blipFill>
          <a:blip r:embed="rId3"/>
          <a:stretch>
            <a:fillRect/>
          </a:stretch>
        </p:blipFill>
        <p:spPr>
          <a:xfrm>
            <a:off x="6481300" y="4011461"/>
            <a:ext cx="2369477" cy="1070599"/>
          </a:xfrm>
          <a:prstGeom prst="rect">
            <a:avLst/>
          </a:prstGeom>
        </p:spPr>
      </p:pic>
    </p:spTree>
    <p:custDataLst>
      <p:tags r:id="rId1"/>
    </p:custDataLst>
    <p:extLst>
      <p:ext uri="{BB962C8B-B14F-4D97-AF65-F5344CB8AC3E}">
        <p14:creationId xmlns:p14="http://schemas.microsoft.com/office/powerpoint/2010/main" val="15154431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108189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112362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2130499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 xmlns:a16="http://schemas.microsoft.com/office/drawing/2014/main" id="{D6833F3C-21CE-119C-EC2E-6AEED5A78188}"/>
              </a:ext>
            </a:extLst>
          </p:cNvPr>
          <p:cNvPicPr>
            <a:picLocks noChangeAspect="1"/>
          </p:cNvPicPr>
          <p:nvPr userDrawn="1"/>
        </p:nvPicPr>
        <p:blipFill rotWithShape="1">
          <a:blip r:embed="rId3"/>
          <a:srcRect t="13833" b="2665"/>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388202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2156246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302668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2500708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E13792A5-E7D4-46DE-B7F5-3F268A8E2EDE}"/>
              </a:ext>
            </a:extLst>
          </p:cNvPr>
          <p:cNvSpPr/>
          <p:nvPr userDrawn="1"/>
        </p:nvSpPr>
        <p:spPr>
          <a:xfrm>
            <a:off x="0" y="-17855"/>
            <a:ext cx="4572000" cy="5202630"/>
          </a:xfrm>
          <a:prstGeom prst="rect">
            <a:avLst/>
          </a:prstGeom>
          <a:solidFill>
            <a:srgbClr val="8D8B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16871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532570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209" name="Straight Connector 208">
            <a:extLst>
              <a:ext uri="{FF2B5EF4-FFF2-40B4-BE49-F238E27FC236}">
                <a16:creationId xmlns="" xmlns:a16="http://schemas.microsoft.com/office/drawing/2014/main" id="{81905C97-585B-89BC-DAC0-02BB62D32D04}"/>
              </a:ext>
            </a:extLst>
          </p:cNvPr>
          <p:cNvCxnSpPr>
            <a:cxnSpLocks/>
          </p:cNvCxnSpPr>
          <p:nvPr userDrawn="1"/>
        </p:nvCxnSpPr>
        <p:spPr>
          <a:xfrm>
            <a:off x="8705671"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 xmlns:a16="http://schemas.microsoft.com/office/drawing/2014/main" id="{68BF61AA-AB49-AFB8-34BC-3F645E6DE920}"/>
              </a:ext>
            </a:extLst>
          </p:cNvPr>
          <p:cNvCxnSpPr>
            <a:cxnSpLocks/>
          </p:cNvCxnSpPr>
          <p:nvPr userDrawn="1"/>
        </p:nvCxnSpPr>
        <p:spPr>
          <a:xfrm>
            <a:off x="657436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 xmlns:a16="http://schemas.microsoft.com/office/drawing/2014/main" id="{9982CAB0-1A07-15BB-C963-6D5E7E70E2FE}"/>
              </a:ext>
            </a:extLst>
          </p:cNvPr>
          <p:cNvCxnSpPr>
            <a:cxnSpLocks/>
          </p:cNvCxnSpPr>
          <p:nvPr userDrawn="1"/>
        </p:nvCxnSpPr>
        <p:spPr>
          <a:xfrm>
            <a:off x="437581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B75C4CF-6EED-DA36-7F5C-F61572E0340E}"/>
              </a:ext>
            </a:extLst>
          </p:cNvPr>
          <p:cNvSpPr/>
          <p:nvPr userDrawn="1"/>
        </p:nvSpPr>
        <p:spPr>
          <a:xfrm>
            <a:off x="-5912" y="1504352"/>
            <a:ext cx="9149912" cy="3672434"/>
          </a:xfrm>
          <a:prstGeom prst="rect">
            <a:avLst/>
          </a:prstGeom>
          <a:solidFill>
            <a:srgbClr val="D2F5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4" name="Straight Connector 203">
            <a:extLst>
              <a:ext uri="{FF2B5EF4-FFF2-40B4-BE49-F238E27FC236}">
                <a16:creationId xmlns="" xmlns:a16="http://schemas.microsoft.com/office/drawing/2014/main" id="{66B58553-A2EB-99B7-749D-776A9152BB2E}"/>
              </a:ext>
            </a:extLst>
          </p:cNvPr>
          <p:cNvCxnSpPr>
            <a:cxnSpLocks/>
          </p:cNvCxnSpPr>
          <p:nvPr userDrawn="1"/>
        </p:nvCxnSpPr>
        <p:spPr>
          <a:xfrm>
            <a:off x="2218642" y="217648"/>
            <a:ext cx="0" cy="1680919"/>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pic>
        <p:nvPicPr>
          <p:cNvPr id="9" name="Graphic 8" descr="Target with solid fill">
            <a:extLst>
              <a:ext uri="{FF2B5EF4-FFF2-40B4-BE49-F238E27FC236}">
                <a16:creationId xmlns="" xmlns:a16="http://schemas.microsoft.com/office/drawing/2014/main" id="{FB812C70-91BA-628C-3037-6DF233BD7F4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236742" y="1573411"/>
            <a:ext cx="205740" cy="207391"/>
          </a:xfrm>
          <a:prstGeom prst="rect">
            <a:avLst/>
          </a:prstGeom>
        </p:spPr>
      </p:pic>
      <p:grpSp>
        <p:nvGrpSpPr>
          <p:cNvPr id="175" name="Group 174">
            <a:extLst>
              <a:ext uri="{FF2B5EF4-FFF2-40B4-BE49-F238E27FC236}">
                <a16:creationId xmlns="" xmlns:a16="http://schemas.microsoft.com/office/drawing/2014/main" id="{BA760758-77F5-9F9E-294B-41BE9E28EF32}"/>
              </a:ext>
            </a:extLst>
          </p:cNvPr>
          <p:cNvGrpSpPr/>
          <p:nvPr userDrawn="1"/>
        </p:nvGrpSpPr>
        <p:grpSpPr>
          <a:xfrm>
            <a:off x="299460" y="1840960"/>
            <a:ext cx="2093381" cy="1190131"/>
            <a:chOff x="421079" y="2421777"/>
            <a:chExt cx="2791174" cy="1574209"/>
          </a:xfrm>
        </p:grpSpPr>
        <p:sp>
          <p:nvSpPr>
            <p:cNvPr id="33" name="Rectangle 32">
              <a:extLst>
                <a:ext uri="{FF2B5EF4-FFF2-40B4-BE49-F238E27FC236}">
                  <a16:creationId xmlns="" xmlns:a16="http://schemas.microsoft.com/office/drawing/2014/main" id="{9EB2EDCA-119C-B7FA-038E-31A58C5E469D}"/>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34" name="TextBox 33">
              <a:extLst>
                <a:ext uri="{FF2B5EF4-FFF2-40B4-BE49-F238E27FC236}">
                  <a16:creationId xmlns="" xmlns:a16="http://schemas.microsoft.com/office/drawing/2014/main" id="{97ACDFE7-206B-3E26-15AD-426A06310797}"/>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74" name="Group 173">
              <a:extLst>
                <a:ext uri="{FF2B5EF4-FFF2-40B4-BE49-F238E27FC236}">
                  <a16:creationId xmlns="" xmlns:a16="http://schemas.microsoft.com/office/drawing/2014/main" id="{2D17E8CD-A487-1761-6097-BACB1FC3153F}"/>
                </a:ext>
              </a:extLst>
            </p:cNvPr>
            <p:cNvGrpSpPr/>
            <p:nvPr userDrawn="1"/>
          </p:nvGrpSpPr>
          <p:grpSpPr>
            <a:xfrm>
              <a:off x="2661540" y="2421777"/>
              <a:ext cx="550713" cy="590151"/>
              <a:chOff x="2661540" y="2421777"/>
              <a:chExt cx="550713" cy="590151"/>
            </a:xfrm>
          </p:grpSpPr>
          <p:sp>
            <p:nvSpPr>
              <p:cNvPr id="37" name="Isosceles Triangle 30">
                <a:extLst>
                  <a:ext uri="{FF2B5EF4-FFF2-40B4-BE49-F238E27FC236}">
                    <a16:creationId xmlns="" xmlns:a16="http://schemas.microsoft.com/office/drawing/2014/main" id="{AE86ABEC-AAFD-8134-3701-A34FBC37BB3A}"/>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8" name="Graphic 37" descr="Speedometer Middle with solid fill">
                <a:extLst>
                  <a:ext uri="{FF2B5EF4-FFF2-40B4-BE49-F238E27FC236}">
                    <a16:creationId xmlns="" xmlns:a16="http://schemas.microsoft.com/office/drawing/2014/main" id="{EF8BE5B6-2BEC-F81B-3233-333DE59BA2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861135" y="2481679"/>
                <a:ext cx="279391" cy="279391"/>
              </a:xfrm>
              <a:prstGeom prst="rect">
                <a:avLst/>
              </a:prstGeom>
            </p:spPr>
          </p:pic>
        </p:grpSp>
      </p:grpSp>
      <p:grpSp>
        <p:nvGrpSpPr>
          <p:cNvPr id="162" name="Group 161">
            <a:extLst>
              <a:ext uri="{FF2B5EF4-FFF2-40B4-BE49-F238E27FC236}">
                <a16:creationId xmlns="" xmlns:a16="http://schemas.microsoft.com/office/drawing/2014/main" id="{3EE40D07-9CD8-022B-2A1C-93189079496E}"/>
              </a:ext>
            </a:extLst>
          </p:cNvPr>
          <p:cNvGrpSpPr/>
          <p:nvPr userDrawn="1"/>
        </p:nvGrpSpPr>
        <p:grpSpPr>
          <a:xfrm>
            <a:off x="299461" y="3051107"/>
            <a:ext cx="2074550" cy="976906"/>
            <a:chOff x="338317" y="4016920"/>
            <a:chExt cx="2766068" cy="1292172"/>
          </a:xfrm>
        </p:grpSpPr>
        <p:sp>
          <p:nvSpPr>
            <p:cNvPr id="39" name="Rectangle 38">
              <a:extLst>
                <a:ext uri="{FF2B5EF4-FFF2-40B4-BE49-F238E27FC236}">
                  <a16:creationId xmlns="" xmlns:a16="http://schemas.microsoft.com/office/drawing/2014/main" id="{F2DEAECC-5CE2-17F3-BD4F-FDFEF847BDE5}"/>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Box 40">
              <a:extLst>
                <a:ext uri="{FF2B5EF4-FFF2-40B4-BE49-F238E27FC236}">
                  <a16:creationId xmlns="" xmlns:a16="http://schemas.microsoft.com/office/drawing/2014/main" id="{30EA3D67-004D-DBD3-70CE-F7E4C40956CB}"/>
                </a:ext>
              </a:extLst>
            </p:cNvPr>
            <p:cNvSpPr txBox="1"/>
            <p:nvPr userDrawn="1"/>
          </p:nvSpPr>
          <p:spPr>
            <a:xfrm rot="16200000">
              <a:off x="2298604" y="4503310"/>
              <a:ext cx="1273008"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sp>
        <p:nvSpPr>
          <p:cNvPr id="46" name="TextBox 45">
            <a:extLst>
              <a:ext uri="{FF2B5EF4-FFF2-40B4-BE49-F238E27FC236}">
                <a16:creationId xmlns="" xmlns:a16="http://schemas.microsoft.com/office/drawing/2014/main" id="{3E4A7773-6336-29A0-81AA-129460723E20}"/>
              </a:ext>
            </a:extLst>
          </p:cNvPr>
          <p:cNvSpPr txBox="1"/>
          <p:nvPr userDrawn="1"/>
        </p:nvSpPr>
        <p:spPr>
          <a:xfrm>
            <a:off x="779965"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REACH</a:t>
            </a:r>
            <a:endParaRPr lang="en-US" sz="900" b="1" spc="225" dirty="0">
              <a:solidFill>
                <a:schemeClr val="tx1"/>
              </a:solidFill>
              <a:latin typeface="Franklin Gothic Heavy" panose="020B0903020102020204" pitchFamily="34" charset="0"/>
              <a:cs typeface="Arial" panose="020B0604020202020204" pitchFamily="34" charset="0"/>
            </a:endParaRPr>
          </a:p>
        </p:txBody>
      </p:sp>
      <p:pic>
        <p:nvPicPr>
          <p:cNvPr id="50" name="Picture 49" descr="Icon&#10;&#10;Description automatically generated">
            <a:extLst>
              <a:ext uri="{FF2B5EF4-FFF2-40B4-BE49-F238E27FC236}">
                <a16:creationId xmlns="" xmlns:a16="http://schemas.microsoft.com/office/drawing/2014/main" id="{7FB9AF62-CE99-90B8-2564-49C42847D3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45159" y="522851"/>
            <a:ext cx="342900" cy="345652"/>
          </a:xfrm>
          <a:prstGeom prst="rect">
            <a:avLst/>
          </a:prstGeom>
        </p:spPr>
      </p:pic>
      <p:sp>
        <p:nvSpPr>
          <p:cNvPr id="51" name="TextBox 50">
            <a:extLst>
              <a:ext uri="{FF2B5EF4-FFF2-40B4-BE49-F238E27FC236}">
                <a16:creationId xmlns="" xmlns:a16="http://schemas.microsoft.com/office/drawing/2014/main" id="{E311CF4C-BE8B-B237-C271-9933229C7C05}"/>
              </a:ext>
            </a:extLst>
          </p:cNvPr>
          <p:cNvSpPr txBox="1"/>
          <p:nvPr userDrawn="1"/>
        </p:nvSpPr>
        <p:spPr>
          <a:xfrm>
            <a:off x="5043311" y="331016"/>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PREVENT</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2" name="TextBox 51">
            <a:extLst>
              <a:ext uri="{FF2B5EF4-FFF2-40B4-BE49-F238E27FC236}">
                <a16:creationId xmlns="" xmlns:a16="http://schemas.microsoft.com/office/drawing/2014/main" id="{8C09AC43-870E-4650-5BDC-120F5C2C1EAF}"/>
              </a:ext>
            </a:extLst>
          </p:cNvPr>
          <p:cNvSpPr txBox="1"/>
          <p:nvPr userDrawn="1"/>
        </p:nvSpPr>
        <p:spPr>
          <a:xfrm>
            <a:off x="7246671" y="331016"/>
            <a:ext cx="105328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SUSTAIN</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8" name="Rectangle 57">
            <a:extLst>
              <a:ext uri="{FF2B5EF4-FFF2-40B4-BE49-F238E27FC236}">
                <a16:creationId xmlns="" xmlns:a16="http://schemas.microsoft.com/office/drawing/2014/main" id="{521C8550-5035-5923-1C6F-0F917FDE172C}"/>
              </a:ext>
            </a:extLst>
          </p:cNvPr>
          <p:cNvSpPr/>
          <p:nvPr/>
        </p:nvSpPr>
        <p:spPr>
          <a:xfrm>
            <a:off x="318744" y="967849"/>
            <a:ext cx="2057400" cy="553043"/>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solidFill>
            </a:endParaRPr>
          </a:p>
        </p:txBody>
      </p:sp>
      <p:sp>
        <p:nvSpPr>
          <p:cNvPr id="60" name="Arrow: Down 59">
            <a:extLst>
              <a:ext uri="{FF2B5EF4-FFF2-40B4-BE49-F238E27FC236}">
                <a16:creationId xmlns="" xmlns:a16="http://schemas.microsoft.com/office/drawing/2014/main" id="{D58DD18B-C58B-47E3-3B44-28E4C1EEF384}"/>
              </a:ext>
            </a:extLst>
          </p:cNvPr>
          <p:cNvSpPr/>
          <p:nvPr/>
        </p:nvSpPr>
        <p:spPr>
          <a:xfrm flipV="1">
            <a:off x="388917" y="1077108"/>
            <a:ext cx="137160" cy="13826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lowchart: Off-page Connector 54">
            <a:extLst>
              <a:ext uri="{FF2B5EF4-FFF2-40B4-BE49-F238E27FC236}">
                <a16:creationId xmlns="" xmlns:a16="http://schemas.microsoft.com/office/drawing/2014/main" id="{90F356E9-DBAE-D98C-0EA8-9E17DF1C446B}"/>
              </a:ext>
            </a:extLst>
          </p:cNvPr>
          <p:cNvSpPr/>
          <p:nvPr/>
        </p:nvSpPr>
        <p:spPr>
          <a:xfrm flipV="1">
            <a:off x="305090" y="1373258"/>
            <a:ext cx="2084529" cy="414782"/>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TextBox 55">
            <a:extLst>
              <a:ext uri="{FF2B5EF4-FFF2-40B4-BE49-F238E27FC236}">
                <a16:creationId xmlns="" xmlns:a16="http://schemas.microsoft.com/office/drawing/2014/main" id="{CF3E130B-4491-7203-644F-D09BBD012607}"/>
              </a:ext>
            </a:extLst>
          </p:cNvPr>
          <p:cNvSpPr txBox="1"/>
          <p:nvPr/>
        </p:nvSpPr>
        <p:spPr>
          <a:xfrm>
            <a:off x="474634" y="1465936"/>
            <a:ext cx="1724306"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40 million people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by 2022</a:t>
            </a:r>
          </a:p>
        </p:txBody>
      </p:sp>
      <p:pic>
        <p:nvPicPr>
          <p:cNvPr id="57" name="Graphic 56">
            <a:extLst>
              <a:ext uri="{FF2B5EF4-FFF2-40B4-BE49-F238E27FC236}">
                <a16:creationId xmlns="" xmlns:a16="http://schemas.microsoft.com/office/drawing/2014/main" id="{DA9F8DC4-2E9B-BFA6-937A-EE02DFA2782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59693" y="1526592"/>
            <a:ext cx="232361" cy="199042"/>
          </a:xfrm>
          <a:prstGeom prst="rect">
            <a:avLst/>
          </a:prstGeom>
        </p:spPr>
      </p:pic>
      <p:sp>
        <p:nvSpPr>
          <p:cNvPr id="66" name="Rectangle 65">
            <a:extLst>
              <a:ext uri="{FF2B5EF4-FFF2-40B4-BE49-F238E27FC236}">
                <a16:creationId xmlns="" xmlns:a16="http://schemas.microsoft.com/office/drawing/2014/main" id="{8FBC2249-521F-578C-C61F-B447F5AA4F58}"/>
              </a:ext>
            </a:extLst>
          </p:cNvPr>
          <p:cNvSpPr/>
          <p:nvPr/>
        </p:nvSpPr>
        <p:spPr>
          <a:xfrm>
            <a:off x="2462190" y="967849"/>
            <a:ext cx="2057400" cy="553043"/>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Arrow: Down 67">
            <a:extLst>
              <a:ext uri="{FF2B5EF4-FFF2-40B4-BE49-F238E27FC236}">
                <a16:creationId xmlns="" xmlns:a16="http://schemas.microsoft.com/office/drawing/2014/main" id="{DD7B2E8C-D796-F66D-7432-22CD17AFCF3E}"/>
              </a:ext>
            </a:extLst>
          </p:cNvPr>
          <p:cNvSpPr/>
          <p:nvPr/>
        </p:nvSpPr>
        <p:spPr>
          <a:xfrm flipV="1">
            <a:off x="2557986" y="1077108"/>
            <a:ext cx="137160" cy="138261"/>
          </a:xfrm>
          <a:prstGeom prst="downArrow">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Flowchart: Off-page Connector 62">
            <a:extLst>
              <a:ext uri="{FF2B5EF4-FFF2-40B4-BE49-F238E27FC236}">
                <a16:creationId xmlns="" xmlns:a16="http://schemas.microsoft.com/office/drawing/2014/main" id="{C82F18FA-739D-35B3-8542-AC8899F47EB0}"/>
              </a:ext>
            </a:extLst>
          </p:cNvPr>
          <p:cNvSpPr/>
          <p:nvPr/>
        </p:nvSpPr>
        <p:spPr>
          <a:xfrm flipV="1">
            <a:off x="2449437" y="1395794"/>
            <a:ext cx="2084529" cy="414782"/>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64" name="TextBox 63">
            <a:extLst>
              <a:ext uri="{FF2B5EF4-FFF2-40B4-BE49-F238E27FC236}">
                <a16:creationId xmlns="" xmlns:a16="http://schemas.microsoft.com/office/drawing/2014/main" id="{66C1D3C7-23DD-FA31-B8A8-6674DF13533E}"/>
              </a:ext>
            </a:extLst>
          </p:cNvPr>
          <p:cNvSpPr txBox="1"/>
          <p:nvPr/>
        </p:nvSpPr>
        <p:spPr>
          <a:xfrm>
            <a:off x="2909932" y="1535207"/>
            <a:ext cx="1349624" cy="219291"/>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success 90%</a:t>
            </a:r>
          </a:p>
        </p:txBody>
      </p:sp>
      <p:pic>
        <p:nvPicPr>
          <p:cNvPr id="65" name="Graphic 64">
            <a:extLst>
              <a:ext uri="{FF2B5EF4-FFF2-40B4-BE49-F238E27FC236}">
                <a16:creationId xmlns="" xmlns:a16="http://schemas.microsoft.com/office/drawing/2014/main" id="{C61AD173-7256-91AE-F364-E40144BE15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2543202" y="1533947"/>
            <a:ext cx="232361" cy="199042"/>
          </a:xfrm>
          <a:prstGeom prst="rect">
            <a:avLst/>
          </a:prstGeom>
        </p:spPr>
      </p:pic>
      <p:sp>
        <p:nvSpPr>
          <p:cNvPr id="74" name="Rectangle 73">
            <a:extLst>
              <a:ext uri="{FF2B5EF4-FFF2-40B4-BE49-F238E27FC236}">
                <a16:creationId xmlns="" xmlns:a16="http://schemas.microsoft.com/office/drawing/2014/main" id="{B32C7190-C15A-3D3E-B689-6215F7139133}"/>
              </a:ext>
            </a:extLst>
          </p:cNvPr>
          <p:cNvSpPr/>
          <p:nvPr/>
        </p:nvSpPr>
        <p:spPr>
          <a:xfrm>
            <a:off x="4632027" y="967849"/>
            <a:ext cx="2052285" cy="553043"/>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6" name="Arrow: Down 75">
            <a:extLst>
              <a:ext uri="{FF2B5EF4-FFF2-40B4-BE49-F238E27FC236}">
                <a16:creationId xmlns="" xmlns:a16="http://schemas.microsoft.com/office/drawing/2014/main" id="{3551E99A-97EA-D2CB-A1A8-7D4B2CB95F97}"/>
              </a:ext>
            </a:extLst>
          </p:cNvPr>
          <p:cNvSpPr/>
          <p:nvPr/>
        </p:nvSpPr>
        <p:spPr>
          <a:xfrm flipV="1">
            <a:off x="4736267" y="1077108"/>
            <a:ext cx="137160" cy="13826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Flowchart: Off-page Connector 70">
            <a:extLst>
              <a:ext uri="{FF2B5EF4-FFF2-40B4-BE49-F238E27FC236}">
                <a16:creationId xmlns="" xmlns:a16="http://schemas.microsoft.com/office/drawing/2014/main" id="{A12FE00C-A68A-D948-361F-C296746EB7E2}"/>
              </a:ext>
            </a:extLst>
          </p:cNvPr>
          <p:cNvSpPr/>
          <p:nvPr/>
        </p:nvSpPr>
        <p:spPr>
          <a:xfrm flipV="1">
            <a:off x="4616383" y="1395794"/>
            <a:ext cx="2084832" cy="414782"/>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72" name="TextBox 71">
            <a:extLst>
              <a:ext uri="{FF2B5EF4-FFF2-40B4-BE49-F238E27FC236}">
                <a16:creationId xmlns="" xmlns:a16="http://schemas.microsoft.com/office/drawing/2014/main" id="{DF4CAA7F-281F-4724-4A27-B50303301DDA}"/>
              </a:ext>
            </a:extLst>
          </p:cNvPr>
          <p:cNvSpPr txBox="1"/>
          <p:nvPr/>
        </p:nvSpPr>
        <p:spPr>
          <a:xfrm>
            <a:off x="4893001" y="1471511"/>
            <a:ext cx="1665083"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30 million on TB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preventative treatment (TPT)</a:t>
            </a:r>
          </a:p>
        </p:txBody>
      </p:sp>
      <p:pic>
        <p:nvPicPr>
          <p:cNvPr id="73" name="Graphic 72">
            <a:extLst>
              <a:ext uri="{FF2B5EF4-FFF2-40B4-BE49-F238E27FC236}">
                <a16:creationId xmlns="" xmlns:a16="http://schemas.microsoft.com/office/drawing/2014/main" id="{E962766C-1DE2-8273-A2DE-CB1B9214B47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669514" y="1533947"/>
            <a:ext cx="232361" cy="199042"/>
          </a:xfrm>
          <a:prstGeom prst="rect">
            <a:avLst/>
          </a:prstGeom>
        </p:spPr>
      </p:pic>
      <p:sp>
        <p:nvSpPr>
          <p:cNvPr id="82" name="Rectangle 81">
            <a:extLst>
              <a:ext uri="{FF2B5EF4-FFF2-40B4-BE49-F238E27FC236}">
                <a16:creationId xmlns="" xmlns:a16="http://schemas.microsoft.com/office/drawing/2014/main" id="{4ED0414F-7321-48E3-3DD4-1160E94C544E}"/>
              </a:ext>
            </a:extLst>
          </p:cNvPr>
          <p:cNvSpPr/>
          <p:nvPr/>
        </p:nvSpPr>
        <p:spPr>
          <a:xfrm>
            <a:off x="6777752" y="967849"/>
            <a:ext cx="2057400" cy="5530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4" name="Arrow: Down 83">
            <a:extLst>
              <a:ext uri="{FF2B5EF4-FFF2-40B4-BE49-F238E27FC236}">
                <a16:creationId xmlns="" xmlns:a16="http://schemas.microsoft.com/office/drawing/2014/main" id="{4E8C1195-90E8-5361-9A99-9C879AC63071}"/>
              </a:ext>
            </a:extLst>
          </p:cNvPr>
          <p:cNvSpPr/>
          <p:nvPr/>
        </p:nvSpPr>
        <p:spPr>
          <a:xfrm flipV="1">
            <a:off x="6852686" y="1077108"/>
            <a:ext cx="137160" cy="138261"/>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Flowchart: Off-page Connector 78">
            <a:extLst>
              <a:ext uri="{FF2B5EF4-FFF2-40B4-BE49-F238E27FC236}">
                <a16:creationId xmlns="" xmlns:a16="http://schemas.microsoft.com/office/drawing/2014/main" id="{5155BB4E-08AF-9437-988B-759E016E20BA}"/>
              </a:ext>
            </a:extLst>
          </p:cNvPr>
          <p:cNvSpPr/>
          <p:nvPr/>
        </p:nvSpPr>
        <p:spPr>
          <a:xfrm flipV="1">
            <a:off x="6764036" y="1395794"/>
            <a:ext cx="2084832" cy="414782"/>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80" name="TextBox 79">
            <a:extLst>
              <a:ext uri="{FF2B5EF4-FFF2-40B4-BE49-F238E27FC236}">
                <a16:creationId xmlns="" xmlns:a16="http://schemas.microsoft.com/office/drawing/2014/main" id="{4DE7F85B-C522-1F5D-6EF8-BEAF79029772}"/>
              </a:ext>
            </a:extLst>
          </p:cNvPr>
          <p:cNvSpPr txBox="1"/>
          <p:nvPr/>
        </p:nvSpPr>
        <p:spPr>
          <a:xfrm>
            <a:off x="7147257" y="1471511"/>
            <a:ext cx="1467087"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Global investments reach</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 $13 billion by 2022</a:t>
            </a:r>
          </a:p>
        </p:txBody>
      </p:sp>
      <p:pic>
        <p:nvPicPr>
          <p:cNvPr id="81" name="Graphic 80">
            <a:extLst>
              <a:ext uri="{FF2B5EF4-FFF2-40B4-BE49-F238E27FC236}">
                <a16:creationId xmlns="" xmlns:a16="http://schemas.microsoft.com/office/drawing/2014/main" id="{16763658-4C27-9E26-68A7-A8588A519B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833414" y="1537624"/>
            <a:ext cx="232361" cy="199042"/>
          </a:xfrm>
          <a:prstGeom prst="rect">
            <a:avLst/>
          </a:prstGeom>
        </p:spPr>
      </p:pic>
      <p:grpSp>
        <p:nvGrpSpPr>
          <p:cNvPr id="36" name="Group 35">
            <a:extLst>
              <a:ext uri="{FF2B5EF4-FFF2-40B4-BE49-F238E27FC236}">
                <a16:creationId xmlns="" xmlns:a16="http://schemas.microsoft.com/office/drawing/2014/main" id="{9C9B95C5-2558-9803-3E08-AE24921C5E9B}"/>
              </a:ext>
            </a:extLst>
          </p:cNvPr>
          <p:cNvGrpSpPr/>
          <p:nvPr/>
        </p:nvGrpSpPr>
        <p:grpSpPr>
          <a:xfrm>
            <a:off x="163908" y="124474"/>
            <a:ext cx="8810875" cy="1409473"/>
            <a:chOff x="218544" y="164645"/>
            <a:chExt cx="11747833" cy="1864336"/>
          </a:xfrm>
        </p:grpSpPr>
        <p:cxnSp>
          <p:nvCxnSpPr>
            <p:cNvPr id="125" name="Straight Connector 124">
              <a:extLst>
                <a:ext uri="{FF2B5EF4-FFF2-40B4-BE49-F238E27FC236}">
                  <a16:creationId xmlns="" xmlns:a16="http://schemas.microsoft.com/office/drawing/2014/main" id="{10A071DB-DE9A-E1ED-790B-47965256B769}"/>
                </a:ext>
              </a:extLst>
            </p:cNvPr>
            <p:cNvCxnSpPr>
              <a:cxnSpLocks/>
            </p:cNvCxnSpPr>
            <p:nvPr userDrawn="1"/>
          </p:nvCxnSpPr>
          <p:spPr>
            <a:xfrm>
              <a:off x="11966377" y="180669"/>
              <a:ext cx="0" cy="180916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A520CA35-5CFA-EC8F-0951-84841C16871E}"/>
                </a:ext>
              </a:extLst>
            </p:cNvPr>
            <p:cNvCxnSpPr>
              <a:cxnSpLocks/>
            </p:cNvCxnSpPr>
            <p:nvPr userDrawn="1"/>
          </p:nvCxnSpPr>
          <p:spPr>
            <a:xfrm flipH="1">
              <a:off x="218544" y="164645"/>
              <a:ext cx="0" cy="18643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 xmlns:a16="http://schemas.microsoft.com/office/drawing/2014/main" id="{1CE9B1F7-086A-1F51-03DB-71A6E8E5DDBA}"/>
                </a:ext>
              </a:extLst>
            </p:cNvPr>
            <p:cNvCxnSpPr>
              <a:cxnSpLocks/>
            </p:cNvCxnSpPr>
            <p:nvPr userDrawn="1"/>
          </p:nvCxnSpPr>
          <p:spPr>
            <a:xfrm>
              <a:off x="218544" y="164645"/>
              <a:ext cx="3701392" cy="16024"/>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 xmlns:a16="http://schemas.microsoft.com/office/drawing/2014/main" id="{5D242CD6-3D21-D1BB-BBEA-339E5C226BE2}"/>
                </a:ext>
              </a:extLst>
            </p:cNvPr>
            <p:cNvCxnSpPr>
              <a:cxnSpLocks/>
            </p:cNvCxnSpPr>
            <p:nvPr userDrawn="1"/>
          </p:nvCxnSpPr>
          <p:spPr>
            <a:xfrm flipH="1" flipV="1">
              <a:off x="8293511" y="164645"/>
              <a:ext cx="3672866" cy="0"/>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13" name="TextBox 112">
            <a:extLst>
              <a:ext uri="{FF2B5EF4-FFF2-40B4-BE49-F238E27FC236}">
                <a16:creationId xmlns="" xmlns:a16="http://schemas.microsoft.com/office/drawing/2014/main" id="{948DF11D-CF18-12D9-E2F4-86AE72DD2F13}"/>
              </a:ext>
            </a:extLst>
          </p:cNvPr>
          <p:cNvSpPr txBox="1"/>
          <p:nvPr/>
        </p:nvSpPr>
        <p:spPr>
          <a:xfrm>
            <a:off x="3013440"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CURE</a:t>
            </a:r>
            <a:endParaRPr lang="en-US" sz="900" b="1" spc="225" dirty="0">
              <a:solidFill>
                <a:schemeClr val="tx1"/>
              </a:solidFill>
              <a:latin typeface="Franklin Gothic Heavy" panose="020B0903020102020204" pitchFamily="34" charset="0"/>
              <a:cs typeface="Arial" panose="020B0604020202020204" pitchFamily="34" charset="0"/>
            </a:endParaRPr>
          </a:p>
        </p:txBody>
      </p:sp>
      <p:grpSp>
        <p:nvGrpSpPr>
          <p:cNvPr id="140" name="Group 139">
            <a:extLst>
              <a:ext uri="{FF2B5EF4-FFF2-40B4-BE49-F238E27FC236}">
                <a16:creationId xmlns="" xmlns:a16="http://schemas.microsoft.com/office/drawing/2014/main" id="{531B1B2F-482B-C7F2-127A-C2DBE589421A}"/>
              </a:ext>
            </a:extLst>
          </p:cNvPr>
          <p:cNvGrpSpPr/>
          <p:nvPr/>
        </p:nvGrpSpPr>
        <p:grpSpPr>
          <a:xfrm>
            <a:off x="2468272" y="3945281"/>
            <a:ext cx="2097395" cy="1147985"/>
            <a:chOff x="3234839" y="5186984"/>
            <a:chExt cx="2796526" cy="1518462"/>
          </a:xfrm>
        </p:grpSpPr>
        <p:sp>
          <p:nvSpPr>
            <p:cNvPr id="141" name="Rectangle 140">
              <a:extLst>
                <a:ext uri="{FF2B5EF4-FFF2-40B4-BE49-F238E27FC236}">
                  <a16:creationId xmlns="" xmlns:a16="http://schemas.microsoft.com/office/drawing/2014/main" id="{5EB5E449-BFF4-55CB-C076-96C7064B3C28}"/>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2" name="TextBox 141">
              <a:extLst>
                <a:ext uri="{FF2B5EF4-FFF2-40B4-BE49-F238E27FC236}">
                  <a16:creationId xmlns="" xmlns:a16="http://schemas.microsoft.com/office/drawing/2014/main" id="{88F56C14-0EBF-5F76-DED1-7F15A4699E45}"/>
                </a:ext>
              </a:extLst>
            </p:cNvPr>
            <p:cNvSpPr txBox="1"/>
            <p:nvPr userDrawn="1"/>
          </p:nvSpPr>
          <p:spPr>
            <a:xfrm rot="16200000">
              <a:off x="5312003"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3" name="Isosceles Triangle 131">
              <a:extLst>
                <a:ext uri="{FF2B5EF4-FFF2-40B4-BE49-F238E27FC236}">
                  <a16:creationId xmlns="" xmlns:a16="http://schemas.microsoft.com/office/drawing/2014/main" id="{4C115825-7A72-3FFD-341F-581CA78C9D49}"/>
                </a:ext>
              </a:extLst>
            </p:cNvPr>
            <p:cNvSpPr/>
            <p:nvPr userDrawn="1"/>
          </p:nvSpPr>
          <p:spPr>
            <a:xfrm rot="3504354">
              <a:off x="5438383"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4" name="Graphic 143" descr="Network outline">
              <a:extLst>
                <a:ext uri="{FF2B5EF4-FFF2-40B4-BE49-F238E27FC236}">
                  <a16:creationId xmlns="" xmlns:a16="http://schemas.microsoft.com/office/drawing/2014/main" id="{715C5FB1-E306-9E1B-CFF7-AE074EB2FF0E}"/>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665335" y="5341396"/>
              <a:ext cx="312704" cy="312704"/>
            </a:xfrm>
            <a:prstGeom prst="rect">
              <a:avLst/>
            </a:prstGeom>
          </p:spPr>
        </p:pic>
      </p:grpSp>
      <p:grpSp>
        <p:nvGrpSpPr>
          <p:cNvPr id="145" name="Group 144">
            <a:extLst>
              <a:ext uri="{FF2B5EF4-FFF2-40B4-BE49-F238E27FC236}">
                <a16:creationId xmlns="" xmlns:a16="http://schemas.microsoft.com/office/drawing/2014/main" id="{45F73127-6C68-FD5A-7B71-71D47698F4D2}"/>
              </a:ext>
            </a:extLst>
          </p:cNvPr>
          <p:cNvGrpSpPr/>
          <p:nvPr/>
        </p:nvGrpSpPr>
        <p:grpSpPr>
          <a:xfrm>
            <a:off x="299460" y="3945281"/>
            <a:ext cx="2102878" cy="1147985"/>
            <a:chOff x="3234839" y="5186984"/>
            <a:chExt cx="2803837" cy="1518462"/>
          </a:xfrm>
        </p:grpSpPr>
        <p:sp>
          <p:nvSpPr>
            <p:cNvPr id="146" name="Rectangle 145">
              <a:extLst>
                <a:ext uri="{FF2B5EF4-FFF2-40B4-BE49-F238E27FC236}">
                  <a16:creationId xmlns="" xmlns:a16="http://schemas.microsoft.com/office/drawing/2014/main" id="{94B27A1C-DF5E-BC81-A2E0-24A29FFAC31C}"/>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7" name="TextBox 146">
              <a:extLst>
                <a:ext uri="{FF2B5EF4-FFF2-40B4-BE49-F238E27FC236}">
                  <a16:creationId xmlns="" xmlns:a16="http://schemas.microsoft.com/office/drawing/2014/main" id="{818081A0-008B-00AB-94E4-329595F1E18B}"/>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8" name="Isosceles Triangle 131">
              <a:extLst>
                <a:ext uri="{FF2B5EF4-FFF2-40B4-BE49-F238E27FC236}">
                  <a16:creationId xmlns="" xmlns:a16="http://schemas.microsoft.com/office/drawing/2014/main" id="{B8D6ED18-7508-F896-B117-B6D599FA0D85}"/>
                </a:ext>
              </a:extLst>
            </p:cNvPr>
            <p:cNvSpPr/>
            <p:nvPr userDrawn="1"/>
          </p:nvSpPr>
          <p:spPr>
            <a:xfrm rot="3504354">
              <a:off x="5445694"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9" name="Graphic 148" descr="Network outline">
              <a:extLst>
                <a:ext uri="{FF2B5EF4-FFF2-40B4-BE49-F238E27FC236}">
                  <a16:creationId xmlns="" xmlns:a16="http://schemas.microsoft.com/office/drawing/2014/main" id="{D3E33977-F46C-7CE0-3812-DDB5287503E9}"/>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665335" y="5341396"/>
              <a:ext cx="312704" cy="312704"/>
            </a:xfrm>
            <a:prstGeom prst="rect">
              <a:avLst/>
            </a:prstGeom>
          </p:spPr>
        </p:pic>
      </p:grpSp>
      <p:grpSp>
        <p:nvGrpSpPr>
          <p:cNvPr id="152" name="Group 151">
            <a:extLst>
              <a:ext uri="{FF2B5EF4-FFF2-40B4-BE49-F238E27FC236}">
                <a16:creationId xmlns="" xmlns:a16="http://schemas.microsoft.com/office/drawing/2014/main" id="{C30ECE0D-F965-102E-11F1-E36EDD013146}"/>
              </a:ext>
            </a:extLst>
          </p:cNvPr>
          <p:cNvGrpSpPr/>
          <p:nvPr/>
        </p:nvGrpSpPr>
        <p:grpSpPr>
          <a:xfrm>
            <a:off x="4618418" y="3945281"/>
            <a:ext cx="2096346" cy="1147985"/>
            <a:chOff x="3234839" y="5186984"/>
            <a:chExt cx="2795128" cy="1518462"/>
          </a:xfrm>
        </p:grpSpPr>
        <p:sp>
          <p:nvSpPr>
            <p:cNvPr id="153" name="Rectangle 152">
              <a:extLst>
                <a:ext uri="{FF2B5EF4-FFF2-40B4-BE49-F238E27FC236}">
                  <a16:creationId xmlns="" xmlns:a16="http://schemas.microsoft.com/office/drawing/2014/main" id="{AF2B4F91-AE19-5662-6C2F-D8D369027043}"/>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4" name="TextBox 153">
              <a:extLst>
                <a:ext uri="{FF2B5EF4-FFF2-40B4-BE49-F238E27FC236}">
                  <a16:creationId xmlns="" xmlns:a16="http://schemas.microsoft.com/office/drawing/2014/main" id="{36DCF0A8-7F47-1DCC-6068-98FD3DCBD73E}"/>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55" name="Isosceles Triangle 131">
              <a:extLst>
                <a:ext uri="{FF2B5EF4-FFF2-40B4-BE49-F238E27FC236}">
                  <a16:creationId xmlns="" xmlns:a16="http://schemas.microsoft.com/office/drawing/2014/main" id="{2DB7064B-D0B8-5EE0-D909-3A4699E090DE}"/>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6" name="Graphic 155" descr="Network outline">
              <a:extLst>
                <a:ext uri="{FF2B5EF4-FFF2-40B4-BE49-F238E27FC236}">
                  <a16:creationId xmlns="" xmlns:a16="http://schemas.microsoft.com/office/drawing/2014/main" id="{7398D85C-770D-859F-4391-A42CAF42B616}"/>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665335" y="5341396"/>
              <a:ext cx="312704" cy="312704"/>
            </a:xfrm>
            <a:prstGeom prst="rect">
              <a:avLst/>
            </a:prstGeom>
          </p:spPr>
        </p:pic>
      </p:grpSp>
      <p:grpSp>
        <p:nvGrpSpPr>
          <p:cNvPr id="157" name="Group 156">
            <a:extLst>
              <a:ext uri="{FF2B5EF4-FFF2-40B4-BE49-F238E27FC236}">
                <a16:creationId xmlns="" xmlns:a16="http://schemas.microsoft.com/office/drawing/2014/main" id="{F4F7463C-56D5-87F7-4387-525656FD4925}"/>
              </a:ext>
            </a:extLst>
          </p:cNvPr>
          <p:cNvGrpSpPr/>
          <p:nvPr/>
        </p:nvGrpSpPr>
        <p:grpSpPr>
          <a:xfrm>
            <a:off x="6772316" y="3945281"/>
            <a:ext cx="2096346" cy="1147985"/>
            <a:chOff x="3234839" y="5186984"/>
            <a:chExt cx="2795128" cy="1518462"/>
          </a:xfrm>
        </p:grpSpPr>
        <p:sp>
          <p:nvSpPr>
            <p:cNvPr id="158" name="Rectangle 157">
              <a:extLst>
                <a:ext uri="{FF2B5EF4-FFF2-40B4-BE49-F238E27FC236}">
                  <a16:creationId xmlns="" xmlns:a16="http://schemas.microsoft.com/office/drawing/2014/main" id="{875E2611-403C-59CD-575D-CBA84D73605F}"/>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9" name="TextBox 158">
              <a:extLst>
                <a:ext uri="{FF2B5EF4-FFF2-40B4-BE49-F238E27FC236}">
                  <a16:creationId xmlns="" xmlns:a16="http://schemas.microsoft.com/office/drawing/2014/main" id="{A6FF4BAC-6BAA-1B99-060C-10CDBAA2F7C8}"/>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60" name="Isosceles Triangle 131">
              <a:extLst>
                <a:ext uri="{FF2B5EF4-FFF2-40B4-BE49-F238E27FC236}">
                  <a16:creationId xmlns="" xmlns:a16="http://schemas.microsoft.com/office/drawing/2014/main" id="{7B1AEA4E-0360-7E07-0FEF-4CCB77E96017}"/>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1" name="Graphic 160" descr="Network outline">
              <a:extLst>
                <a:ext uri="{FF2B5EF4-FFF2-40B4-BE49-F238E27FC236}">
                  <a16:creationId xmlns="" xmlns:a16="http://schemas.microsoft.com/office/drawing/2014/main" id="{9882F5BA-BC07-B14E-233B-F6CB3DD9E90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665335" y="5341396"/>
              <a:ext cx="312704" cy="312704"/>
            </a:xfrm>
            <a:prstGeom prst="rect">
              <a:avLst/>
            </a:prstGeom>
          </p:spPr>
        </p:pic>
      </p:grpSp>
      <p:grpSp>
        <p:nvGrpSpPr>
          <p:cNvPr id="163" name="Group 162">
            <a:extLst>
              <a:ext uri="{FF2B5EF4-FFF2-40B4-BE49-F238E27FC236}">
                <a16:creationId xmlns="" xmlns:a16="http://schemas.microsoft.com/office/drawing/2014/main" id="{A546C247-A93B-78DB-AACD-BFA63DE68676}"/>
              </a:ext>
            </a:extLst>
          </p:cNvPr>
          <p:cNvGrpSpPr/>
          <p:nvPr/>
        </p:nvGrpSpPr>
        <p:grpSpPr>
          <a:xfrm>
            <a:off x="2468273" y="3042393"/>
            <a:ext cx="2074835" cy="1002936"/>
            <a:chOff x="338317" y="4005393"/>
            <a:chExt cx="2766447" cy="1326602"/>
          </a:xfrm>
        </p:grpSpPr>
        <p:sp>
          <p:nvSpPr>
            <p:cNvPr id="164" name="Rectangle 163">
              <a:extLst>
                <a:ext uri="{FF2B5EF4-FFF2-40B4-BE49-F238E27FC236}">
                  <a16:creationId xmlns="" xmlns:a16="http://schemas.microsoft.com/office/drawing/2014/main" id="{7EC081C3-9A85-8B0F-587E-4898C22112C9}"/>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TextBox 164">
              <a:extLst>
                <a:ext uri="{FF2B5EF4-FFF2-40B4-BE49-F238E27FC236}">
                  <a16:creationId xmlns="" xmlns:a16="http://schemas.microsoft.com/office/drawing/2014/main" id="{508D0CA4-80B3-357C-644A-036A65E697F1}"/>
                </a:ext>
              </a:extLst>
            </p:cNvPr>
            <p:cNvSpPr txBox="1"/>
            <p:nvPr userDrawn="1"/>
          </p:nvSpPr>
          <p:spPr>
            <a:xfrm rot="16200000">
              <a:off x="2272186" y="4499416"/>
              <a:ext cx="1326602"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67" name="Group 166">
            <a:extLst>
              <a:ext uri="{FF2B5EF4-FFF2-40B4-BE49-F238E27FC236}">
                <a16:creationId xmlns="" xmlns:a16="http://schemas.microsoft.com/office/drawing/2014/main" id="{5149FFAA-AD12-AB69-0999-2C2FD08726B3}"/>
              </a:ext>
            </a:extLst>
          </p:cNvPr>
          <p:cNvGrpSpPr/>
          <p:nvPr/>
        </p:nvGrpSpPr>
        <p:grpSpPr>
          <a:xfrm>
            <a:off x="4618418" y="3042392"/>
            <a:ext cx="2074550" cy="971133"/>
            <a:chOff x="338317" y="4005393"/>
            <a:chExt cx="2766067" cy="1284536"/>
          </a:xfrm>
        </p:grpSpPr>
        <p:sp>
          <p:nvSpPr>
            <p:cNvPr id="168" name="Rectangle 167">
              <a:extLst>
                <a:ext uri="{FF2B5EF4-FFF2-40B4-BE49-F238E27FC236}">
                  <a16:creationId xmlns="" xmlns:a16="http://schemas.microsoft.com/office/drawing/2014/main" id="{7C59AA93-58BE-91B6-A327-FEBC0B73A88F}"/>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TextBox 168">
              <a:extLst>
                <a:ext uri="{FF2B5EF4-FFF2-40B4-BE49-F238E27FC236}">
                  <a16:creationId xmlns="" xmlns:a16="http://schemas.microsoft.com/office/drawing/2014/main" id="{092F6EE4-D388-B17D-7B5A-1FE46ABB0312}"/>
                </a:ext>
              </a:extLst>
            </p:cNvPr>
            <p:cNvSpPr txBox="1"/>
            <p:nvPr userDrawn="1"/>
          </p:nvSpPr>
          <p:spPr>
            <a:xfrm rot="16200000">
              <a:off x="2298602" y="4472620"/>
              <a:ext cx="1273009"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70" name="Group 169">
            <a:extLst>
              <a:ext uri="{FF2B5EF4-FFF2-40B4-BE49-F238E27FC236}">
                <a16:creationId xmlns="" xmlns:a16="http://schemas.microsoft.com/office/drawing/2014/main" id="{6557A8AB-4C8D-3ACA-BDBF-355D22E9AF71}"/>
              </a:ext>
            </a:extLst>
          </p:cNvPr>
          <p:cNvGrpSpPr/>
          <p:nvPr/>
        </p:nvGrpSpPr>
        <p:grpSpPr>
          <a:xfrm>
            <a:off x="6772316" y="3042392"/>
            <a:ext cx="2074551" cy="971134"/>
            <a:chOff x="338317" y="4005392"/>
            <a:chExt cx="2766069" cy="1284537"/>
          </a:xfrm>
        </p:grpSpPr>
        <p:sp>
          <p:nvSpPr>
            <p:cNvPr id="171" name="Rectangle 170">
              <a:extLst>
                <a:ext uri="{FF2B5EF4-FFF2-40B4-BE49-F238E27FC236}">
                  <a16:creationId xmlns="" xmlns:a16="http://schemas.microsoft.com/office/drawing/2014/main" id="{AFD93223-1C23-479C-EE8D-848F8939714E}"/>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TextBox 171">
              <a:extLst>
                <a:ext uri="{FF2B5EF4-FFF2-40B4-BE49-F238E27FC236}">
                  <a16:creationId xmlns="" xmlns:a16="http://schemas.microsoft.com/office/drawing/2014/main" id="{841CF2EF-9CBE-3F04-A7C5-6A988C1B24AD}"/>
                </a:ext>
              </a:extLst>
            </p:cNvPr>
            <p:cNvSpPr txBox="1"/>
            <p:nvPr userDrawn="1"/>
          </p:nvSpPr>
          <p:spPr>
            <a:xfrm rot="16200000">
              <a:off x="2298604" y="4472619"/>
              <a:ext cx="1273010"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82" name="Group 181">
            <a:extLst>
              <a:ext uri="{FF2B5EF4-FFF2-40B4-BE49-F238E27FC236}">
                <a16:creationId xmlns="" xmlns:a16="http://schemas.microsoft.com/office/drawing/2014/main" id="{820458B0-6AE3-D574-71BA-77932800FC9C}"/>
              </a:ext>
            </a:extLst>
          </p:cNvPr>
          <p:cNvGrpSpPr/>
          <p:nvPr/>
        </p:nvGrpSpPr>
        <p:grpSpPr>
          <a:xfrm>
            <a:off x="6772316" y="1840960"/>
            <a:ext cx="2085406" cy="1190131"/>
            <a:chOff x="421079" y="2421777"/>
            <a:chExt cx="2780541" cy="1574209"/>
          </a:xfrm>
        </p:grpSpPr>
        <p:sp>
          <p:nvSpPr>
            <p:cNvPr id="183" name="Rectangle 182">
              <a:extLst>
                <a:ext uri="{FF2B5EF4-FFF2-40B4-BE49-F238E27FC236}">
                  <a16:creationId xmlns="" xmlns:a16="http://schemas.microsoft.com/office/drawing/2014/main" id="{79301750-FD03-9B49-222C-80D4566E3E5E}"/>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84" name="TextBox 183">
              <a:extLst>
                <a:ext uri="{FF2B5EF4-FFF2-40B4-BE49-F238E27FC236}">
                  <a16:creationId xmlns="" xmlns:a16="http://schemas.microsoft.com/office/drawing/2014/main" id="{10C32B23-7B1F-F48D-E7E0-7F15A012DA4F}"/>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85" name="Group 184">
              <a:extLst>
                <a:ext uri="{FF2B5EF4-FFF2-40B4-BE49-F238E27FC236}">
                  <a16:creationId xmlns="" xmlns:a16="http://schemas.microsoft.com/office/drawing/2014/main" id="{FE89C551-CDBF-839C-E336-02B92C5E97CD}"/>
                </a:ext>
              </a:extLst>
            </p:cNvPr>
            <p:cNvGrpSpPr/>
            <p:nvPr userDrawn="1"/>
          </p:nvGrpSpPr>
          <p:grpSpPr>
            <a:xfrm>
              <a:off x="2650907" y="2421777"/>
              <a:ext cx="550713" cy="590151"/>
              <a:chOff x="2650907" y="2421777"/>
              <a:chExt cx="550713" cy="590151"/>
            </a:xfrm>
          </p:grpSpPr>
          <p:sp>
            <p:nvSpPr>
              <p:cNvPr id="186" name="Isosceles Triangle 30">
                <a:extLst>
                  <a:ext uri="{FF2B5EF4-FFF2-40B4-BE49-F238E27FC236}">
                    <a16:creationId xmlns="" xmlns:a16="http://schemas.microsoft.com/office/drawing/2014/main" id="{0A52CCF7-0AE1-0952-A9C8-C76EA0F4BA4E}"/>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7" name="Graphic 186" descr="Speedometer Middle with solid fill">
                <a:extLst>
                  <a:ext uri="{FF2B5EF4-FFF2-40B4-BE49-F238E27FC236}">
                    <a16:creationId xmlns="" xmlns:a16="http://schemas.microsoft.com/office/drawing/2014/main" id="{412A0C5A-C734-8276-C871-4DC2EB9C59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861135" y="2481679"/>
                <a:ext cx="279391" cy="279391"/>
              </a:xfrm>
              <a:prstGeom prst="rect">
                <a:avLst/>
              </a:prstGeom>
            </p:spPr>
          </p:pic>
        </p:grpSp>
      </p:grpSp>
      <p:grpSp>
        <p:nvGrpSpPr>
          <p:cNvPr id="188" name="Group 187">
            <a:extLst>
              <a:ext uri="{FF2B5EF4-FFF2-40B4-BE49-F238E27FC236}">
                <a16:creationId xmlns="" xmlns:a16="http://schemas.microsoft.com/office/drawing/2014/main" id="{639232F2-EB07-AFC4-BA02-950FBA7810C0}"/>
              </a:ext>
            </a:extLst>
          </p:cNvPr>
          <p:cNvGrpSpPr/>
          <p:nvPr/>
        </p:nvGrpSpPr>
        <p:grpSpPr>
          <a:xfrm>
            <a:off x="4618418" y="1840960"/>
            <a:ext cx="2085406" cy="1190131"/>
            <a:chOff x="421079" y="2421777"/>
            <a:chExt cx="2780541" cy="1574209"/>
          </a:xfrm>
        </p:grpSpPr>
        <p:sp>
          <p:nvSpPr>
            <p:cNvPr id="189" name="Rectangle 188">
              <a:extLst>
                <a:ext uri="{FF2B5EF4-FFF2-40B4-BE49-F238E27FC236}">
                  <a16:creationId xmlns="" xmlns:a16="http://schemas.microsoft.com/office/drawing/2014/main" id="{C315B34A-EBA1-B544-D869-D071DA4C9DC2}"/>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0" name="TextBox 189">
              <a:extLst>
                <a:ext uri="{FF2B5EF4-FFF2-40B4-BE49-F238E27FC236}">
                  <a16:creationId xmlns="" xmlns:a16="http://schemas.microsoft.com/office/drawing/2014/main" id="{14663E86-DEBF-6D37-B132-3B21FC256596}"/>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1" name="Group 190">
              <a:extLst>
                <a:ext uri="{FF2B5EF4-FFF2-40B4-BE49-F238E27FC236}">
                  <a16:creationId xmlns="" xmlns:a16="http://schemas.microsoft.com/office/drawing/2014/main" id="{ED441D18-3DA2-0E7D-2F39-52D93E2554F5}"/>
                </a:ext>
              </a:extLst>
            </p:cNvPr>
            <p:cNvGrpSpPr/>
            <p:nvPr userDrawn="1"/>
          </p:nvGrpSpPr>
          <p:grpSpPr>
            <a:xfrm>
              <a:off x="2650907" y="2421777"/>
              <a:ext cx="550713" cy="590151"/>
              <a:chOff x="2650907" y="2421777"/>
              <a:chExt cx="550713" cy="590151"/>
            </a:xfrm>
          </p:grpSpPr>
          <p:sp>
            <p:nvSpPr>
              <p:cNvPr id="192" name="Isosceles Triangle 30">
                <a:extLst>
                  <a:ext uri="{FF2B5EF4-FFF2-40B4-BE49-F238E27FC236}">
                    <a16:creationId xmlns="" xmlns:a16="http://schemas.microsoft.com/office/drawing/2014/main" id="{0A32B59B-80C6-9A04-FB74-5E1298117C1C}"/>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3" name="Graphic 192" descr="Speedometer Middle with solid fill">
                <a:extLst>
                  <a:ext uri="{FF2B5EF4-FFF2-40B4-BE49-F238E27FC236}">
                    <a16:creationId xmlns="" xmlns:a16="http://schemas.microsoft.com/office/drawing/2014/main" id="{A99ECD0C-CB1C-BED1-B56C-0B646352BA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861135" y="2481679"/>
                <a:ext cx="279391" cy="279391"/>
              </a:xfrm>
              <a:prstGeom prst="rect">
                <a:avLst/>
              </a:prstGeom>
            </p:spPr>
          </p:pic>
        </p:grpSp>
      </p:grpSp>
      <p:grpSp>
        <p:nvGrpSpPr>
          <p:cNvPr id="194" name="Group 193">
            <a:extLst>
              <a:ext uri="{FF2B5EF4-FFF2-40B4-BE49-F238E27FC236}">
                <a16:creationId xmlns="" xmlns:a16="http://schemas.microsoft.com/office/drawing/2014/main" id="{C4C01087-1554-FC8D-36C8-4FF5479CD6EB}"/>
              </a:ext>
            </a:extLst>
          </p:cNvPr>
          <p:cNvGrpSpPr/>
          <p:nvPr/>
        </p:nvGrpSpPr>
        <p:grpSpPr>
          <a:xfrm>
            <a:off x="2468272" y="1840960"/>
            <a:ext cx="2093381" cy="1190131"/>
            <a:chOff x="421079" y="2421777"/>
            <a:chExt cx="2791174" cy="1574209"/>
          </a:xfrm>
        </p:grpSpPr>
        <p:sp>
          <p:nvSpPr>
            <p:cNvPr id="195" name="Rectangle 194">
              <a:extLst>
                <a:ext uri="{FF2B5EF4-FFF2-40B4-BE49-F238E27FC236}">
                  <a16:creationId xmlns="" xmlns:a16="http://schemas.microsoft.com/office/drawing/2014/main" id="{6966598A-C9AA-5FD6-0B88-6994004A31AC}"/>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6" name="TextBox 195">
              <a:extLst>
                <a:ext uri="{FF2B5EF4-FFF2-40B4-BE49-F238E27FC236}">
                  <a16:creationId xmlns="" xmlns:a16="http://schemas.microsoft.com/office/drawing/2014/main" id="{4B5C050B-49A2-D14B-9447-77F7B42815BD}"/>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7" name="Group 196">
              <a:extLst>
                <a:ext uri="{FF2B5EF4-FFF2-40B4-BE49-F238E27FC236}">
                  <a16:creationId xmlns="" xmlns:a16="http://schemas.microsoft.com/office/drawing/2014/main" id="{2FA853F0-FBF6-7BC9-A9E9-F44BFB3F1029}"/>
                </a:ext>
              </a:extLst>
            </p:cNvPr>
            <p:cNvGrpSpPr/>
            <p:nvPr userDrawn="1"/>
          </p:nvGrpSpPr>
          <p:grpSpPr>
            <a:xfrm>
              <a:off x="2661540" y="2421777"/>
              <a:ext cx="550713" cy="590151"/>
              <a:chOff x="2661540" y="2421777"/>
              <a:chExt cx="550713" cy="590151"/>
            </a:xfrm>
          </p:grpSpPr>
          <p:sp>
            <p:nvSpPr>
              <p:cNvPr id="198" name="Isosceles Triangle 30">
                <a:extLst>
                  <a:ext uri="{FF2B5EF4-FFF2-40B4-BE49-F238E27FC236}">
                    <a16:creationId xmlns="" xmlns:a16="http://schemas.microsoft.com/office/drawing/2014/main" id="{099D5C3D-17C9-BA88-C496-4CD9EC4428F3}"/>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9" name="Graphic 198" descr="Speedometer Middle with solid fill">
                <a:extLst>
                  <a:ext uri="{FF2B5EF4-FFF2-40B4-BE49-F238E27FC236}">
                    <a16:creationId xmlns="" xmlns:a16="http://schemas.microsoft.com/office/drawing/2014/main" id="{F347EE7E-F4E9-DE75-8215-886AEBD689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861135" y="2481679"/>
                <a:ext cx="279391" cy="279391"/>
              </a:xfrm>
              <a:prstGeom prst="rect">
                <a:avLst/>
              </a:prstGeom>
            </p:spPr>
          </p:pic>
        </p:grpSp>
      </p:grpSp>
      <p:grpSp>
        <p:nvGrpSpPr>
          <p:cNvPr id="212" name="Group 211">
            <a:extLst>
              <a:ext uri="{FF2B5EF4-FFF2-40B4-BE49-F238E27FC236}">
                <a16:creationId xmlns="" xmlns:a16="http://schemas.microsoft.com/office/drawing/2014/main" id="{FF77C6C9-49B0-5B54-4AB8-1C16958EC65D}"/>
              </a:ext>
            </a:extLst>
          </p:cNvPr>
          <p:cNvGrpSpPr/>
          <p:nvPr/>
        </p:nvGrpSpPr>
        <p:grpSpPr>
          <a:xfrm>
            <a:off x="2211133" y="1771178"/>
            <a:ext cx="6495713" cy="138261"/>
            <a:chOff x="616257" y="2360232"/>
            <a:chExt cx="8660951" cy="182880"/>
          </a:xfrm>
        </p:grpSpPr>
        <p:cxnSp>
          <p:nvCxnSpPr>
            <p:cNvPr id="130" name="Straight Arrow Connector 129">
              <a:extLst>
                <a:ext uri="{FF2B5EF4-FFF2-40B4-BE49-F238E27FC236}">
                  <a16:creationId xmlns="" xmlns:a16="http://schemas.microsoft.com/office/drawing/2014/main" id="{879301EB-6EEA-44D7-A496-CA900AB0DB2D}"/>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 xmlns:a16="http://schemas.microsoft.com/office/drawing/2014/main" id="{4B11F1AC-68BC-1177-1E8F-60BE476AC1AB}"/>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 xmlns:a16="http://schemas.microsoft.com/office/drawing/2014/main" id="{F70C66E4-E52F-8D20-29E2-BDB9B99C0297}"/>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 xmlns:a16="http://schemas.microsoft.com/office/drawing/2014/main" id="{A0082BA0-4EFD-7DB7-900A-465F9477FF3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 xmlns:a16="http://schemas.microsoft.com/office/drawing/2014/main" id="{3997E4E4-56B2-B0E3-B5E0-918DABF0EB1A}"/>
              </a:ext>
            </a:extLst>
          </p:cNvPr>
          <p:cNvGrpSpPr/>
          <p:nvPr/>
        </p:nvGrpSpPr>
        <p:grpSpPr>
          <a:xfrm>
            <a:off x="2232218" y="2917943"/>
            <a:ext cx="6495713" cy="138261"/>
            <a:chOff x="616257" y="2360232"/>
            <a:chExt cx="8660951" cy="182880"/>
          </a:xfrm>
        </p:grpSpPr>
        <p:cxnSp>
          <p:nvCxnSpPr>
            <p:cNvPr id="214" name="Straight Arrow Connector 213">
              <a:extLst>
                <a:ext uri="{FF2B5EF4-FFF2-40B4-BE49-F238E27FC236}">
                  <a16:creationId xmlns="" xmlns:a16="http://schemas.microsoft.com/office/drawing/2014/main" id="{826458F9-8577-38EC-E477-FE77C7E64A28}"/>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 xmlns:a16="http://schemas.microsoft.com/office/drawing/2014/main" id="{20659F6D-51EB-2543-AD37-7E9B4A397AD7}"/>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 xmlns:a16="http://schemas.microsoft.com/office/drawing/2014/main" id="{9CD47C2D-6140-76A9-07B9-264B4DBBAFDE}"/>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 xmlns:a16="http://schemas.microsoft.com/office/drawing/2014/main" id="{CBD2EAEC-4D98-AE19-7182-9D10EBB83C8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8" name="Group 217">
            <a:extLst>
              <a:ext uri="{FF2B5EF4-FFF2-40B4-BE49-F238E27FC236}">
                <a16:creationId xmlns="" xmlns:a16="http://schemas.microsoft.com/office/drawing/2014/main" id="{383551CF-C728-F1C4-D811-65EE5691353D}"/>
              </a:ext>
            </a:extLst>
          </p:cNvPr>
          <p:cNvGrpSpPr/>
          <p:nvPr/>
        </p:nvGrpSpPr>
        <p:grpSpPr>
          <a:xfrm>
            <a:off x="2232218" y="3961291"/>
            <a:ext cx="6495713" cy="138261"/>
            <a:chOff x="616257" y="2360232"/>
            <a:chExt cx="8660951" cy="182880"/>
          </a:xfrm>
        </p:grpSpPr>
        <p:cxnSp>
          <p:nvCxnSpPr>
            <p:cNvPr id="219" name="Straight Arrow Connector 218">
              <a:extLst>
                <a:ext uri="{FF2B5EF4-FFF2-40B4-BE49-F238E27FC236}">
                  <a16:creationId xmlns="" xmlns:a16="http://schemas.microsoft.com/office/drawing/2014/main" id="{2755BE28-0A62-B6D5-FD13-2068CC4D1FE5}"/>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 xmlns:a16="http://schemas.microsoft.com/office/drawing/2014/main" id="{8FB35B71-E750-E658-66E7-85C1273F6DE9}"/>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 xmlns:a16="http://schemas.microsoft.com/office/drawing/2014/main" id="{E5199EBE-597A-F183-424F-00E0517FD01F}"/>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 xmlns:a16="http://schemas.microsoft.com/office/drawing/2014/main" id="{DA657539-0AE6-0A6A-C84F-EA9E36295197}"/>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sp>
        <p:nvSpPr>
          <p:cNvPr id="224" name="Text Placeholder 223">
            <a:extLst>
              <a:ext uri="{FF2B5EF4-FFF2-40B4-BE49-F238E27FC236}">
                <a16:creationId xmlns="" xmlns:a16="http://schemas.microsoft.com/office/drawing/2014/main" id="{BFF512B5-763A-BAF5-8265-0F6067D99802}"/>
              </a:ext>
            </a:extLst>
          </p:cNvPr>
          <p:cNvSpPr>
            <a:spLocks noGrp="1"/>
          </p:cNvSpPr>
          <p:nvPr>
            <p:ph type="body" sz="quarter" idx="10" hasCustomPrompt="1"/>
          </p:nvPr>
        </p:nvSpPr>
        <p:spPr>
          <a:xfrm>
            <a:off x="421482"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5" name="Text Placeholder 223">
            <a:extLst>
              <a:ext uri="{FF2B5EF4-FFF2-40B4-BE49-F238E27FC236}">
                <a16:creationId xmlns="" xmlns:a16="http://schemas.microsoft.com/office/drawing/2014/main" id="{E5AA2C8D-D635-995F-B4AC-C32573BFE180}"/>
              </a:ext>
            </a:extLst>
          </p:cNvPr>
          <p:cNvSpPr>
            <a:spLocks noGrp="1"/>
          </p:cNvSpPr>
          <p:nvPr>
            <p:ph type="body" sz="quarter" idx="11" hasCustomPrompt="1"/>
          </p:nvPr>
        </p:nvSpPr>
        <p:spPr>
          <a:xfrm>
            <a:off x="421482"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6" name="Text Placeholder 223">
            <a:extLst>
              <a:ext uri="{FF2B5EF4-FFF2-40B4-BE49-F238E27FC236}">
                <a16:creationId xmlns="" xmlns:a16="http://schemas.microsoft.com/office/drawing/2014/main" id="{CA40ADBB-7940-35C7-2FB8-1975FA120C0B}"/>
              </a:ext>
            </a:extLst>
          </p:cNvPr>
          <p:cNvSpPr>
            <a:spLocks noGrp="1"/>
          </p:cNvSpPr>
          <p:nvPr>
            <p:ph type="body" sz="quarter" idx="12" hasCustomPrompt="1"/>
          </p:nvPr>
        </p:nvSpPr>
        <p:spPr>
          <a:xfrm>
            <a:off x="421482"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7" name="Text Placeholder 223">
            <a:extLst>
              <a:ext uri="{FF2B5EF4-FFF2-40B4-BE49-F238E27FC236}">
                <a16:creationId xmlns="" xmlns:a16="http://schemas.microsoft.com/office/drawing/2014/main" id="{6DAB0A95-4822-3ED0-D660-FBC3114A0779}"/>
              </a:ext>
            </a:extLst>
          </p:cNvPr>
          <p:cNvSpPr>
            <a:spLocks noGrp="1"/>
          </p:cNvSpPr>
          <p:nvPr>
            <p:ph type="body" sz="quarter" idx="13" hasCustomPrompt="1"/>
          </p:nvPr>
        </p:nvSpPr>
        <p:spPr>
          <a:xfrm>
            <a:off x="262825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8" name="Text Placeholder 223">
            <a:extLst>
              <a:ext uri="{FF2B5EF4-FFF2-40B4-BE49-F238E27FC236}">
                <a16:creationId xmlns="" xmlns:a16="http://schemas.microsoft.com/office/drawing/2014/main" id="{CFB85E50-C1B2-4395-9C3F-F1781E8D6531}"/>
              </a:ext>
            </a:extLst>
          </p:cNvPr>
          <p:cNvSpPr>
            <a:spLocks noGrp="1"/>
          </p:cNvSpPr>
          <p:nvPr>
            <p:ph type="body" sz="quarter" idx="14" hasCustomPrompt="1"/>
          </p:nvPr>
        </p:nvSpPr>
        <p:spPr>
          <a:xfrm>
            <a:off x="262825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9" name="Text Placeholder 223">
            <a:extLst>
              <a:ext uri="{FF2B5EF4-FFF2-40B4-BE49-F238E27FC236}">
                <a16:creationId xmlns="" xmlns:a16="http://schemas.microsoft.com/office/drawing/2014/main" id="{E9CACC52-2F1F-DD7A-C37A-D655E1CA2652}"/>
              </a:ext>
            </a:extLst>
          </p:cNvPr>
          <p:cNvSpPr>
            <a:spLocks noGrp="1"/>
          </p:cNvSpPr>
          <p:nvPr>
            <p:ph type="body" sz="quarter" idx="15" hasCustomPrompt="1"/>
          </p:nvPr>
        </p:nvSpPr>
        <p:spPr>
          <a:xfrm>
            <a:off x="262825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0" name="Text Placeholder 223">
            <a:extLst>
              <a:ext uri="{FF2B5EF4-FFF2-40B4-BE49-F238E27FC236}">
                <a16:creationId xmlns="" xmlns:a16="http://schemas.microsoft.com/office/drawing/2014/main" id="{22306094-789D-7484-629A-DCC8EFCFA3D9}"/>
              </a:ext>
            </a:extLst>
          </p:cNvPr>
          <p:cNvSpPr>
            <a:spLocks noGrp="1"/>
          </p:cNvSpPr>
          <p:nvPr>
            <p:ph type="body" sz="quarter" idx="16" hasCustomPrompt="1"/>
          </p:nvPr>
        </p:nvSpPr>
        <p:spPr>
          <a:xfrm>
            <a:off x="4720528"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1" name="Text Placeholder 223">
            <a:extLst>
              <a:ext uri="{FF2B5EF4-FFF2-40B4-BE49-F238E27FC236}">
                <a16:creationId xmlns="" xmlns:a16="http://schemas.microsoft.com/office/drawing/2014/main" id="{37B7816F-570E-4318-25B4-753EDCDC3BA4}"/>
              </a:ext>
            </a:extLst>
          </p:cNvPr>
          <p:cNvSpPr>
            <a:spLocks noGrp="1"/>
          </p:cNvSpPr>
          <p:nvPr>
            <p:ph type="body" sz="quarter" idx="17" hasCustomPrompt="1"/>
          </p:nvPr>
        </p:nvSpPr>
        <p:spPr>
          <a:xfrm>
            <a:off x="4720528"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2" name="Text Placeholder 223">
            <a:extLst>
              <a:ext uri="{FF2B5EF4-FFF2-40B4-BE49-F238E27FC236}">
                <a16:creationId xmlns="" xmlns:a16="http://schemas.microsoft.com/office/drawing/2014/main" id="{86383B8E-3C01-9048-673F-227BD539AD47}"/>
              </a:ext>
            </a:extLst>
          </p:cNvPr>
          <p:cNvSpPr>
            <a:spLocks noGrp="1"/>
          </p:cNvSpPr>
          <p:nvPr>
            <p:ph type="body" sz="quarter" idx="18" hasCustomPrompt="1"/>
          </p:nvPr>
        </p:nvSpPr>
        <p:spPr>
          <a:xfrm>
            <a:off x="4720528"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3" name="Text Placeholder 223">
            <a:extLst>
              <a:ext uri="{FF2B5EF4-FFF2-40B4-BE49-F238E27FC236}">
                <a16:creationId xmlns="" xmlns:a16="http://schemas.microsoft.com/office/drawing/2014/main" id="{9C68E3B6-F7B2-F738-35F5-7734AE5FA4F1}"/>
              </a:ext>
            </a:extLst>
          </p:cNvPr>
          <p:cNvSpPr>
            <a:spLocks noGrp="1"/>
          </p:cNvSpPr>
          <p:nvPr>
            <p:ph type="body" sz="quarter" idx="19" hasCustomPrompt="1"/>
          </p:nvPr>
        </p:nvSpPr>
        <p:spPr>
          <a:xfrm>
            <a:off x="687070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4" name="Text Placeholder 223">
            <a:extLst>
              <a:ext uri="{FF2B5EF4-FFF2-40B4-BE49-F238E27FC236}">
                <a16:creationId xmlns="" xmlns:a16="http://schemas.microsoft.com/office/drawing/2014/main" id="{D569DF0A-09DC-AEC0-0DFA-DCB1D40BF2BA}"/>
              </a:ext>
            </a:extLst>
          </p:cNvPr>
          <p:cNvSpPr>
            <a:spLocks noGrp="1"/>
          </p:cNvSpPr>
          <p:nvPr>
            <p:ph type="body" sz="quarter" idx="20" hasCustomPrompt="1"/>
          </p:nvPr>
        </p:nvSpPr>
        <p:spPr>
          <a:xfrm>
            <a:off x="687070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5" name="Text Placeholder 223">
            <a:extLst>
              <a:ext uri="{FF2B5EF4-FFF2-40B4-BE49-F238E27FC236}">
                <a16:creationId xmlns="" xmlns:a16="http://schemas.microsoft.com/office/drawing/2014/main" id="{413D35F8-D430-E6E9-466A-5F9CB6CFA1D0}"/>
              </a:ext>
            </a:extLst>
          </p:cNvPr>
          <p:cNvSpPr>
            <a:spLocks noGrp="1"/>
          </p:cNvSpPr>
          <p:nvPr>
            <p:ph type="body" sz="quarter" idx="21" hasCustomPrompt="1"/>
          </p:nvPr>
        </p:nvSpPr>
        <p:spPr>
          <a:xfrm>
            <a:off x="687070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40" name="Text Placeholder 223">
            <a:extLst>
              <a:ext uri="{FF2B5EF4-FFF2-40B4-BE49-F238E27FC236}">
                <a16:creationId xmlns="" xmlns:a16="http://schemas.microsoft.com/office/drawing/2014/main" id="{45B66AD5-DA74-37A7-04F2-40008D0503AA}"/>
              </a:ext>
            </a:extLst>
          </p:cNvPr>
          <p:cNvSpPr>
            <a:spLocks noGrp="1"/>
          </p:cNvSpPr>
          <p:nvPr>
            <p:ph type="body" sz="quarter" idx="22" hasCustomPrompt="1"/>
          </p:nvPr>
        </p:nvSpPr>
        <p:spPr>
          <a:xfrm>
            <a:off x="571133"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1" name="Text Placeholder 223">
            <a:extLst>
              <a:ext uri="{FF2B5EF4-FFF2-40B4-BE49-F238E27FC236}">
                <a16:creationId xmlns="" xmlns:a16="http://schemas.microsoft.com/office/drawing/2014/main" id="{C45BE4CD-E044-2CD7-21C4-97176718AD80}"/>
              </a:ext>
            </a:extLst>
          </p:cNvPr>
          <p:cNvSpPr>
            <a:spLocks noGrp="1"/>
          </p:cNvSpPr>
          <p:nvPr>
            <p:ph type="body" sz="quarter" idx="23" hasCustomPrompt="1"/>
          </p:nvPr>
        </p:nvSpPr>
        <p:spPr>
          <a:xfrm>
            <a:off x="2746672"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2" name="Text Placeholder 223">
            <a:extLst>
              <a:ext uri="{FF2B5EF4-FFF2-40B4-BE49-F238E27FC236}">
                <a16:creationId xmlns="" xmlns:a16="http://schemas.microsoft.com/office/drawing/2014/main" id="{0E2619DA-F8F3-8C00-5E09-9207CA15EF40}"/>
              </a:ext>
            </a:extLst>
          </p:cNvPr>
          <p:cNvSpPr>
            <a:spLocks noGrp="1"/>
          </p:cNvSpPr>
          <p:nvPr>
            <p:ph type="body" sz="quarter" idx="24" hasCustomPrompt="1"/>
          </p:nvPr>
        </p:nvSpPr>
        <p:spPr>
          <a:xfrm>
            <a:off x="4966868" y="1063458"/>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3" name="Text Placeholder 223">
            <a:extLst>
              <a:ext uri="{FF2B5EF4-FFF2-40B4-BE49-F238E27FC236}">
                <a16:creationId xmlns="" xmlns:a16="http://schemas.microsoft.com/office/drawing/2014/main" id="{E28F1050-1210-6538-A106-7CFE740EBA2E}"/>
              </a:ext>
            </a:extLst>
          </p:cNvPr>
          <p:cNvSpPr>
            <a:spLocks noGrp="1"/>
          </p:cNvSpPr>
          <p:nvPr>
            <p:ph type="body" sz="quarter" idx="25" hasCustomPrompt="1"/>
          </p:nvPr>
        </p:nvSpPr>
        <p:spPr>
          <a:xfrm>
            <a:off x="7037839" y="1064267"/>
            <a:ext cx="1719117"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4" name="Text Placeholder 223">
            <a:extLst>
              <a:ext uri="{FF2B5EF4-FFF2-40B4-BE49-F238E27FC236}">
                <a16:creationId xmlns="" xmlns:a16="http://schemas.microsoft.com/office/drawing/2014/main" id="{EF61AF2A-5052-68D6-6BF0-EFC3CB72B8AB}"/>
              </a:ext>
            </a:extLst>
          </p:cNvPr>
          <p:cNvSpPr>
            <a:spLocks noGrp="1"/>
          </p:cNvSpPr>
          <p:nvPr>
            <p:ph type="body" sz="quarter" idx="26" hasCustomPrompt="1"/>
          </p:nvPr>
        </p:nvSpPr>
        <p:spPr>
          <a:xfrm>
            <a:off x="36058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5" name="Text Placeholder 223">
            <a:extLst>
              <a:ext uri="{FF2B5EF4-FFF2-40B4-BE49-F238E27FC236}">
                <a16:creationId xmlns="" xmlns:a16="http://schemas.microsoft.com/office/drawing/2014/main" id="{9E2E7F9B-82B3-F75C-F0C9-2FFDBD228A2B}"/>
              </a:ext>
            </a:extLst>
          </p:cNvPr>
          <p:cNvSpPr>
            <a:spLocks noGrp="1"/>
          </p:cNvSpPr>
          <p:nvPr>
            <p:ph type="body" sz="quarter" idx="27" hasCustomPrompt="1"/>
          </p:nvPr>
        </p:nvSpPr>
        <p:spPr>
          <a:xfrm>
            <a:off x="2529288" y="554066"/>
            <a:ext cx="1663441"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6" name="Text Placeholder 223">
            <a:extLst>
              <a:ext uri="{FF2B5EF4-FFF2-40B4-BE49-F238E27FC236}">
                <a16:creationId xmlns="" xmlns:a16="http://schemas.microsoft.com/office/drawing/2014/main" id="{10187429-8ACA-EC6C-B4B3-742FDF148399}"/>
              </a:ext>
            </a:extLst>
          </p:cNvPr>
          <p:cNvSpPr>
            <a:spLocks noGrp="1"/>
          </p:cNvSpPr>
          <p:nvPr>
            <p:ph type="body" sz="quarter" idx="28" hasCustomPrompt="1"/>
          </p:nvPr>
        </p:nvSpPr>
        <p:spPr>
          <a:xfrm>
            <a:off x="469210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grpSp>
        <p:nvGrpSpPr>
          <p:cNvPr id="19" name="Group 18">
            <a:extLst>
              <a:ext uri="{FF2B5EF4-FFF2-40B4-BE49-F238E27FC236}">
                <a16:creationId xmlns="" xmlns:a16="http://schemas.microsoft.com/office/drawing/2014/main" id="{5761B1E8-882B-8966-7B2A-85F5C9EA1F23}"/>
              </a:ext>
            </a:extLst>
          </p:cNvPr>
          <p:cNvGrpSpPr/>
          <p:nvPr/>
        </p:nvGrpSpPr>
        <p:grpSpPr>
          <a:xfrm>
            <a:off x="2991353" y="6384"/>
            <a:ext cx="3161294" cy="260411"/>
            <a:chOff x="3888396" y="8444"/>
            <a:chExt cx="4215058" cy="344450"/>
          </a:xfrm>
        </p:grpSpPr>
        <p:pic>
          <p:nvPicPr>
            <p:cNvPr id="102" name="Graphic 101" descr="Bar graph with downward trend with solid fill">
              <a:extLst>
                <a:ext uri="{FF2B5EF4-FFF2-40B4-BE49-F238E27FC236}">
                  <a16:creationId xmlns="" xmlns:a16="http://schemas.microsoft.com/office/drawing/2014/main" id="{84061D2E-30C6-D3AC-96BF-C5DE07C27F0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3888396" y="8444"/>
              <a:ext cx="344450" cy="344450"/>
            </a:xfrm>
            <a:prstGeom prst="rect">
              <a:avLst/>
            </a:prstGeom>
          </p:spPr>
        </p:pic>
        <p:pic>
          <p:nvPicPr>
            <p:cNvPr id="103" name="Graphic 102" descr="Bar graph with downward trend with solid fill">
              <a:extLst>
                <a:ext uri="{FF2B5EF4-FFF2-40B4-BE49-F238E27FC236}">
                  <a16:creationId xmlns="" xmlns:a16="http://schemas.microsoft.com/office/drawing/2014/main" id="{D737FB1E-C94E-8989-84CD-A40B224A5BC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6075530" y="8444"/>
              <a:ext cx="344450" cy="344450"/>
            </a:xfrm>
            <a:prstGeom prst="rect">
              <a:avLst/>
            </a:prstGeom>
          </p:spPr>
        </p:pic>
        <p:sp>
          <p:nvSpPr>
            <p:cNvPr id="178" name="TextBox 177">
              <a:extLst>
                <a:ext uri="{FF2B5EF4-FFF2-40B4-BE49-F238E27FC236}">
                  <a16:creationId xmlns="" xmlns:a16="http://schemas.microsoft.com/office/drawing/2014/main" id="{3B6F06C1-4F9E-0799-FDE0-3CF76842252E}"/>
                </a:ext>
              </a:extLst>
            </p:cNvPr>
            <p:cNvSpPr txBox="1"/>
            <p:nvPr userDrawn="1"/>
          </p:nvSpPr>
          <p:spPr>
            <a:xfrm>
              <a:off x="4253213" y="50133"/>
              <a:ext cx="1756778"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Incidence</a:t>
              </a:r>
              <a:endParaRPr lang="en-US" sz="825" dirty="0">
                <a:latin typeface="Franklin Gothic Heavy" panose="020B0903020102020204" pitchFamily="34" charset="0"/>
              </a:endParaRPr>
            </a:p>
          </p:txBody>
        </p:sp>
        <p:sp>
          <p:nvSpPr>
            <p:cNvPr id="179" name="TextBox 178">
              <a:extLst>
                <a:ext uri="{FF2B5EF4-FFF2-40B4-BE49-F238E27FC236}">
                  <a16:creationId xmlns="" xmlns:a16="http://schemas.microsoft.com/office/drawing/2014/main" id="{5A10ABF2-0F17-A189-C46C-A84B8776E315}"/>
                </a:ext>
              </a:extLst>
            </p:cNvPr>
            <p:cNvSpPr txBox="1"/>
            <p:nvPr userDrawn="1"/>
          </p:nvSpPr>
          <p:spPr>
            <a:xfrm>
              <a:off x="6391029" y="50133"/>
              <a:ext cx="1712425"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Mortality</a:t>
              </a:r>
              <a:endParaRPr lang="en-US" sz="825" dirty="0">
                <a:latin typeface="Franklin Gothic Heavy" panose="020B0903020102020204" pitchFamily="34" charset="0"/>
              </a:endParaRPr>
            </a:p>
          </p:txBody>
        </p:sp>
      </p:grpSp>
      <p:sp>
        <p:nvSpPr>
          <p:cNvPr id="180" name="Text Placeholder 223">
            <a:extLst>
              <a:ext uri="{FF2B5EF4-FFF2-40B4-BE49-F238E27FC236}">
                <a16:creationId xmlns="" xmlns:a16="http://schemas.microsoft.com/office/drawing/2014/main" id="{90C35DBB-47CF-BA83-62D7-C4914C0733CF}"/>
              </a:ext>
            </a:extLst>
          </p:cNvPr>
          <p:cNvSpPr>
            <a:spLocks noGrp="1"/>
          </p:cNvSpPr>
          <p:nvPr>
            <p:ph type="body" sz="quarter" idx="29" hasCustomPrompt="1"/>
          </p:nvPr>
        </p:nvSpPr>
        <p:spPr>
          <a:xfrm>
            <a:off x="6855620" y="554066"/>
            <a:ext cx="1650054"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pic>
        <p:nvPicPr>
          <p:cNvPr id="200" name="Picture 199" descr="Icon&#10;&#10;Description automatically generated">
            <a:extLst>
              <a:ext uri="{FF2B5EF4-FFF2-40B4-BE49-F238E27FC236}">
                <a16:creationId xmlns="" xmlns:a16="http://schemas.microsoft.com/office/drawing/2014/main" id="{22A185B6-F823-1AEA-B963-1F8E5F4689B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02917" y="522851"/>
            <a:ext cx="342900" cy="345652"/>
          </a:xfrm>
          <a:prstGeom prst="rect">
            <a:avLst/>
          </a:prstGeom>
        </p:spPr>
      </p:pic>
      <p:pic>
        <p:nvPicPr>
          <p:cNvPr id="205" name="Picture 204" descr="Icon&#10;&#10;Description automatically generated">
            <a:extLst>
              <a:ext uri="{FF2B5EF4-FFF2-40B4-BE49-F238E27FC236}">
                <a16:creationId xmlns="" xmlns:a16="http://schemas.microsoft.com/office/drawing/2014/main" id="{E93236DA-0746-6FE9-CE17-6525F3EFABA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47192" y="522851"/>
            <a:ext cx="342900" cy="345652"/>
          </a:xfrm>
          <a:prstGeom prst="rect">
            <a:avLst/>
          </a:prstGeom>
        </p:spPr>
      </p:pic>
      <p:pic>
        <p:nvPicPr>
          <p:cNvPr id="206" name="Picture 205" descr="Icon&#10;&#10;Description automatically generated">
            <a:extLst>
              <a:ext uri="{FF2B5EF4-FFF2-40B4-BE49-F238E27FC236}">
                <a16:creationId xmlns="" xmlns:a16="http://schemas.microsoft.com/office/drawing/2014/main" id="{B0F39EF2-EE90-937E-DDB8-154AB61F74C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04367" y="522851"/>
            <a:ext cx="342900" cy="345652"/>
          </a:xfrm>
          <a:prstGeom prst="rect">
            <a:avLst/>
          </a:prstGeom>
        </p:spPr>
      </p:pic>
    </p:spTree>
    <p:custDataLst>
      <p:tags r:id="rId1"/>
    </p:custDataLst>
    <p:extLst>
      <p:ext uri="{BB962C8B-B14F-4D97-AF65-F5344CB8AC3E}">
        <p14:creationId xmlns:p14="http://schemas.microsoft.com/office/powerpoint/2010/main" val="1963449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rgbClr val="132F6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1E7CE78-981A-4270-8F14-87DE07F918D2}"/>
              </a:ext>
            </a:extLst>
          </p:cNvPr>
          <p:cNvSpPr/>
          <p:nvPr userDrawn="1"/>
        </p:nvSpPr>
        <p:spPr>
          <a:xfrm>
            <a:off x="0" y="4783873"/>
            <a:ext cx="9144000" cy="400902"/>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 xmlns:a16="http://schemas.microsoft.com/office/drawing/2014/main" id="{2F91A849-B8C4-825F-D5B2-AE34BF592C21}"/>
              </a:ext>
            </a:extLst>
          </p:cNvPr>
          <p:cNvSpPr txBox="1"/>
          <p:nvPr userDrawn="1"/>
        </p:nvSpPr>
        <p:spPr>
          <a:xfrm>
            <a:off x="4715897" y="1037228"/>
            <a:ext cx="4061631" cy="2246769"/>
          </a:xfrm>
          <a:prstGeom prst="rect">
            <a:avLst/>
          </a:prstGeom>
          <a:noFill/>
        </p:spPr>
        <p:txBody>
          <a:bodyPr wrap="square">
            <a:spAutoFit/>
          </a:bodyPr>
          <a:lstStyle/>
          <a:p>
            <a:pPr marL="0" indent="0">
              <a:buNone/>
            </a:pPr>
            <a:r>
              <a:rPr lang="en-US" sz="1400" dirty="0">
                <a:solidFill>
                  <a:schemeClr val="bg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r>
              <a:rPr lang="en-US" sz="1400" dirty="0">
                <a:solidFill>
                  <a:schemeClr val="bg1"/>
                </a:solidFill>
              </a:rPr>
              <a:t/>
            </a:r>
            <a:br>
              <a:rPr lang="en-US" sz="1400" dirty="0">
                <a:solidFill>
                  <a:schemeClr val="bg1"/>
                </a:solidFill>
              </a:rPr>
            </a:br>
            <a:r>
              <a:rPr lang="en-US" sz="1400" dirty="0">
                <a:solidFill>
                  <a:schemeClr val="bg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 xmlns:a16="http://schemas.microsoft.com/office/drawing/2014/main" id="{B3608918-3AAC-F6DE-6DE0-37ACCCDE10E3}"/>
                </a:ext>
              </a:extLst>
            </p:cNvPr>
            <p:cNvPicPr>
              <a:picLocks noChangeAspect="1"/>
            </p:cNvPicPr>
            <p:nvPr userDrawn="1"/>
          </p:nvPicPr>
          <p:blipFill>
            <a:blip r:embed="rId4"/>
            <a:stretch>
              <a:fillRect/>
            </a:stretch>
          </p:blipFill>
          <p:spPr>
            <a:xfrm>
              <a:off x="7664175" y="4115962"/>
              <a:ext cx="1006460" cy="777994"/>
            </a:xfrm>
            <a:prstGeom prst="rect">
              <a:avLst/>
            </a:prstGeom>
          </p:spPr>
        </p:pic>
      </p:grpSp>
    </p:spTree>
    <p:custDataLst>
      <p:tags r:id="rId1"/>
    </p:custDataLst>
    <p:extLst>
      <p:ext uri="{BB962C8B-B14F-4D97-AF65-F5344CB8AC3E}">
        <p14:creationId xmlns:p14="http://schemas.microsoft.com/office/powerpoint/2010/main" val="3764674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816527"/>
            <a:ext cx="7886700" cy="4616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70990"/>
            <a:ext cx="3868340" cy="6228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93883"/>
            <a:ext cx="3868340" cy="2785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70990"/>
            <a:ext cx="3887391" cy="6228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93883"/>
            <a:ext cx="3887391" cy="2785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805520"/>
            <a:ext cx="2057400" cy="276041"/>
          </a:xfrm>
          <a:prstGeom prst="rect">
            <a:avLst/>
          </a:prstGeom>
        </p:spPr>
        <p:txBody>
          <a:bodyPr/>
          <a:lstStyle/>
          <a:p>
            <a:fld id="{1154E696-776D-4C13-BCBA-62C54C58E062}" type="datetimeFigureOut">
              <a:rPr lang="en-US" smtClean="0"/>
              <a:t>4/16/2024</a:t>
            </a:fld>
            <a:endParaRPr lang="en-US"/>
          </a:p>
        </p:txBody>
      </p:sp>
      <p:sp>
        <p:nvSpPr>
          <p:cNvPr id="8" name="Footer Placeholder 7"/>
          <p:cNvSpPr>
            <a:spLocks noGrp="1"/>
          </p:cNvSpPr>
          <p:nvPr>
            <p:ph type="ftr" sz="quarter" idx="11"/>
          </p:nvPr>
        </p:nvSpPr>
        <p:spPr>
          <a:xfrm>
            <a:off x="3028950" y="4805520"/>
            <a:ext cx="3086100" cy="276041"/>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5553709-93FE-40B7-B2E1-EFCE77D78821}" type="slidenum">
              <a:rPr lang="en-US" smtClean="0"/>
              <a:t>‹#›</a:t>
            </a:fld>
            <a:endParaRPr lang="en-US"/>
          </a:p>
        </p:txBody>
      </p:sp>
    </p:spTree>
    <p:extLst>
      <p:ext uri="{BB962C8B-B14F-4D97-AF65-F5344CB8AC3E}">
        <p14:creationId xmlns:p14="http://schemas.microsoft.com/office/powerpoint/2010/main" val="59279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805520"/>
            <a:ext cx="2057400" cy="276041"/>
          </a:xfrm>
          <a:prstGeom prst="rect">
            <a:avLst/>
          </a:prstGeom>
        </p:spPr>
        <p:txBody>
          <a:bodyPr/>
          <a:lstStyle/>
          <a:p>
            <a:fld id="{1154E696-776D-4C13-BCBA-62C54C58E062}" type="datetimeFigureOut">
              <a:rPr lang="en-US" smtClean="0"/>
              <a:t>4/16/2024</a:t>
            </a:fld>
            <a:endParaRPr lang="en-US"/>
          </a:p>
        </p:txBody>
      </p:sp>
      <p:sp>
        <p:nvSpPr>
          <p:cNvPr id="5" name="Footer Placeholder 4"/>
          <p:cNvSpPr>
            <a:spLocks noGrp="1"/>
          </p:cNvSpPr>
          <p:nvPr>
            <p:ph type="ftr" sz="quarter" idx="11"/>
          </p:nvPr>
        </p:nvSpPr>
        <p:spPr>
          <a:xfrm>
            <a:off x="3028950" y="4805520"/>
            <a:ext cx="3086100" cy="27604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5553709-93FE-40B7-B2E1-EFCE77D78821}" type="slidenum">
              <a:rPr lang="en-US" smtClean="0"/>
              <a:t>‹#›</a:t>
            </a:fld>
            <a:endParaRPr lang="en-US"/>
          </a:p>
        </p:txBody>
      </p:sp>
    </p:spTree>
    <p:extLst>
      <p:ext uri="{BB962C8B-B14F-4D97-AF65-F5344CB8AC3E}">
        <p14:creationId xmlns:p14="http://schemas.microsoft.com/office/powerpoint/2010/main" val="122040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9219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374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 xmlns:a16="http://schemas.microsoft.com/office/drawing/2014/main" id="{D6833F3C-21CE-119C-EC2E-6AEED5A7818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15785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111609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24932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416062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E13792A5-E7D4-46DE-B7F5-3F268A8E2EDE}"/>
              </a:ext>
            </a:extLst>
          </p:cNvPr>
          <p:cNvSpPr/>
          <p:nvPr userDrawn="1"/>
        </p:nvSpPr>
        <p:spPr>
          <a:xfrm>
            <a:off x="0" y="-17855"/>
            <a:ext cx="4572000" cy="5202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99926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2.png"/><Relationship Id="rId2" Type="http://schemas.openxmlformats.org/officeDocument/2006/relationships/slideLayout" Target="../slideLayouts/slideLayout12.xml"/><Relationship Id="rId16"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ags" Target="../tags/tag1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 xmlns:a16="http://schemas.microsoft.com/office/drawing/2014/main" id="{16215E6F-BDBF-417F-AB65-8E5C4FD72582}"/>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 xmlns:a16="http://schemas.microsoft.com/office/drawing/2014/main" id="{F1F1A863-7D47-A335-8D08-DA2EBB14B926}"/>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8459" y="4909132"/>
            <a:ext cx="330028" cy="282174"/>
          </a:xfrm>
          <a:prstGeom prst="rect">
            <a:avLst/>
          </a:prstGeom>
        </p:spPr>
      </p:pic>
    </p:spTree>
    <p:custDataLst>
      <p:tags r:id="rId12"/>
    </p:custDataLst>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78" r:id="rId2"/>
    <p:sldLayoutId id="2147483769" r:id="rId3"/>
    <p:sldLayoutId id="2147483779" r:id="rId4"/>
    <p:sldLayoutId id="2147483755" r:id="rId5"/>
    <p:sldLayoutId id="2147483708" r:id="rId6"/>
    <p:sldLayoutId id="2147483783" r:id="rId7"/>
    <p:sldLayoutId id="2147483781" r:id="rId8"/>
    <p:sldLayoutId id="2147483754" r:id="rId9"/>
    <p:sldLayoutId id="2147483753" r:id="rId10"/>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 xmlns:a16="http://schemas.microsoft.com/office/drawing/2014/main" id="{16215E6F-BDBF-417F-AB65-8E5C4FD72582}"/>
              </a:ext>
            </a:extLst>
          </p:cNvPr>
          <p:cNvPicPr>
            <a:picLocks noChangeAspect="1"/>
          </p:cNvPicPr>
          <p:nvPr userDrawn="1"/>
        </p:nvPicPr>
        <p:blipFill>
          <a:blip r:embed="rId16"/>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 xmlns:a16="http://schemas.microsoft.com/office/drawing/2014/main" id="{F1F1A863-7D47-A335-8D08-DA2EBB14B926}"/>
              </a:ext>
            </a:extLst>
          </p:cNvPr>
          <p:cNvPicPr>
            <a:picLocks noChangeAspect="1"/>
          </p:cNvPicPr>
          <p:nvPr userDrawn="1"/>
        </p:nvPicPr>
        <p:blipFill>
          <a:blip r:embed="rId17"/>
          <a:stretch>
            <a:fillRect/>
          </a:stretch>
        </p:blipFill>
        <p:spPr>
          <a:xfrm>
            <a:off x="18459" y="4909132"/>
            <a:ext cx="330028" cy="282174"/>
          </a:xfrm>
          <a:prstGeom prst="rect">
            <a:avLst/>
          </a:prstGeom>
        </p:spPr>
      </p:pic>
    </p:spTree>
    <p:custDataLst>
      <p:tags r:id="rId15"/>
    </p:custDataLst>
    <p:extLst>
      <p:ext uri="{BB962C8B-B14F-4D97-AF65-F5344CB8AC3E}">
        <p14:creationId xmlns:p14="http://schemas.microsoft.com/office/powerpoint/2010/main" val="289172710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544A2434-C325-6D23-5836-723EF74B1B24}"/>
              </a:ext>
            </a:extLst>
          </p:cNvPr>
          <p:cNvPicPr>
            <a:picLocks noChangeAspect="1"/>
          </p:cNvPicPr>
          <p:nvPr/>
        </p:nvPicPr>
        <p:blipFill>
          <a:blip r:embed="rId3"/>
          <a:stretch>
            <a:fillRect/>
          </a:stretch>
        </p:blipFill>
        <p:spPr>
          <a:xfrm>
            <a:off x="577941" y="839788"/>
            <a:ext cx="4929399" cy="1893412"/>
          </a:xfrm>
          <a:prstGeom prst="rect">
            <a:avLst/>
          </a:prstGeom>
        </p:spPr>
      </p:pic>
      <p:sp>
        <p:nvSpPr>
          <p:cNvPr id="5" name="Subtitle 2">
            <a:extLst>
              <a:ext uri="{FF2B5EF4-FFF2-40B4-BE49-F238E27FC236}">
                <a16:creationId xmlns="" xmlns:a16="http://schemas.microsoft.com/office/drawing/2014/main" id="{C32312C1-232E-60FB-F91D-90991F6B3D18}"/>
              </a:ext>
            </a:extLst>
          </p:cNvPr>
          <p:cNvSpPr>
            <a:spLocks noGrp="1"/>
          </p:cNvSpPr>
          <p:nvPr>
            <p:ph type="subTitle" idx="1"/>
          </p:nvPr>
        </p:nvSpPr>
        <p:spPr>
          <a:xfrm>
            <a:off x="625396" y="3120643"/>
            <a:ext cx="7893208" cy="694899"/>
          </a:xfrm>
          <a:effectLst/>
        </p:spPr>
        <p:txBody>
          <a:bodyPr>
            <a:normAutofit/>
          </a:bodyPr>
          <a:lstStyle/>
          <a:p>
            <a:pPr>
              <a:spcAft>
                <a:spcPts val="0"/>
              </a:spcAft>
            </a:pPr>
            <a:r>
              <a:rPr lang="en-US" dirty="0"/>
              <a:t>Africa Regional Workshop on Strengthening TB Monitoring and Evaluation Systems</a:t>
            </a:r>
          </a:p>
          <a:p>
            <a:r>
              <a:rPr lang="en-US" sz="1200" dirty="0"/>
              <a:t>16-19 April, 2024 • Dar es Salaam, Tanzania</a:t>
            </a:r>
          </a:p>
        </p:txBody>
      </p:sp>
      <p:sp>
        <p:nvSpPr>
          <p:cNvPr id="6" name="Subtitle 2">
            <a:extLst>
              <a:ext uri="{FF2B5EF4-FFF2-40B4-BE49-F238E27FC236}">
                <a16:creationId xmlns="" xmlns:a16="http://schemas.microsoft.com/office/drawing/2014/main" id="{10AE9AEA-CD9F-08FE-111A-FD0109A0280E}"/>
              </a:ext>
            </a:extLst>
          </p:cNvPr>
          <p:cNvSpPr txBox="1">
            <a:spLocks/>
          </p:cNvSpPr>
          <p:nvPr/>
        </p:nvSpPr>
        <p:spPr>
          <a:xfrm>
            <a:off x="625396" y="3704714"/>
            <a:ext cx="3615653" cy="498271"/>
          </a:xfrm>
          <a:prstGeom prst="rect">
            <a:avLst/>
          </a:prstGeom>
          <a:effectLst/>
        </p:spPr>
        <p:txBody>
          <a:bodyPr vert="horz" lIns="91440" tIns="45720" rIns="91440" bIns="45720" rtlCol="0">
            <a:normAutofit lnSpcReduction="10000"/>
          </a:bodyPr>
          <a:lstStyle>
            <a:lvl1pPr marL="0" indent="0" algn="l" defTabSz="457200" rtl="0" eaLnBrk="1" latinLnBrk="0" hangingPunct="1">
              <a:spcBef>
                <a:spcPts val="0"/>
              </a:spcBef>
              <a:spcAft>
                <a:spcPts val="800"/>
              </a:spcAft>
              <a:buClr>
                <a:schemeClr val="tx2"/>
              </a:buClr>
              <a:buSzPct val="90000"/>
              <a:buFont typeface="Wingdings" panose="05000000000000000000" pitchFamily="2" charset="2"/>
              <a:buNone/>
              <a:defRPr sz="1800" b="0" i="0" kern="1200">
                <a:solidFill>
                  <a:schemeClr val="tx2"/>
                </a:solidFill>
                <a:latin typeface="+mn-lt"/>
                <a:ea typeface="+mn-ea"/>
                <a:cs typeface="Gill Sans MT"/>
              </a:defRPr>
            </a:lvl1pPr>
            <a:lvl2pPr marL="457200" indent="0" algn="ctr" defTabSz="457200" rtl="0" eaLnBrk="1" latinLnBrk="0" hangingPunct="1">
              <a:spcBef>
                <a:spcPts val="0"/>
              </a:spcBef>
              <a:spcAft>
                <a:spcPts val="800"/>
              </a:spcAft>
              <a:buClr>
                <a:schemeClr val="tx2"/>
              </a:buClr>
              <a:buFont typeface="Wingdings" panose="05000000000000000000" pitchFamily="2" charset="2"/>
              <a:buNone/>
              <a:defRPr sz="2000" b="0" i="0" kern="1200">
                <a:solidFill>
                  <a:schemeClr val="tx1">
                    <a:tint val="75000"/>
                  </a:schemeClr>
                </a:solidFill>
                <a:latin typeface="+mn-lt"/>
                <a:ea typeface="+mn-ea"/>
                <a:cs typeface="Gill Sans MT"/>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Gill Sans MT"/>
                <a:ea typeface="+mn-ea"/>
                <a:cs typeface="Gill Sans MT"/>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Gill Sans MT"/>
                <a:ea typeface="+mn-ea"/>
                <a:cs typeface="Gill Sans MT"/>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Gill Sans MT"/>
                <a:ea typeface="+mn-ea"/>
                <a:cs typeface="Gill Sans M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NTP UPDATES: </a:t>
            </a:r>
            <a:r>
              <a:rPr lang="en-US" sz="2800" dirty="0">
                <a:solidFill>
                  <a:srgbClr val="FF0000"/>
                </a:solidFill>
              </a:rPr>
              <a:t>Ethiopia</a:t>
            </a:r>
            <a:r>
              <a:rPr lang="en-US" dirty="0"/>
              <a:t> </a:t>
            </a:r>
            <a:endParaRPr lang="en-US" sz="12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596" y="4396154"/>
            <a:ext cx="861767" cy="71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0207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 xmlns:a16="http://schemas.microsoft.com/office/drawing/2014/main" id="{AF93540B-FDBF-400C-9C2C-52D856E0E02C}"/>
              </a:ext>
            </a:extLst>
          </p:cNvPr>
          <p:cNvSpPr>
            <a:spLocks noGrp="1"/>
          </p:cNvSpPr>
          <p:nvPr>
            <p:ph type="title"/>
          </p:nvPr>
        </p:nvSpPr>
        <p:spPr>
          <a:xfrm>
            <a:off x="814646" y="1848107"/>
            <a:ext cx="7643553" cy="1754326"/>
          </a:xfrm>
        </p:spPr>
        <p:txBody>
          <a:bodyPr/>
          <a:lstStyle/>
          <a:p>
            <a:r>
              <a:rPr lang="en-US" dirty="0"/>
              <a:t>Data-Driven Strategies: </a:t>
            </a:r>
            <a:br>
              <a:rPr lang="en-US" dirty="0"/>
            </a:br>
            <a:r>
              <a:rPr lang="en-US" b="0" dirty="0"/>
              <a:t>Update on national TB M&amp;E, surveillance, and data use</a:t>
            </a:r>
          </a:p>
        </p:txBody>
      </p:sp>
    </p:spTree>
    <p:custDataLst>
      <p:tags r:id="rId1"/>
    </p:custDataLst>
    <p:extLst>
      <p:ext uri="{BB962C8B-B14F-4D97-AF65-F5344CB8AC3E}">
        <p14:creationId xmlns:p14="http://schemas.microsoft.com/office/powerpoint/2010/main" val="292781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
            <a:ext cx="5335671" cy="737350"/>
          </a:xfrm>
          <a:solidFill>
            <a:schemeClr val="bg1">
              <a:lumMod val="95000"/>
            </a:schemeClr>
          </a:solidFill>
          <a:ln>
            <a:solidFill>
              <a:schemeClr val="accent1">
                <a:lumMod val="60000"/>
                <a:lumOff val="40000"/>
              </a:schemeClr>
            </a:solidFill>
          </a:ln>
        </p:spPr>
        <p:txBody>
          <a:bodyPr>
            <a:normAutofit fontScale="92500" lnSpcReduction="10000"/>
          </a:bodyPr>
          <a:lstStyle/>
          <a:p>
            <a:r>
              <a:rPr lang="en-US" i="1" dirty="0">
                <a:latin typeface="Arial" panose="020B0604020202020204" pitchFamily="34" charset="0"/>
                <a:ea typeface="Arial" panose="020B0604020202020204" pitchFamily="34" charset="0"/>
              </a:rPr>
              <a:t>Strategies in place for effectively using national TB data</a:t>
            </a:r>
            <a:endParaRPr lang="en-US" dirty="0"/>
          </a:p>
        </p:txBody>
      </p:sp>
      <p:pic>
        <p:nvPicPr>
          <p:cNvPr id="13" name="Content Placeholder 12" descr="Screen Clipp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06012" y="2180493"/>
            <a:ext cx="3667649" cy="2625028"/>
          </a:xfrm>
          <a:ln>
            <a:solidFill>
              <a:schemeClr val="accent1">
                <a:lumMod val="60000"/>
                <a:lumOff val="40000"/>
              </a:schemeClr>
            </a:solidFill>
          </a:ln>
        </p:spPr>
      </p:pic>
      <p:sp>
        <p:nvSpPr>
          <p:cNvPr id="5" name="Text Placeholder 4"/>
          <p:cNvSpPr>
            <a:spLocks noGrp="1"/>
          </p:cNvSpPr>
          <p:nvPr>
            <p:ph type="body" sz="quarter" idx="3"/>
          </p:nvPr>
        </p:nvSpPr>
        <p:spPr>
          <a:xfrm>
            <a:off x="-1" y="952495"/>
            <a:ext cx="5335673" cy="3988485"/>
          </a:xfrm>
          <a:ln>
            <a:solidFill>
              <a:schemeClr val="accent1">
                <a:lumMod val="60000"/>
                <a:lumOff val="40000"/>
              </a:schemeClr>
            </a:solidFill>
          </a:ln>
        </p:spPr>
        <p:txBody>
          <a:bodyPr anchor="t">
            <a:noAutofit/>
          </a:bodyPr>
          <a:lstStyle/>
          <a:p>
            <a:pPr marL="342900" indent="-342900">
              <a:buFont typeface="Wingdings" panose="05000000000000000000" pitchFamily="2" charset="2"/>
              <a:buChar char="ü"/>
            </a:pPr>
            <a:r>
              <a:rPr lang="en-US" sz="1600" b="0" dirty="0"/>
              <a:t>Routine TBL program monitoring system </a:t>
            </a:r>
          </a:p>
          <a:p>
            <a:pPr marL="800100" lvl="1" indent="-342900">
              <a:lnSpc>
                <a:spcPct val="150000"/>
              </a:lnSpc>
              <a:buFont typeface="Wingdings" panose="05000000000000000000" pitchFamily="2" charset="2"/>
              <a:buChar char="Ø"/>
            </a:pPr>
            <a:r>
              <a:rPr lang="en-US" sz="1600" b="0" dirty="0"/>
              <a:t>Program review and country wide supervision</a:t>
            </a:r>
          </a:p>
          <a:p>
            <a:pPr marL="800100" lvl="1" indent="-342900">
              <a:lnSpc>
                <a:spcPct val="150000"/>
              </a:lnSpc>
              <a:buFont typeface="Wingdings" panose="05000000000000000000" pitchFamily="2" charset="2"/>
              <a:buChar char="Ø"/>
            </a:pPr>
            <a:r>
              <a:rPr lang="en-US" sz="1600" b="0" dirty="0"/>
              <a:t> Annual TBL Bulletin, data published yearly</a:t>
            </a:r>
          </a:p>
          <a:p>
            <a:pPr marL="800100" lvl="1" indent="-342900">
              <a:lnSpc>
                <a:spcPct val="150000"/>
              </a:lnSpc>
              <a:buFont typeface="Wingdings" panose="05000000000000000000" pitchFamily="2" charset="2"/>
              <a:buChar char="Ø"/>
            </a:pPr>
            <a:r>
              <a:rPr lang="en-US" sz="1600" b="0" dirty="0"/>
              <a:t>Annual TB research conference </a:t>
            </a:r>
          </a:p>
          <a:p>
            <a:pPr marL="800100" lvl="1" indent="-342900">
              <a:lnSpc>
                <a:spcPct val="150000"/>
              </a:lnSpc>
              <a:buFont typeface="Wingdings" panose="05000000000000000000" pitchFamily="2" charset="2"/>
              <a:buChar char="Ø"/>
            </a:pPr>
            <a:r>
              <a:rPr lang="en-US" sz="1600" b="0" dirty="0"/>
              <a:t>Quarterly basis TWG with stockholders </a:t>
            </a:r>
          </a:p>
          <a:p>
            <a:pPr lvl="1"/>
            <a:endParaRPr lang="en-US" sz="1600" b="0" dirty="0"/>
          </a:p>
          <a:p>
            <a:pPr marL="342900" indent="-342900">
              <a:buFont typeface="Wingdings" panose="05000000000000000000" pitchFamily="2" charset="2"/>
              <a:buChar char="ü"/>
            </a:pPr>
            <a:r>
              <a:rPr lang="en-US" sz="1600" b="0" dirty="0"/>
              <a:t>DHIS 2 is the routine data source for the program in monthly basis </a:t>
            </a:r>
          </a:p>
          <a:p>
            <a:pPr marL="800100" lvl="1" indent="-342900">
              <a:buFont typeface="Wingdings" panose="05000000000000000000" pitchFamily="2" charset="2"/>
              <a:buChar char="Ø"/>
            </a:pPr>
            <a:r>
              <a:rPr lang="en-US" sz="1600" b="0" dirty="0"/>
              <a:t>Monthly basis program data analysis and use</a:t>
            </a:r>
          </a:p>
        </p:txBody>
      </p:sp>
      <p:pic>
        <p:nvPicPr>
          <p:cNvPr id="11" name="Content Placeholder 10" descr="Screen Clipping"/>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06012" y="130630"/>
            <a:ext cx="3737988" cy="2049861"/>
          </a:xfrm>
        </p:spPr>
      </p:pic>
      <p:sp>
        <p:nvSpPr>
          <p:cNvPr id="9" name="Slide Number Placeholder 8"/>
          <p:cNvSpPr>
            <a:spLocks noGrp="1"/>
          </p:cNvSpPr>
          <p:nvPr>
            <p:ph type="sldNum" sz="quarter" idx="12"/>
          </p:nvPr>
        </p:nvSpPr>
        <p:spPr/>
        <p:txBody>
          <a:bodyPr/>
          <a:lstStyle/>
          <a:p>
            <a:fld id="{C5553709-93FE-40B7-B2E1-EFCE77D78821}" type="slidenum">
              <a:rPr lang="en-US" smtClean="0"/>
              <a:t>11</a:t>
            </a:fld>
            <a:endParaRPr lang="en-US"/>
          </a:p>
        </p:txBody>
      </p:sp>
    </p:spTree>
    <p:extLst>
      <p:ext uri="{BB962C8B-B14F-4D97-AF65-F5344CB8AC3E}">
        <p14:creationId xmlns:p14="http://schemas.microsoft.com/office/powerpoint/2010/main" val="307334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86" y="-63610"/>
            <a:ext cx="8911213" cy="907429"/>
          </a:xfrm>
          <a:solidFill>
            <a:schemeClr val="tx2"/>
          </a:solidFill>
          <a:ln>
            <a:solidFill>
              <a:schemeClr val="accent1"/>
            </a:solidFill>
          </a:ln>
        </p:spPr>
        <p:txBody>
          <a:bodyPr anchor="ctr"/>
          <a:lstStyle/>
          <a:p>
            <a:r>
              <a:rPr lang="en-US" sz="2800" b="1" i="1" dirty="0">
                <a:solidFill>
                  <a:schemeClr val="tx1">
                    <a:lumMod val="10000"/>
                    <a:lumOff val="90000"/>
                  </a:schemeClr>
                </a:solidFill>
                <a:latin typeface="Arial" panose="020B0604020202020204" pitchFamily="34" charset="0"/>
                <a:ea typeface="Arial" panose="020B0604020202020204" pitchFamily="34" charset="0"/>
              </a:rPr>
              <a:t>Improvements</a:t>
            </a:r>
            <a:r>
              <a:rPr lang="en-US" sz="2800" i="1" dirty="0">
                <a:solidFill>
                  <a:schemeClr val="tx1">
                    <a:lumMod val="10000"/>
                    <a:lumOff val="90000"/>
                  </a:schemeClr>
                </a:solidFill>
                <a:latin typeface="Arial" panose="020B0604020202020204" pitchFamily="34" charset="0"/>
                <a:ea typeface="Arial" panose="020B0604020202020204" pitchFamily="34" charset="0"/>
              </a:rPr>
              <a:t> and changes made recently to the national TB M&amp;E system</a:t>
            </a:r>
            <a:endParaRPr lang="en-US" sz="2800" dirty="0">
              <a:solidFill>
                <a:schemeClr val="tx1">
                  <a:lumMod val="10000"/>
                  <a:lumOff val="90000"/>
                </a:schemeClr>
              </a:solidFill>
            </a:endParaRPr>
          </a:p>
        </p:txBody>
      </p:sp>
      <p:sp>
        <p:nvSpPr>
          <p:cNvPr id="4" name="Content Placeholder 3"/>
          <p:cNvSpPr>
            <a:spLocks noGrp="1"/>
          </p:cNvSpPr>
          <p:nvPr>
            <p:ph sz="half" idx="2"/>
          </p:nvPr>
        </p:nvSpPr>
        <p:spPr>
          <a:xfrm>
            <a:off x="80387" y="1135464"/>
            <a:ext cx="4417796" cy="3717890"/>
          </a:xfrm>
          <a:ln>
            <a:solidFill>
              <a:schemeClr val="accent1"/>
            </a:solidFill>
          </a:ln>
        </p:spPr>
        <p:txBody>
          <a:bodyPr>
            <a:normAutofit/>
          </a:bodyPr>
          <a:lstStyle/>
          <a:p>
            <a:pPr lvl="0">
              <a:lnSpc>
                <a:spcPct val="110000"/>
              </a:lnSpc>
              <a:spcAft>
                <a:spcPts val="1800"/>
              </a:spcAft>
              <a:buFont typeface="Wingdings" panose="05000000000000000000" pitchFamily="2" charset="2"/>
              <a:buChar char="ü"/>
            </a:pPr>
            <a:r>
              <a:rPr lang="en-US" sz="1600" dirty="0"/>
              <a:t>Indicator revision starting from July 2022</a:t>
            </a:r>
          </a:p>
          <a:p>
            <a:pPr lvl="1">
              <a:lnSpc>
                <a:spcPct val="150000"/>
              </a:lnSpc>
              <a:spcAft>
                <a:spcPts val="1800"/>
              </a:spcAft>
            </a:pPr>
            <a:r>
              <a:rPr lang="en-US" sz="1600" dirty="0"/>
              <a:t>TBL reporting shifted from Quarterly to Monthly reporting system </a:t>
            </a:r>
          </a:p>
          <a:p>
            <a:pPr lvl="1">
              <a:lnSpc>
                <a:spcPct val="150000"/>
              </a:lnSpc>
              <a:spcAft>
                <a:spcPts val="1800"/>
              </a:spcAft>
            </a:pPr>
            <a:r>
              <a:rPr lang="en-US" sz="1600" dirty="0"/>
              <a:t>Indicator revision and Inclusion of important data elements and indicators</a:t>
            </a:r>
          </a:p>
          <a:p>
            <a:pPr>
              <a:lnSpc>
                <a:spcPct val="150000"/>
              </a:lnSpc>
              <a:buFont typeface="Wingdings" panose="05000000000000000000" pitchFamily="2" charset="2"/>
              <a:buChar char="ü"/>
            </a:pPr>
            <a:r>
              <a:rPr lang="en-US" sz="1600" dirty="0"/>
              <a:t>MDR TB Tracker – electronic case-based reporting system  DR TB TICs since 2021 </a:t>
            </a:r>
          </a:p>
        </p:txBody>
      </p:sp>
      <p:sp>
        <p:nvSpPr>
          <p:cNvPr id="5" name="Text Placeholder 4"/>
          <p:cNvSpPr>
            <a:spLocks noGrp="1"/>
          </p:cNvSpPr>
          <p:nvPr>
            <p:ph type="body" sz="quarter" idx="3"/>
          </p:nvPr>
        </p:nvSpPr>
        <p:spPr>
          <a:xfrm>
            <a:off x="4300695" y="811033"/>
            <a:ext cx="4843305" cy="545390"/>
          </a:xfrm>
          <a:solidFill>
            <a:schemeClr val="bg1">
              <a:lumMod val="95000"/>
            </a:schemeClr>
          </a:solidFill>
          <a:ln>
            <a:solidFill>
              <a:schemeClr val="accent1"/>
            </a:solidFill>
          </a:ln>
        </p:spPr>
        <p:txBody>
          <a:bodyPr anchor="ctr">
            <a:noAutofit/>
          </a:bodyPr>
          <a:lstStyle/>
          <a:p>
            <a:r>
              <a:rPr lang="en-US" sz="1800" dirty="0">
                <a:solidFill>
                  <a:srgbClr val="0070C0"/>
                </a:solidFill>
              </a:rPr>
              <a:t>Currently we have paper-based data source </a:t>
            </a:r>
            <a:endParaRPr lang="en-US" sz="1800" dirty="0">
              <a:latin typeface="Cambria" panose="02040503050406030204" pitchFamily="18" charset="0"/>
              <a:ea typeface="Cambria" panose="02040503050406030204" pitchFamily="18" charset="0"/>
            </a:endParaRPr>
          </a:p>
        </p:txBody>
      </p:sp>
      <p:sp>
        <p:nvSpPr>
          <p:cNvPr id="9" name="Slide Number Placeholder 8"/>
          <p:cNvSpPr>
            <a:spLocks noGrp="1"/>
          </p:cNvSpPr>
          <p:nvPr>
            <p:ph type="sldNum" sz="quarter" idx="12"/>
          </p:nvPr>
        </p:nvSpPr>
        <p:spPr/>
        <p:txBody>
          <a:bodyPr/>
          <a:lstStyle/>
          <a:p>
            <a:fld id="{C5553709-93FE-40B7-B2E1-EFCE77D78821}" type="slidenum">
              <a:rPr lang="en-US" smtClean="0"/>
              <a:t>12</a:t>
            </a:fld>
            <a:endParaRPr lang="en-US"/>
          </a:p>
        </p:txBody>
      </p:sp>
      <p:graphicFrame>
        <p:nvGraphicFramePr>
          <p:cNvPr id="11" name="Content Placeholder 10">
            <a:extLst>
              <a:ext uri="{FF2B5EF4-FFF2-40B4-BE49-F238E27FC236}">
                <a16:creationId xmlns="" xmlns:a16="http://schemas.microsoft.com/office/drawing/2014/main" id="{A238AAD7-330F-F6EF-53CF-487FAB96471E}"/>
              </a:ext>
            </a:extLst>
          </p:cNvPr>
          <p:cNvGraphicFramePr>
            <a:graphicFrameLocks noGrp="1"/>
          </p:cNvGraphicFramePr>
          <p:nvPr>
            <p:ph sz="quarter" idx="4"/>
            <p:extLst>
              <p:ext uri="{D42A27DB-BD31-4B8C-83A1-F6EECF244321}">
                <p14:modId xmlns:p14="http://schemas.microsoft.com/office/powerpoint/2010/main" val="732753043"/>
              </p:ext>
            </p:extLst>
          </p:nvPr>
        </p:nvGraphicFramePr>
        <p:xfrm>
          <a:off x="4769427" y="1355725"/>
          <a:ext cx="4222172" cy="3497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556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99" y="0"/>
            <a:ext cx="8450837" cy="938254"/>
          </a:xfrm>
          <a:solidFill>
            <a:schemeClr val="tx2"/>
          </a:solidFill>
        </p:spPr>
        <p:txBody>
          <a:bodyPr/>
          <a:lstStyle/>
          <a:p>
            <a:pPr>
              <a:lnSpc>
                <a:spcPct val="115000"/>
              </a:lnSpc>
              <a:spcAft>
                <a:spcPts val="0"/>
              </a:spcAft>
            </a:pPr>
            <a:r>
              <a:rPr lang="en-US" sz="2800" i="1" dirty="0">
                <a:solidFill>
                  <a:schemeClr val="tx1">
                    <a:lumMod val="10000"/>
                    <a:lumOff val="90000"/>
                  </a:schemeClr>
                </a:solidFill>
                <a:latin typeface="Arial" panose="020B0604020202020204" pitchFamily="34" charset="0"/>
                <a:ea typeface="Arial" panose="020B0604020202020204" pitchFamily="34" charset="0"/>
              </a:rPr>
              <a:t>Successful data-driven initiatives; success stories in TB data collection, analysis, and utilization</a:t>
            </a:r>
          </a:p>
        </p:txBody>
      </p:sp>
      <p:sp>
        <p:nvSpPr>
          <p:cNvPr id="4" name="Content Placeholder 3"/>
          <p:cNvSpPr>
            <a:spLocks noGrp="1"/>
          </p:cNvSpPr>
          <p:nvPr>
            <p:ph sz="half" idx="2"/>
          </p:nvPr>
        </p:nvSpPr>
        <p:spPr>
          <a:xfrm>
            <a:off x="90436" y="985962"/>
            <a:ext cx="4958642" cy="3951798"/>
          </a:xfrm>
          <a:ln>
            <a:solidFill>
              <a:schemeClr val="tx2">
                <a:lumMod val="20000"/>
                <a:lumOff val="80000"/>
              </a:schemeClr>
            </a:solidFill>
          </a:ln>
        </p:spPr>
        <p:txBody>
          <a:bodyPr>
            <a:noAutofit/>
          </a:bodyPr>
          <a:lstStyle/>
          <a:p>
            <a:pPr marL="0" indent="0">
              <a:spcAft>
                <a:spcPts val="600"/>
              </a:spcAft>
              <a:buNone/>
            </a:pPr>
            <a:r>
              <a:rPr lang="en-US" sz="2400" dirty="0"/>
              <a:t>With the support of USAID/JSI,  “improve data quality and information at all level “ initiatives </a:t>
            </a:r>
          </a:p>
          <a:p>
            <a:pPr lvl="1">
              <a:spcAft>
                <a:spcPts val="600"/>
              </a:spcAft>
            </a:pPr>
            <a:r>
              <a:rPr lang="en-US" sz="2400" dirty="0">
                <a:latin typeface="Cambria" panose="02040503050406030204" pitchFamily="18" charset="0"/>
                <a:ea typeface="Cambria" panose="02040503050406030204" pitchFamily="18" charset="0"/>
              </a:rPr>
              <a:t>Developed TBL M and E training manual for facility as well as program managers </a:t>
            </a:r>
          </a:p>
          <a:p>
            <a:pPr lvl="1">
              <a:spcAft>
                <a:spcPts val="600"/>
              </a:spcAft>
            </a:pPr>
            <a:r>
              <a:rPr lang="en-US" sz="2400" dirty="0">
                <a:latin typeface="Cambria" panose="02040503050406030204" pitchFamily="18" charset="0"/>
                <a:ea typeface="Cambria" panose="02040503050406030204" pitchFamily="18" charset="0"/>
              </a:rPr>
              <a:t>Trained 1000 </a:t>
            </a:r>
            <a:r>
              <a:rPr lang="en-US" sz="2400" dirty="0" smtClean="0">
                <a:latin typeface="Cambria" panose="02040503050406030204" pitchFamily="18" charset="0"/>
                <a:ea typeface="Cambria" panose="02040503050406030204" pitchFamily="18" charset="0"/>
              </a:rPr>
              <a:t>high load </a:t>
            </a:r>
            <a:r>
              <a:rPr lang="en-US" sz="2400" dirty="0">
                <a:latin typeface="Cambria" panose="02040503050406030204" pitchFamily="18" charset="0"/>
                <a:ea typeface="Cambria" panose="02040503050406030204" pitchFamily="18" charset="0"/>
              </a:rPr>
              <a:t>facility TB focal </a:t>
            </a:r>
          </a:p>
          <a:p>
            <a:pPr lvl="1">
              <a:spcAft>
                <a:spcPts val="600"/>
              </a:spcAft>
            </a:pPr>
            <a:r>
              <a:rPr lang="en-US" sz="2400" dirty="0">
                <a:solidFill>
                  <a:srgbClr val="FF0000"/>
                </a:solidFill>
                <a:latin typeface="Cambria" panose="02040503050406030204" pitchFamily="18" charset="0"/>
                <a:ea typeface="Cambria" panose="02040503050406030204" pitchFamily="18" charset="0"/>
              </a:rPr>
              <a:t>Conducted RDQA of </a:t>
            </a:r>
            <a:r>
              <a:rPr lang="en-US" sz="2400" dirty="0" smtClean="0">
                <a:solidFill>
                  <a:srgbClr val="FF0000"/>
                </a:solidFill>
                <a:latin typeface="Cambria" panose="02040503050406030204" pitchFamily="18" charset="0"/>
                <a:ea typeface="Cambria" panose="02040503050406030204" pitchFamily="18" charset="0"/>
              </a:rPr>
              <a:t>207 </a:t>
            </a:r>
            <a:r>
              <a:rPr lang="en-US" sz="2400" dirty="0">
                <a:solidFill>
                  <a:srgbClr val="FF0000"/>
                </a:solidFill>
                <a:latin typeface="Cambria" panose="02040503050406030204" pitchFamily="18" charset="0"/>
                <a:ea typeface="Cambria" panose="02040503050406030204" pitchFamily="18" charset="0"/>
              </a:rPr>
              <a:t>HFs </a:t>
            </a:r>
          </a:p>
          <a:p>
            <a:pPr>
              <a:spcAft>
                <a:spcPts val="600"/>
              </a:spcAft>
              <a:buFont typeface="Wingdings" panose="05000000000000000000" pitchFamily="2" charset="2"/>
              <a:buChar char="q"/>
            </a:pPr>
            <a:r>
              <a:rPr lang="en-US" sz="2400" dirty="0">
                <a:latin typeface="Cambria" panose="02040503050406030204" pitchFamily="18" charset="0"/>
                <a:ea typeface="Cambria" panose="02040503050406030204" pitchFamily="18" charset="0"/>
              </a:rPr>
              <a:t>The initiatives is still not finalized </a:t>
            </a:r>
          </a:p>
        </p:txBody>
      </p:sp>
      <p:sp>
        <p:nvSpPr>
          <p:cNvPr id="5" name="Text Placeholder 4"/>
          <p:cNvSpPr>
            <a:spLocks noGrp="1"/>
          </p:cNvSpPr>
          <p:nvPr>
            <p:ph type="body" sz="quarter" idx="3"/>
          </p:nvPr>
        </p:nvSpPr>
        <p:spPr>
          <a:xfrm>
            <a:off x="5104737" y="2719346"/>
            <a:ext cx="4039263" cy="2194560"/>
          </a:xfrm>
          <a:ln>
            <a:solidFill>
              <a:schemeClr val="accent1"/>
            </a:solidFill>
          </a:ln>
        </p:spPr>
        <p:txBody>
          <a:bodyPr anchor="t">
            <a:normAutofit fontScale="25000" lnSpcReduction="20000"/>
          </a:bodyPr>
          <a:lstStyle/>
          <a:p>
            <a:r>
              <a:rPr lang="en-US" sz="9600" dirty="0"/>
              <a:t>The manual covers </a:t>
            </a:r>
          </a:p>
          <a:p>
            <a:pPr marL="274320" indent="-342900">
              <a:lnSpc>
                <a:spcPct val="120000"/>
              </a:lnSpc>
              <a:spcAft>
                <a:spcPts val="600"/>
              </a:spcAft>
              <a:buFont typeface="+mj-lt"/>
              <a:buAutoNum type="arabicPeriod"/>
            </a:pPr>
            <a:r>
              <a:rPr lang="en-US" sz="7200" b="0" dirty="0"/>
              <a:t>I</a:t>
            </a:r>
            <a:r>
              <a:rPr lang="en-US" sz="7200" b="0" dirty="0" smtClean="0"/>
              <a:t>ntroduction </a:t>
            </a:r>
            <a:r>
              <a:rPr lang="en-US" sz="7200" b="0" dirty="0"/>
              <a:t>to TBL program monitoring and evaluation</a:t>
            </a:r>
          </a:p>
          <a:p>
            <a:pPr marL="274320" indent="-342900">
              <a:lnSpc>
                <a:spcPct val="120000"/>
              </a:lnSpc>
              <a:spcAft>
                <a:spcPts val="600"/>
              </a:spcAft>
              <a:buFont typeface="+mj-lt"/>
              <a:buAutoNum type="arabicPeriod"/>
            </a:pPr>
            <a:r>
              <a:rPr lang="en-US" sz="7200" b="0" dirty="0"/>
              <a:t>TBL program recording and reporting system </a:t>
            </a:r>
          </a:p>
          <a:p>
            <a:pPr marL="274320" indent="-342900">
              <a:lnSpc>
                <a:spcPct val="120000"/>
              </a:lnSpc>
              <a:spcAft>
                <a:spcPts val="600"/>
              </a:spcAft>
              <a:buFont typeface="+mj-lt"/>
              <a:buAutoNum type="arabicPeriod"/>
            </a:pPr>
            <a:r>
              <a:rPr lang="en-US" sz="7200" b="0" dirty="0"/>
              <a:t>Indicator definition, data analysis and use </a:t>
            </a:r>
          </a:p>
          <a:p>
            <a:pPr marL="274320" indent="-285750">
              <a:spcAft>
                <a:spcPts val="1200"/>
              </a:spcAft>
              <a:buFont typeface="Wingdings" panose="05000000000000000000" pitchFamily="2" charset="2"/>
              <a:buChar char="ü"/>
            </a:pPr>
            <a:endParaRPr lang="en-US" sz="4500" dirty="0"/>
          </a:p>
        </p:txBody>
      </p:sp>
      <p:pic>
        <p:nvPicPr>
          <p:cNvPr id="11" name="Content Placeholder 10" descr="Screen Clipping"/>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653921" y="834887"/>
            <a:ext cx="3345630" cy="1837123"/>
          </a:xfrm>
        </p:spPr>
      </p:pic>
      <p:sp>
        <p:nvSpPr>
          <p:cNvPr id="9" name="Slide Number Placeholder 8"/>
          <p:cNvSpPr>
            <a:spLocks noGrp="1"/>
          </p:cNvSpPr>
          <p:nvPr>
            <p:ph type="sldNum" sz="quarter" idx="12"/>
          </p:nvPr>
        </p:nvSpPr>
        <p:spPr/>
        <p:txBody>
          <a:bodyPr/>
          <a:lstStyle/>
          <a:p>
            <a:fld id="{C5553709-93FE-40B7-B2E1-EFCE77D78821}" type="slidenum">
              <a:rPr lang="en-US" smtClean="0"/>
              <a:t>13</a:t>
            </a:fld>
            <a:endParaRPr lang="en-US"/>
          </a:p>
        </p:txBody>
      </p:sp>
    </p:spTree>
    <p:extLst>
      <p:ext uri="{BB962C8B-B14F-4D97-AF65-F5344CB8AC3E}">
        <p14:creationId xmlns:p14="http://schemas.microsoft.com/office/powerpoint/2010/main" val="233741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3999" cy="553043"/>
          </a:xfrm>
          <a:solidFill>
            <a:schemeClr val="tx2"/>
          </a:solidFill>
        </p:spPr>
        <p:txBody>
          <a:bodyPr>
            <a:noAutofit/>
          </a:bodyPr>
          <a:lstStyle/>
          <a:p>
            <a:r>
              <a:rPr lang="en-US" sz="2100" dirty="0"/>
              <a:t>Summery RDQA finding from 207 HFs reported  first six month of the year </a:t>
            </a:r>
            <a:endParaRPr lang="en-US" sz="2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6279988"/>
              </p:ext>
            </p:extLst>
          </p:nvPr>
        </p:nvGraphicFramePr>
        <p:xfrm>
          <a:off x="232117" y="638126"/>
          <a:ext cx="8556674" cy="4061095"/>
        </p:xfrm>
        <a:graphic>
          <a:graphicData uri="http://schemas.openxmlformats.org/drawingml/2006/table">
            <a:tbl>
              <a:tblPr/>
              <a:tblGrid>
                <a:gridCol w="3665899">
                  <a:extLst>
                    <a:ext uri="{9D8B030D-6E8A-4147-A177-3AD203B41FA5}">
                      <a16:colId xmlns:a16="http://schemas.microsoft.com/office/drawing/2014/main" xmlns="" val="103458031"/>
                    </a:ext>
                  </a:extLst>
                </a:gridCol>
                <a:gridCol w="920474">
                  <a:extLst>
                    <a:ext uri="{9D8B030D-6E8A-4147-A177-3AD203B41FA5}">
                      <a16:colId xmlns:a16="http://schemas.microsoft.com/office/drawing/2014/main" xmlns="" val="3028288821"/>
                    </a:ext>
                  </a:extLst>
                </a:gridCol>
                <a:gridCol w="1144988">
                  <a:extLst>
                    <a:ext uri="{9D8B030D-6E8A-4147-A177-3AD203B41FA5}">
                      <a16:colId xmlns:a16="http://schemas.microsoft.com/office/drawing/2014/main" xmlns="" val="2946018608"/>
                    </a:ext>
                  </a:extLst>
                </a:gridCol>
                <a:gridCol w="1041823">
                  <a:extLst>
                    <a:ext uri="{9D8B030D-6E8A-4147-A177-3AD203B41FA5}">
                      <a16:colId xmlns:a16="http://schemas.microsoft.com/office/drawing/2014/main" xmlns="" val="3108510639"/>
                    </a:ext>
                  </a:extLst>
                </a:gridCol>
                <a:gridCol w="654624">
                  <a:extLst>
                    <a:ext uri="{9D8B030D-6E8A-4147-A177-3AD203B41FA5}">
                      <a16:colId xmlns:a16="http://schemas.microsoft.com/office/drawing/2014/main" xmlns="" val="2015205395"/>
                    </a:ext>
                  </a:extLst>
                </a:gridCol>
                <a:gridCol w="605164">
                  <a:extLst>
                    <a:ext uri="{9D8B030D-6E8A-4147-A177-3AD203B41FA5}">
                      <a16:colId xmlns:a16="http://schemas.microsoft.com/office/drawing/2014/main" xmlns="" val="2936259053"/>
                    </a:ext>
                  </a:extLst>
                </a:gridCol>
                <a:gridCol w="523702">
                  <a:extLst>
                    <a:ext uri="{9D8B030D-6E8A-4147-A177-3AD203B41FA5}">
                      <a16:colId xmlns:a16="http://schemas.microsoft.com/office/drawing/2014/main" xmlns="" val="1814262334"/>
                    </a:ext>
                  </a:extLst>
                </a:gridCol>
              </a:tblGrid>
              <a:tr h="215380">
                <a:tc rowSpan="2">
                  <a:txBody>
                    <a:bodyPr/>
                    <a:lstStyle/>
                    <a:p>
                      <a:pPr algn="ctr" fontAlgn="b"/>
                      <a:r>
                        <a:rPr lang="en-US" sz="1200" b="1" i="0" u="none" strike="noStrike" dirty="0">
                          <a:solidFill>
                            <a:srgbClr val="000000"/>
                          </a:solidFill>
                          <a:effectLst/>
                          <a:latin typeface="Arial" panose="020B0604020202020204" pitchFamily="34" charset="0"/>
                        </a:rPr>
                        <a:t>Data element</a:t>
                      </a:r>
                    </a:p>
                  </a:txBody>
                  <a:tcPr marL="4882" marR="4882" marT="49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3">
                  <a:txBody>
                    <a:bodyPr/>
                    <a:lstStyle/>
                    <a:p>
                      <a:pPr algn="ctr" fontAlgn="ctr"/>
                      <a:endParaRPr lang="en-US" sz="600" b="1" i="0" u="none" strike="noStrike" dirty="0">
                        <a:solidFill>
                          <a:srgbClr val="000000"/>
                        </a:solidFill>
                        <a:effectLst/>
                        <a:latin typeface="Arial" panose="020B0604020202020204" pitchFamily="34" charset="0"/>
                      </a:endParaRP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gridSpan="3">
                  <a:txBody>
                    <a:bodyPr/>
                    <a:lstStyle/>
                    <a:p>
                      <a:pPr algn="ctr" fontAlgn="ctr"/>
                      <a:endParaRPr lang="en-US" sz="600" b="1" i="0" u="none" strike="noStrike" dirty="0">
                        <a:solidFill>
                          <a:srgbClr val="000000"/>
                        </a:solidFill>
                        <a:effectLst/>
                        <a:latin typeface="Arial" panose="020B0604020202020204" pitchFamily="34" charset="0"/>
                      </a:endParaRPr>
                    </a:p>
                  </a:txBody>
                  <a:tcPr marL="4882" marR="4882" marT="49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82671627"/>
                  </a:ext>
                </a:extLst>
              </a:tr>
              <a:tr h="856304">
                <a:tc vMerge="1">
                  <a:txBody>
                    <a:bodyPr/>
                    <a:lstStyle/>
                    <a:p>
                      <a:endParaRPr lang="en-US"/>
                    </a:p>
                  </a:txBody>
                  <a:tcPr/>
                </a:tc>
                <a:tc>
                  <a:txBody>
                    <a:bodyPr/>
                    <a:lstStyle/>
                    <a:p>
                      <a:pPr algn="ctr" fontAlgn="ctr"/>
                      <a:r>
                        <a:rPr lang="en-US" sz="1200" b="1" i="0" u="none" strike="noStrike">
                          <a:solidFill>
                            <a:srgbClr val="000000"/>
                          </a:solidFill>
                          <a:effectLst/>
                          <a:latin typeface="Arial" panose="020B0604020202020204" pitchFamily="34" charset="0"/>
                        </a:rPr>
                        <a:t>Recount</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rgbClr val="000000"/>
                          </a:solidFill>
                          <a:effectLst/>
                          <a:latin typeface="Arial" panose="020B0604020202020204" pitchFamily="34" charset="0"/>
                        </a:rPr>
                        <a:t>Report from hard copy</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0" smtClean="0">
                          <a:solidFill>
                            <a:srgbClr val="000000"/>
                          </a:solidFill>
                          <a:effectLst/>
                          <a:latin typeface="Arial" panose="020B0604020202020204" pitchFamily="34" charset="0"/>
                        </a:rPr>
                        <a:t>Report/DHIS2</a:t>
                      </a:r>
                      <a:endParaRPr lang="en-US" sz="1200" b="1" i="0" u="none" strike="noStrike" dirty="0">
                        <a:solidFill>
                          <a:srgbClr val="000000"/>
                        </a:solidFill>
                        <a:effectLst/>
                        <a:latin typeface="Arial" panose="020B0604020202020204" pitchFamily="34" charset="0"/>
                      </a:endParaRP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n-US" sz="1200" b="1" i="0" u="none" strike="noStrike">
                          <a:solidFill>
                            <a:srgbClr val="000000"/>
                          </a:solidFill>
                          <a:effectLst/>
                          <a:latin typeface="Arial" panose="020B0604020202020204" pitchFamily="34" charset="0"/>
                        </a:rPr>
                        <a:t>Recount</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n-US" sz="1200" b="1" i="0" u="none" strike="noStrike">
                          <a:solidFill>
                            <a:srgbClr val="000000"/>
                          </a:solidFill>
                          <a:effectLst/>
                          <a:latin typeface="Arial" panose="020B0604020202020204" pitchFamily="34" charset="0"/>
                        </a:rPr>
                        <a:t>Report from hard copy</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n-US" sz="1200" b="1" i="0" u="none" strike="noStrike" dirty="0">
                          <a:solidFill>
                            <a:srgbClr val="000000"/>
                          </a:solidFill>
                          <a:effectLst/>
                          <a:latin typeface="Arial" panose="020B0604020202020204" pitchFamily="34" charset="0"/>
                        </a:rPr>
                        <a:t>Report/DHIS4</a:t>
                      </a:r>
                    </a:p>
                  </a:txBody>
                  <a:tcPr marL="4882" marR="4882" marT="49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989799199"/>
                  </a:ext>
                </a:extLst>
              </a:tr>
              <a:tr h="339438">
                <a:tc>
                  <a:txBody>
                    <a:bodyPr/>
                    <a:lstStyle/>
                    <a:p>
                      <a:pPr algn="l" fontAlgn="b"/>
                      <a:r>
                        <a:rPr lang="en-US" sz="1200" b="0" i="0" u="none" strike="noStrike" dirty="0">
                          <a:solidFill>
                            <a:srgbClr val="000000"/>
                          </a:solidFill>
                          <a:effectLst/>
                          <a:latin typeface="Arial" panose="020B0604020202020204" pitchFamily="34" charset="0"/>
                        </a:rPr>
                        <a:t># of all forms of TB </a:t>
                      </a:r>
                      <a:r>
                        <a:rPr lang="en-US" sz="1200" b="0" i="0" u="none" strike="noStrike" dirty="0" smtClean="0">
                          <a:solidFill>
                            <a:srgbClr val="000000"/>
                          </a:solidFill>
                          <a:effectLst/>
                          <a:latin typeface="Arial" panose="020B0604020202020204" pitchFamily="34" charset="0"/>
                        </a:rPr>
                        <a:t>cases</a:t>
                      </a:r>
                      <a:endParaRPr lang="en-US" sz="1200" b="0" i="0" u="none" strike="noStrike" dirty="0">
                        <a:solidFill>
                          <a:srgbClr val="000000"/>
                        </a:solidFill>
                        <a:effectLst/>
                        <a:latin typeface="Arial" panose="020B0604020202020204" pitchFamily="34" charset="0"/>
                      </a:endParaRPr>
                    </a:p>
                  </a:txBody>
                  <a:tcPr marL="4882" marR="4882" marT="49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9719</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8829</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9972</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110.1</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1200" b="0" i="0" u="none" strike="noStrike">
                          <a:solidFill>
                            <a:srgbClr val="000000"/>
                          </a:solidFill>
                          <a:effectLst/>
                          <a:latin typeface="Arial" panose="020B0604020202020204" pitchFamily="34" charset="0"/>
                        </a:rPr>
                        <a:t>97.5</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1200" b="0" i="0" u="none" strike="noStrike">
                          <a:solidFill>
                            <a:srgbClr val="000000"/>
                          </a:solidFill>
                          <a:effectLst/>
                          <a:latin typeface="Arial" panose="020B0604020202020204" pitchFamily="34" charset="0"/>
                        </a:rPr>
                        <a:t>88.5</a:t>
                      </a:r>
                    </a:p>
                  </a:txBody>
                  <a:tcPr marL="4882" marR="4882" marT="49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892626312"/>
                  </a:ext>
                </a:extLst>
              </a:tr>
              <a:tr h="339438">
                <a:tc>
                  <a:txBody>
                    <a:bodyPr/>
                    <a:lstStyle/>
                    <a:p>
                      <a:pPr algn="l" fontAlgn="b"/>
                      <a:r>
                        <a:rPr lang="en-US" sz="1200" b="0" i="0" u="none" strike="noStrike" dirty="0">
                          <a:solidFill>
                            <a:srgbClr val="000000"/>
                          </a:solidFill>
                          <a:effectLst/>
                          <a:latin typeface="Arial" panose="020B0604020202020204" pitchFamily="34" charset="0"/>
                        </a:rPr>
                        <a:t># of TB cases successfully </a:t>
                      </a:r>
                      <a:r>
                        <a:rPr lang="en-US" sz="1200" b="0" i="0" u="none" strike="noStrike" dirty="0" smtClean="0">
                          <a:solidFill>
                            <a:srgbClr val="000000"/>
                          </a:solidFill>
                          <a:effectLst/>
                          <a:latin typeface="Arial" panose="020B0604020202020204" pitchFamily="34" charset="0"/>
                        </a:rPr>
                        <a:t>treated</a:t>
                      </a:r>
                      <a:endParaRPr lang="en-US" sz="1200" b="0" i="0" u="none" strike="noStrike" dirty="0">
                        <a:solidFill>
                          <a:srgbClr val="000000"/>
                        </a:solidFill>
                        <a:effectLst/>
                        <a:latin typeface="Arial" panose="020B0604020202020204" pitchFamily="34" charset="0"/>
                      </a:endParaRPr>
                    </a:p>
                  </a:txBody>
                  <a:tcPr marL="4882" marR="4882" marT="49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8686</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7603</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8862</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114.2</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1200" b="0" i="0" u="none" strike="noStrike">
                          <a:solidFill>
                            <a:srgbClr val="000000"/>
                          </a:solidFill>
                          <a:effectLst/>
                          <a:latin typeface="Arial" panose="020B0604020202020204" pitchFamily="34" charset="0"/>
                        </a:rPr>
                        <a:t>98.0</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1200" b="0" i="0" u="none" strike="noStrike">
                          <a:solidFill>
                            <a:srgbClr val="000000"/>
                          </a:solidFill>
                          <a:effectLst/>
                          <a:latin typeface="Arial" panose="020B0604020202020204" pitchFamily="34" charset="0"/>
                        </a:rPr>
                        <a:t>85.8</a:t>
                      </a:r>
                    </a:p>
                  </a:txBody>
                  <a:tcPr marL="4882" marR="4882" marT="49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669877431"/>
                  </a:ext>
                </a:extLst>
              </a:tr>
              <a:tr h="218937">
                <a:tc>
                  <a:txBody>
                    <a:bodyPr/>
                    <a:lstStyle/>
                    <a:p>
                      <a:pPr algn="l" fontAlgn="b"/>
                      <a:r>
                        <a:rPr lang="en-US" sz="1200" b="0" i="0" u="none" strike="noStrike" dirty="0">
                          <a:solidFill>
                            <a:srgbClr val="000000"/>
                          </a:solidFill>
                          <a:effectLst/>
                          <a:latin typeface="Arial" panose="020B0604020202020204" pitchFamily="34" charset="0"/>
                        </a:rPr>
                        <a:t>TB cases referred </a:t>
                      </a:r>
                      <a:r>
                        <a:rPr lang="en-US" sz="1200" b="0" i="0" u="none" strike="noStrike" dirty="0" smtClean="0">
                          <a:solidFill>
                            <a:srgbClr val="000000"/>
                          </a:solidFill>
                          <a:effectLst/>
                          <a:latin typeface="Arial" panose="020B0604020202020204" pitchFamily="34" charset="0"/>
                        </a:rPr>
                        <a:t>f CBTB contribution</a:t>
                      </a:r>
                      <a:r>
                        <a:rPr lang="en-US" sz="1200" b="0" i="0" u="none" strike="noStrike" dirty="0">
                          <a:solidFill>
                            <a:srgbClr val="000000"/>
                          </a:solidFill>
                          <a:effectLst/>
                          <a:latin typeface="Arial" panose="020B0604020202020204" pitchFamily="34" charset="0"/>
                        </a:rPr>
                        <a:t>)</a:t>
                      </a:r>
                    </a:p>
                  </a:txBody>
                  <a:tcPr marL="4882" marR="4882" marT="49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858</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842</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983</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101.9</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1200" b="0" i="0" u="none" strike="noStrike">
                          <a:solidFill>
                            <a:srgbClr val="000000"/>
                          </a:solidFill>
                          <a:effectLst/>
                          <a:latin typeface="Arial" panose="020B0604020202020204" pitchFamily="34" charset="0"/>
                        </a:rPr>
                        <a:t>87.3</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1200" b="0" i="0" u="none" strike="noStrike">
                          <a:solidFill>
                            <a:srgbClr val="000000"/>
                          </a:solidFill>
                          <a:effectLst/>
                          <a:latin typeface="Arial" panose="020B0604020202020204" pitchFamily="34" charset="0"/>
                        </a:rPr>
                        <a:t>85.7</a:t>
                      </a:r>
                    </a:p>
                  </a:txBody>
                  <a:tcPr marL="4882" marR="4882" marT="49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494104033"/>
                  </a:ext>
                </a:extLst>
              </a:tr>
              <a:tr h="289967">
                <a:tc>
                  <a:txBody>
                    <a:bodyPr/>
                    <a:lstStyle/>
                    <a:p>
                      <a:pPr algn="l" fontAlgn="b"/>
                      <a:r>
                        <a:rPr lang="en-US" sz="1200" b="0" i="0" u="none" strike="noStrike" dirty="0">
                          <a:solidFill>
                            <a:srgbClr val="000000"/>
                          </a:solidFill>
                          <a:effectLst/>
                          <a:latin typeface="Arial" panose="020B0604020202020204" pitchFamily="34" charset="0"/>
                        </a:rPr>
                        <a:t># of TB cases </a:t>
                      </a:r>
                      <a:r>
                        <a:rPr lang="en-US" sz="1200" b="0" i="0" u="none" strike="noStrike" dirty="0" smtClean="0">
                          <a:solidFill>
                            <a:srgbClr val="000000"/>
                          </a:solidFill>
                          <a:effectLst/>
                          <a:latin typeface="Arial" panose="020B0604020202020204" pitchFamily="34" charset="0"/>
                        </a:rPr>
                        <a:t> from</a:t>
                      </a:r>
                      <a:r>
                        <a:rPr lang="en-US" sz="1200" b="0" i="0" u="none" strike="noStrike" baseline="0" dirty="0" smtClean="0">
                          <a:solidFill>
                            <a:srgbClr val="000000"/>
                          </a:solidFill>
                          <a:effectLst/>
                          <a:latin typeface="Arial" panose="020B0604020202020204" pitchFamily="34" charset="0"/>
                        </a:rPr>
                        <a:t> </a:t>
                      </a:r>
                      <a:r>
                        <a:rPr lang="en-US" sz="1200" b="0" i="0" u="none" strike="noStrike" dirty="0" smtClean="0">
                          <a:solidFill>
                            <a:srgbClr val="000000"/>
                          </a:solidFill>
                          <a:effectLst/>
                          <a:latin typeface="Arial" panose="020B0604020202020204" pitchFamily="34" charset="0"/>
                        </a:rPr>
                        <a:t>PPM </a:t>
                      </a:r>
                      <a:r>
                        <a:rPr lang="en-US" sz="1200" b="0" i="0" u="none" strike="noStrike" dirty="0">
                          <a:solidFill>
                            <a:srgbClr val="000000"/>
                          </a:solidFill>
                          <a:effectLst/>
                          <a:latin typeface="Arial" panose="020B0604020202020204" pitchFamily="34" charset="0"/>
                        </a:rPr>
                        <a:t>contribution) </a:t>
                      </a:r>
                    </a:p>
                  </a:txBody>
                  <a:tcPr marL="4882" marR="4882" marT="49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1605</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1239</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1542</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129.5</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200" b="0" i="0" u="none" strike="noStrike">
                          <a:solidFill>
                            <a:srgbClr val="000000"/>
                          </a:solidFill>
                          <a:effectLst/>
                          <a:latin typeface="Arial" panose="020B0604020202020204" pitchFamily="34" charset="0"/>
                        </a:rPr>
                        <a:t>104.1</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1200" b="0" i="0" u="none" strike="noStrike">
                          <a:solidFill>
                            <a:srgbClr val="000000"/>
                          </a:solidFill>
                          <a:effectLst/>
                          <a:latin typeface="Arial" panose="020B0604020202020204" pitchFamily="34" charset="0"/>
                        </a:rPr>
                        <a:t>80.4</a:t>
                      </a:r>
                    </a:p>
                  </a:txBody>
                  <a:tcPr marL="4882" marR="4882" marT="49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452495431"/>
                  </a:ext>
                </a:extLst>
              </a:tr>
              <a:tr h="218937">
                <a:tc>
                  <a:txBody>
                    <a:bodyPr/>
                    <a:lstStyle/>
                    <a:p>
                      <a:pPr algn="l" fontAlgn="b"/>
                      <a:r>
                        <a:rPr lang="en-US" sz="1200" b="0" i="0" u="none" strike="noStrike">
                          <a:solidFill>
                            <a:srgbClr val="000000"/>
                          </a:solidFill>
                          <a:effectLst/>
                          <a:latin typeface="Arial" panose="020B0604020202020204" pitchFamily="34" charset="0"/>
                        </a:rPr>
                        <a:t># of BCPTBC with DST result at least for rifampicin</a:t>
                      </a:r>
                    </a:p>
                  </a:txBody>
                  <a:tcPr marL="4882" marR="4882" marT="49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3829</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2938</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3040</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130.3</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200" b="0" i="0" u="none" strike="noStrike">
                          <a:solidFill>
                            <a:srgbClr val="000000"/>
                          </a:solidFill>
                          <a:effectLst/>
                          <a:latin typeface="Arial" panose="020B0604020202020204" pitchFamily="34" charset="0"/>
                        </a:rPr>
                        <a:t>126.0</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200" b="0" i="0" u="none" strike="noStrike">
                          <a:solidFill>
                            <a:srgbClr val="000000"/>
                          </a:solidFill>
                          <a:effectLst/>
                          <a:latin typeface="Arial" panose="020B0604020202020204" pitchFamily="34" charset="0"/>
                        </a:rPr>
                        <a:t>96.6</a:t>
                      </a:r>
                    </a:p>
                  </a:txBody>
                  <a:tcPr marL="4882" marR="4882" marT="49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970181781"/>
                  </a:ext>
                </a:extLst>
              </a:tr>
              <a:tr h="218937">
                <a:tc>
                  <a:txBody>
                    <a:bodyPr/>
                    <a:lstStyle/>
                    <a:p>
                      <a:pPr algn="l" fontAlgn="b"/>
                      <a:r>
                        <a:rPr lang="en-US" sz="1200" b="0" i="0" u="none" strike="noStrike">
                          <a:solidFill>
                            <a:srgbClr val="000000"/>
                          </a:solidFill>
                          <a:effectLst/>
                          <a:latin typeface="Arial" panose="020B0604020202020204" pitchFamily="34" charset="0"/>
                        </a:rPr>
                        <a:t># of TB patients initially tested with mWRD</a:t>
                      </a:r>
                    </a:p>
                  </a:txBody>
                  <a:tcPr marL="4882" marR="4882" marT="49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4340</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3177</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3511</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136.6</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200" b="0" i="0" u="none" strike="noStrike">
                          <a:solidFill>
                            <a:srgbClr val="000000"/>
                          </a:solidFill>
                          <a:effectLst/>
                          <a:latin typeface="Arial" panose="020B0604020202020204" pitchFamily="34" charset="0"/>
                        </a:rPr>
                        <a:t>123.6</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200" b="0" i="0" u="none" strike="noStrike">
                          <a:solidFill>
                            <a:srgbClr val="000000"/>
                          </a:solidFill>
                          <a:effectLst/>
                          <a:latin typeface="Arial" panose="020B0604020202020204" pitchFamily="34" charset="0"/>
                        </a:rPr>
                        <a:t>90.5</a:t>
                      </a:r>
                    </a:p>
                  </a:txBody>
                  <a:tcPr marL="4882" marR="4882" marT="49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197116370"/>
                  </a:ext>
                </a:extLst>
              </a:tr>
              <a:tr h="339438">
                <a:tc>
                  <a:txBody>
                    <a:bodyPr/>
                    <a:lstStyle/>
                    <a:p>
                      <a:pPr algn="l" fontAlgn="b"/>
                      <a:r>
                        <a:rPr lang="en-US" sz="1200" b="0" i="0" u="none" strike="noStrike" dirty="0">
                          <a:solidFill>
                            <a:srgbClr val="000000"/>
                          </a:solidFill>
                          <a:effectLst/>
                          <a:latin typeface="Arial" panose="020B0604020202020204" pitchFamily="34" charset="0"/>
                        </a:rPr>
                        <a:t>Number of DR TB cases detected/notified (RR, </a:t>
                      </a:r>
                      <a:r>
                        <a:rPr lang="en-US" sz="1200" b="0" i="0" u="none" strike="noStrike" dirty="0" smtClean="0">
                          <a:solidFill>
                            <a:srgbClr val="000000"/>
                          </a:solidFill>
                          <a:effectLst/>
                          <a:latin typeface="Arial" panose="020B0604020202020204" pitchFamily="34" charset="0"/>
                        </a:rPr>
                        <a:t>MDR,)</a:t>
                      </a:r>
                      <a:endParaRPr lang="en-US" sz="1200" b="0" i="0" u="none" strike="noStrike" dirty="0">
                        <a:solidFill>
                          <a:srgbClr val="000000"/>
                        </a:solidFill>
                        <a:effectLst/>
                        <a:latin typeface="Arial" panose="020B0604020202020204" pitchFamily="34" charset="0"/>
                      </a:endParaRPr>
                    </a:p>
                  </a:txBody>
                  <a:tcPr marL="4882" marR="4882" marT="49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1025</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981</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1090</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104.5</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1200" b="0" i="0" u="none" strike="noStrike">
                          <a:solidFill>
                            <a:srgbClr val="000000"/>
                          </a:solidFill>
                          <a:effectLst/>
                          <a:latin typeface="Arial" panose="020B0604020202020204" pitchFamily="34" charset="0"/>
                        </a:rPr>
                        <a:t>94.0</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1200" b="0" i="0" u="none" strike="noStrike">
                          <a:solidFill>
                            <a:srgbClr val="000000"/>
                          </a:solidFill>
                          <a:effectLst/>
                          <a:latin typeface="Arial" panose="020B0604020202020204" pitchFamily="34" charset="0"/>
                        </a:rPr>
                        <a:t>90.0</a:t>
                      </a:r>
                    </a:p>
                  </a:txBody>
                  <a:tcPr marL="4882" marR="4882" marT="49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678034802"/>
                  </a:ext>
                </a:extLst>
              </a:tr>
              <a:tr h="197359">
                <a:tc>
                  <a:txBody>
                    <a:bodyPr/>
                    <a:lstStyle/>
                    <a:p>
                      <a:pPr algn="l" fontAlgn="b"/>
                      <a:r>
                        <a:rPr lang="en-US" sz="1200" b="0" i="0" u="none" strike="noStrike" dirty="0">
                          <a:solidFill>
                            <a:srgbClr val="000000"/>
                          </a:solidFill>
                          <a:effectLst/>
                          <a:latin typeface="Arial" panose="020B0604020202020204" pitchFamily="34" charset="0"/>
                        </a:rPr>
                        <a:t># of </a:t>
                      </a:r>
                      <a:r>
                        <a:rPr lang="en-US" sz="1200" b="0" i="0" u="none" strike="noStrike" dirty="0" smtClean="0">
                          <a:solidFill>
                            <a:srgbClr val="000000"/>
                          </a:solidFill>
                          <a:effectLst/>
                          <a:latin typeface="Arial" panose="020B0604020202020204" pitchFamily="34" charset="0"/>
                        </a:rPr>
                        <a:t>BCPT TB </a:t>
                      </a:r>
                      <a:r>
                        <a:rPr lang="en-US" sz="1200" b="0" i="0" u="none" strike="noStrike" dirty="0">
                          <a:solidFill>
                            <a:srgbClr val="000000"/>
                          </a:solidFill>
                          <a:effectLst/>
                          <a:latin typeface="Arial" panose="020B0604020202020204" pitchFamily="34" charset="0"/>
                        </a:rPr>
                        <a:t>case contacts screened </a:t>
                      </a:r>
                    </a:p>
                  </a:txBody>
                  <a:tcPr marL="4882" marR="4882" marT="49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9105</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8647</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9943</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105.3</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1200" b="0" i="0" u="none" strike="noStrike" dirty="0">
                          <a:solidFill>
                            <a:srgbClr val="000000"/>
                          </a:solidFill>
                          <a:effectLst/>
                          <a:latin typeface="Arial" panose="020B0604020202020204" pitchFamily="34" charset="0"/>
                        </a:rPr>
                        <a:t>91.6</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1200" b="0" i="0" u="none" strike="noStrike">
                          <a:solidFill>
                            <a:srgbClr val="000000"/>
                          </a:solidFill>
                          <a:effectLst/>
                          <a:latin typeface="Arial" panose="020B0604020202020204" pitchFamily="34" charset="0"/>
                        </a:rPr>
                        <a:t>87.0</a:t>
                      </a:r>
                    </a:p>
                  </a:txBody>
                  <a:tcPr marL="4882" marR="4882" marT="49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708610605"/>
                  </a:ext>
                </a:extLst>
              </a:tr>
              <a:tr h="389086">
                <a:tc>
                  <a:txBody>
                    <a:bodyPr/>
                    <a:lstStyle/>
                    <a:p>
                      <a:pPr algn="l" fontAlgn="b"/>
                      <a:r>
                        <a:rPr lang="en-US" sz="1200" b="0" i="0" u="none" strike="noStrike" dirty="0">
                          <a:solidFill>
                            <a:srgbClr val="000000"/>
                          </a:solidFill>
                          <a:effectLst/>
                          <a:latin typeface="Arial" panose="020B0604020202020204" pitchFamily="34" charset="0"/>
                        </a:rPr>
                        <a:t># </a:t>
                      </a:r>
                      <a:r>
                        <a:rPr lang="en-US" sz="1200" b="0" i="0" u="none" strike="noStrike" dirty="0" smtClean="0">
                          <a:solidFill>
                            <a:srgbClr val="000000"/>
                          </a:solidFill>
                          <a:effectLst/>
                          <a:latin typeface="Arial" panose="020B0604020202020204" pitchFamily="34" charset="0"/>
                        </a:rPr>
                        <a:t>of </a:t>
                      </a:r>
                      <a:r>
                        <a:rPr lang="en-US" sz="1200" b="0" i="0" u="none" strike="noStrike" dirty="0">
                          <a:solidFill>
                            <a:srgbClr val="000000"/>
                          </a:solidFill>
                          <a:effectLst/>
                          <a:latin typeface="Arial" panose="020B0604020202020204" pitchFamily="34" charset="0"/>
                        </a:rPr>
                        <a:t>under 15 years old contacts of BCPTB cases put on TPT </a:t>
                      </a:r>
                    </a:p>
                  </a:txBody>
                  <a:tcPr marL="4882" marR="4882" marT="49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5325</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5201</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5906</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102.4</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1200" b="0" i="0" u="none" strike="noStrike" dirty="0">
                          <a:solidFill>
                            <a:srgbClr val="000000"/>
                          </a:solidFill>
                          <a:effectLst/>
                          <a:latin typeface="Arial" panose="020B0604020202020204" pitchFamily="34" charset="0"/>
                        </a:rPr>
                        <a:t>90.2</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1200" b="0" i="0" u="none" strike="noStrike">
                          <a:solidFill>
                            <a:srgbClr val="000000"/>
                          </a:solidFill>
                          <a:effectLst/>
                          <a:latin typeface="Arial" panose="020B0604020202020204" pitchFamily="34" charset="0"/>
                        </a:rPr>
                        <a:t>88.1</a:t>
                      </a:r>
                    </a:p>
                  </a:txBody>
                  <a:tcPr marL="4882" marR="4882" marT="49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554368808"/>
                  </a:ext>
                </a:extLst>
              </a:tr>
              <a:tr h="218937">
                <a:tc>
                  <a:txBody>
                    <a:bodyPr/>
                    <a:lstStyle/>
                    <a:p>
                      <a:pPr algn="l" fontAlgn="b"/>
                      <a:r>
                        <a:rPr lang="en-US" sz="1200" b="0" i="0" u="none" strike="noStrike">
                          <a:solidFill>
                            <a:srgbClr val="000000"/>
                          </a:solidFill>
                          <a:effectLst/>
                          <a:latin typeface="Arial" panose="020B0604020202020204" pitchFamily="34" charset="0"/>
                        </a:rPr>
                        <a:t># of TB cases with documented HIV test result</a:t>
                      </a:r>
                    </a:p>
                  </a:txBody>
                  <a:tcPr marL="4882" marR="4882" marT="49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8176</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6300</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6831</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129.8</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1200" b="0" i="0" u="none" strike="noStrike">
                          <a:solidFill>
                            <a:srgbClr val="000000"/>
                          </a:solidFill>
                          <a:effectLst/>
                          <a:latin typeface="Arial" panose="020B0604020202020204" pitchFamily="34" charset="0"/>
                        </a:rPr>
                        <a:t>119.7</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200" b="0" i="0" u="none" strike="noStrike" dirty="0">
                          <a:solidFill>
                            <a:srgbClr val="000000"/>
                          </a:solidFill>
                          <a:effectLst/>
                          <a:latin typeface="Arial" panose="020B0604020202020204" pitchFamily="34" charset="0"/>
                        </a:rPr>
                        <a:t>92.2</a:t>
                      </a:r>
                    </a:p>
                  </a:txBody>
                  <a:tcPr marL="4882" marR="4882" marT="49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526378265"/>
                  </a:ext>
                </a:extLst>
              </a:tr>
              <a:tr h="218937">
                <a:tc>
                  <a:txBody>
                    <a:bodyPr/>
                    <a:lstStyle/>
                    <a:p>
                      <a:pPr algn="l" fontAlgn="b"/>
                      <a:r>
                        <a:rPr lang="en-US" sz="1200" b="0" i="0" u="none" strike="noStrike">
                          <a:solidFill>
                            <a:srgbClr val="000000"/>
                          </a:solidFill>
                          <a:effectLst/>
                          <a:latin typeface="Arial" panose="020B0604020202020204" pitchFamily="34" charset="0"/>
                        </a:rPr>
                        <a:t># of TB-HIV co-infected patients put on ART </a:t>
                      </a:r>
                    </a:p>
                  </a:txBody>
                  <a:tcPr marL="4882" marR="4882" marT="49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3042</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2754</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2905</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110.5</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1200" b="0" i="0" u="none" strike="noStrike" dirty="0">
                          <a:solidFill>
                            <a:srgbClr val="000000"/>
                          </a:solidFill>
                          <a:effectLst/>
                          <a:latin typeface="Arial" panose="020B0604020202020204" pitchFamily="34" charset="0"/>
                        </a:rPr>
                        <a:t>104.7</a:t>
                      </a:r>
                    </a:p>
                  </a:txBody>
                  <a:tcPr marL="4882" marR="4882" marT="49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sz="1200" b="0" i="0" u="none" strike="noStrike" dirty="0">
                          <a:solidFill>
                            <a:srgbClr val="000000"/>
                          </a:solidFill>
                          <a:effectLst/>
                          <a:latin typeface="Arial" panose="020B0604020202020204" pitchFamily="34" charset="0"/>
                        </a:rPr>
                        <a:t>94.8</a:t>
                      </a:r>
                    </a:p>
                  </a:txBody>
                  <a:tcPr marL="4882" marR="4882" marT="49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741296520"/>
                  </a:ext>
                </a:extLst>
              </a:tr>
            </a:tbl>
          </a:graphicData>
        </a:graphic>
      </p:graphicFrame>
    </p:spTree>
    <p:extLst>
      <p:ext uri="{BB962C8B-B14F-4D97-AF65-F5344CB8AC3E}">
        <p14:creationId xmlns:p14="http://schemas.microsoft.com/office/powerpoint/2010/main" val="3130324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1112" y="80388"/>
            <a:ext cx="4116344" cy="768571"/>
          </a:xfrm>
          <a:solidFill>
            <a:schemeClr val="bg1">
              <a:lumMod val="95000"/>
            </a:schemeClr>
          </a:solidFill>
          <a:ln>
            <a:solidFill>
              <a:schemeClr val="tx2">
                <a:lumMod val="20000"/>
                <a:lumOff val="80000"/>
              </a:schemeClr>
            </a:solidFill>
          </a:ln>
        </p:spPr>
        <p:txBody>
          <a:bodyPr>
            <a:noAutofit/>
          </a:bodyPr>
          <a:lstStyle/>
          <a:p>
            <a:pPr>
              <a:spcAft>
                <a:spcPts val="0"/>
              </a:spcAft>
            </a:pPr>
            <a:r>
              <a:rPr lang="en-US" sz="1800" i="1" dirty="0">
                <a:solidFill>
                  <a:schemeClr val="tx1">
                    <a:lumMod val="50000"/>
                    <a:lumOff val="50000"/>
                  </a:schemeClr>
                </a:solidFill>
                <a:latin typeface="Arial" panose="020B0604020202020204" pitchFamily="34" charset="0"/>
                <a:ea typeface="Arial" panose="020B0604020202020204" pitchFamily="34" charset="0"/>
              </a:rPr>
              <a:t>Vision for the future of data-driven TB control in your country</a:t>
            </a:r>
          </a:p>
        </p:txBody>
      </p:sp>
      <p:sp>
        <p:nvSpPr>
          <p:cNvPr id="4" name="Content Placeholder 3"/>
          <p:cNvSpPr>
            <a:spLocks noGrp="1"/>
          </p:cNvSpPr>
          <p:nvPr>
            <p:ph sz="half" idx="2"/>
          </p:nvPr>
        </p:nvSpPr>
        <p:spPr>
          <a:xfrm>
            <a:off x="119575" y="1005840"/>
            <a:ext cx="4378607" cy="3720905"/>
          </a:xfrm>
          <a:ln>
            <a:solidFill>
              <a:schemeClr val="accent1"/>
            </a:solidFill>
          </a:ln>
        </p:spPr>
        <p:txBody>
          <a:bodyPr>
            <a:normAutofit/>
          </a:bodyPr>
          <a:lstStyle/>
          <a:p>
            <a:pPr marL="0" indent="0">
              <a:buNone/>
            </a:pPr>
            <a:endParaRPr lang="en-US" dirty="0"/>
          </a:p>
          <a:p>
            <a:pPr>
              <a:lnSpc>
                <a:spcPct val="200000"/>
              </a:lnSpc>
            </a:pPr>
            <a:r>
              <a:rPr lang="en-US" dirty="0"/>
              <a:t>Decision for the TBL prevention and control activities will be data driven which will lead us to elimination of the disease in the country </a:t>
            </a:r>
          </a:p>
        </p:txBody>
      </p:sp>
      <p:sp>
        <p:nvSpPr>
          <p:cNvPr id="5" name="Text Placeholder 4"/>
          <p:cNvSpPr>
            <a:spLocks noGrp="1"/>
          </p:cNvSpPr>
          <p:nvPr>
            <p:ph type="body" sz="quarter" idx="3"/>
          </p:nvPr>
        </p:nvSpPr>
        <p:spPr>
          <a:xfrm>
            <a:off x="4498182" y="80388"/>
            <a:ext cx="4404658" cy="768571"/>
          </a:xfrm>
          <a:solidFill>
            <a:schemeClr val="bg1">
              <a:lumMod val="95000"/>
            </a:schemeClr>
          </a:solidFill>
          <a:ln>
            <a:solidFill>
              <a:schemeClr val="tx2">
                <a:lumMod val="20000"/>
                <a:lumOff val="80000"/>
              </a:schemeClr>
            </a:solidFill>
          </a:ln>
        </p:spPr>
        <p:txBody>
          <a:bodyPr anchor="ctr">
            <a:normAutofit/>
          </a:bodyPr>
          <a:lstStyle/>
          <a:p>
            <a:r>
              <a:rPr lang="en-US" sz="1800" i="1" dirty="0">
                <a:solidFill>
                  <a:schemeClr val="tx1">
                    <a:lumMod val="50000"/>
                    <a:lumOff val="50000"/>
                  </a:schemeClr>
                </a:solidFill>
                <a:latin typeface="Arial" panose="020B0604020202020204" pitchFamily="34" charset="0"/>
                <a:ea typeface="Arial" panose="020B0604020202020204" pitchFamily="34" charset="0"/>
              </a:rPr>
              <a:t>Upcoming initiatives or plans</a:t>
            </a:r>
            <a:endParaRPr lang="en-US" sz="1800" i="1" dirty="0">
              <a:solidFill>
                <a:schemeClr val="tx1">
                  <a:lumMod val="50000"/>
                  <a:lumOff val="50000"/>
                </a:schemeClr>
              </a:solidFill>
            </a:endParaRPr>
          </a:p>
        </p:txBody>
      </p:sp>
      <p:sp>
        <p:nvSpPr>
          <p:cNvPr id="6" name="Content Placeholder 5"/>
          <p:cNvSpPr>
            <a:spLocks noGrp="1"/>
          </p:cNvSpPr>
          <p:nvPr>
            <p:ph sz="quarter" idx="4"/>
          </p:nvPr>
        </p:nvSpPr>
        <p:spPr>
          <a:xfrm>
            <a:off x="4629151" y="1004835"/>
            <a:ext cx="4273689" cy="3800685"/>
          </a:xfrm>
          <a:ln>
            <a:solidFill>
              <a:schemeClr val="accent1"/>
            </a:solidFill>
          </a:ln>
        </p:spPr>
        <p:txBody>
          <a:bodyPr>
            <a:normAutofit fontScale="85000" lnSpcReduction="20000"/>
          </a:bodyPr>
          <a:lstStyle/>
          <a:p>
            <a:pPr algn="just">
              <a:lnSpc>
                <a:spcPct val="120000"/>
              </a:lnSpc>
              <a:buFont typeface="Wingdings" panose="05000000000000000000" pitchFamily="2" charset="2"/>
              <a:buChar char="ü"/>
            </a:pPr>
            <a:r>
              <a:rPr lang="en-US" dirty="0">
                <a:solidFill>
                  <a:schemeClr val="tx1"/>
                </a:solidFill>
                <a:ea typeface="Cambria" panose="02040503050406030204" pitchFamily="18" charset="0"/>
              </a:rPr>
              <a:t>Expedite transition from paper-based to electronic case-based TBL information system </a:t>
            </a:r>
          </a:p>
          <a:p>
            <a:pPr algn="just">
              <a:lnSpc>
                <a:spcPct val="120000"/>
              </a:lnSpc>
              <a:buFont typeface="Wingdings" panose="05000000000000000000" pitchFamily="2" charset="2"/>
              <a:buChar char="ü"/>
            </a:pPr>
            <a:r>
              <a:rPr lang="en-US" dirty="0">
                <a:solidFill>
                  <a:schemeClr val="tx1"/>
                </a:solidFill>
              </a:rPr>
              <a:t> </a:t>
            </a:r>
            <a:r>
              <a:rPr lang="en-US" dirty="0">
                <a:solidFill>
                  <a:schemeClr val="tx1"/>
                </a:solidFill>
                <a:ea typeface="Cambria" panose="02040503050406030204" pitchFamily="18" charset="0"/>
              </a:rPr>
              <a:t>Complete transition to digital case-based TB reporting &amp; surveillance system by 2030</a:t>
            </a:r>
          </a:p>
          <a:p>
            <a:pPr algn="just">
              <a:lnSpc>
                <a:spcPct val="120000"/>
              </a:lnSpc>
              <a:buFont typeface="Wingdings" panose="05000000000000000000" pitchFamily="2" charset="2"/>
              <a:buChar char="ü"/>
            </a:pPr>
            <a:r>
              <a:rPr lang="en-US" dirty="0">
                <a:solidFill>
                  <a:schemeClr val="tx1"/>
                </a:solidFill>
              </a:rPr>
              <a:t> The transition shall be in a phased approach </a:t>
            </a:r>
          </a:p>
          <a:p>
            <a:pPr algn="just">
              <a:lnSpc>
                <a:spcPct val="120000"/>
              </a:lnSpc>
              <a:buFont typeface="Wingdings" panose="05000000000000000000" pitchFamily="2" charset="2"/>
              <a:buChar char="ü"/>
            </a:pPr>
            <a:r>
              <a:rPr lang="en-US" dirty="0">
                <a:solidFill>
                  <a:schemeClr val="tx1"/>
                </a:solidFill>
              </a:rPr>
              <a:t> The first phase of the transition will involve </a:t>
            </a:r>
            <a:r>
              <a:rPr lang="en-US" dirty="0">
                <a:solidFill>
                  <a:schemeClr val="tx1"/>
                </a:solidFill>
                <a:ea typeface="Cambria" panose="02040503050406030204" pitchFamily="18" charset="0"/>
              </a:rPr>
              <a:t>scaling up EMR for DS-TB at all TICs and TFCs</a:t>
            </a:r>
          </a:p>
          <a:p>
            <a:pPr algn="just">
              <a:lnSpc>
                <a:spcPct val="150000"/>
              </a:lnSpc>
              <a:buFont typeface="Wingdings" panose="05000000000000000000" pitchFamily="2" charset="2"/>
              <a:buChar char="ü"/>
            </a:pPr>
            <a:r>
              <a:rPr lang="en-US" dirty="0">
                <a:solidFill>
                  <a:schemeClr val="tx1"/>
                </a:solidFill>
              </a:rPr>
              <a:t> Facility readiness assessment conducted project concept note developed </a:t>
            </a:r>
          </a:p>
        </p:txBody>
      </p:sp>
      <p:sp>
        <p:nvSpPr>
          <p:cNvPr id="9" name="Slide Number Placeholder 8"/>
          <p:cNvSpPr>
            <a:spLocks noGrp="1"/>
          </p:cNvSpPr>
          <p:nvPr>
            <p:ph type="sldNum" sz="quarter" idx="12"/>
          </p:nvPr>
        </p:nvSpPr>
        <p:spPr/>
        <p:txBody>
          <a:bodyPr/>
          <a:lstStyle/>
          <a:p>
            <a:fld id="{C5553709-93FE-40B7-B2E1-EFCE77D78821}" type="slidenum">
              <a:rPr lang="en-US" smtClean="0"/>
              <a:t>15</a:t>
            </a:fld>
            <a:endParaRPr lang="en-US"/>
          </a:p>
        </p:txBody>
      </p:sp>
    </p:spTree>
    <p:extLst>
      <p:ext uri="{BB962C8B-B14F-4D97-AF65-F5344CB8AC3E}">
        <p14:creationId xmlns:p14="http://schemas.microsoft.com/office/powerpoint/2010/main" val="417673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68" y="56271"/>
            <a:ext cx="8315574" cy="797839"/>
          </a:xfrm>
          <a:solidFill>
            <a:schemeClr val="bg1">
              <a:lumMod val="95000"/>
            </a:schemeClr>
          </a:solidFill>
          <a:ln>
            <a:solidFill>
              <a:schemeClr val="accent1"/>
            </a:solidFill>
          </a:ln>
        </p:spPr>
        <p:txBody>
          <a:bodyPr/>
          <a:lstStyle/>
          <a:p>
            <a:pPr>
              <a:lnSpc>
                <a:spcPct val="115000"/>
              </a:lnSpc>
              <a:spcAft>
                <a:spcPts val="0"/>
              </a:spcAft>
            </a:pPr>
            <a:r>
              <a:rPr lang="en-US" i="1" dirty="0">
                <a:latin typeface="Arial" panose="020B0604020202020204" pitchFamily="34" charset="0"/>
                <a:ea typeface="Arial" panose="020B0604020202020204" pitchFamily="34" charset="0"/>
              </a:rPr>
              <a:t>Common challenges in TB data quality, collection, analysis, and utilization and potential solutions</a:t>
            </a:r>
          </a:p>
        </p:txBody>
      </p:sp>
      <p:sp>
        <p:nvSpPr>
          <p:cNvPr id="3" name="Text Placeholder 2"/>
          <p:cNvSpPr>
            <a:spLocks noGrp="1"/>
          </p:cNvSpPr>
          <p:nvPr>
            <p:ph type="body" idx="1"/>
          </p:nvPr>
        </p:nvSpPr>
        <p:spPr>
          <a:xfrm>
            <a:off x="200968" y="928468"/>
            <a:ext cx="3868340" cy="548535"/>
          </a:xfrm>
          <a:solidFill>
            <a:schemeClr val="bg2">
              <a:lumMod val="90000"/>
            </a:schemeClr>
          </a:solidFill>
        </p:spPr>
        <p:txBody>
          <a:bodyPr/>
          <a:lstStyle/>
          <a:p>
            <a:r>
              <a:rPr lang="en-US" i="1" dirty="0">
                <a:latin typeface="Arial" panose="020B0604020202020204" pitchFamily="34" charset="0"/>
                <a:ea typeface="Arial" panose="020B0604020202020204" pitchFamily="34" charset="0"/>
              </a:rPr>
              <a:t>Common challenges</a:t>
            </a:r>
            <a:endParaRPr lang="en-US" dirty="0"/>
          </a:p>
        </p:txBody>
      </p:sp>
      <p:sp>
        <p:nvSpPr>
          <p:cNvPr id="4" name="Content Placeholder 3"/>
          <p:cNvSpPr>
            <a:spLocks noGrp="1"/>
          </p:cNvSpPr>
          <p:nvPr>
            <p:ph sz="half" idx="2"/>
          </p:nvPr>
        </p:nvSpPr>
        <p:spPr>
          <a:xfrm>
            <a:off x="200968" y="1737360"/>
            <a:ext cx="4297214" cy="2942140"/>
          </a:xfrm>
          <a:ln>
            <a:solidFill>
              <a:schemeClr val="accent1"/>
            </a:solidFill>
          </a:ln>
        </p:spPr>
        <p:txBody>
          <a:bodyPr/>
          <a:lstStyle/>
          <a:p>
            <a:r>
              <a:rPr lang="en-US" dirty="0"/>
              <a:t>Data quality issues due to different reason </a:t>
            </a:r>
          </a:p>
          <a:p>
            <a:r>
              <a:rPr lang="en-US" dirty="0"/>
              <a:t>Shortage of budget for program monitoring </a:t>
            </a:r>
          </a:p>
          <a:p>
            <a:r>
              <a:rPr lang="en-US" dirty="0"/>
              <a:t>Suboptimal higher official engagement </a:t>
            </a:r>
          </a:p>
          <a:p>
            <a:pPr marL="0" indent="0">
              <a:buNone/>
            </a:pPr>
            <a:endParaRPr lang="en-US" dirty="0"/>
          </a:p>
          <a:p>
            <a:endParaRPr lang="en-US" dirty="0"/>
          </a:p>
        </p:txBody>
      </p:sp>
      <p:sp>
        <p:nvSpPr>
          <p:cNvPr id="5" name="Text Placeholder 4"/>
          <p:cNvSpPr>
            <a:spLocks noGrp="1"/>
          </p:cNvSpPr>
          <p:nvPr>
            <p:ph type="body" sz="quarter" idx="3"/>
          </p:nvPr>
        </p:nvSpPr>
        <p:spPr>
          <a:xfrm>
            <a:off x="4629150" y="1041009"/>
            <a:ext cx="3887391" cy="499403"/>
          </a:xfrm>
          <a:solidFill>
            <a:schemeClr val="bg2">
              <a:lumMod val="90000"/>
            </a:schemeClr>
          </a:solidFill>
        </p:spPr>
        <p:txBody>
          <a:bodyPr>
            <a:normAutofit/>
          </a:bodyPr>
          <a:lstStyle/>
          <a:p>
            <a:r>
              <a:rPr lang="en-US" i="1" dirty="0">
                <a:latin typeface="Arial" panose="020B0604020202020204" pitchFamily="34" charset="0"/>
                <a:ea typeface="Arial" panose="020B0604020202020204" pitchFamily="34" charset="0"/>
              </a:rPr>
              <a:t>potential solutions</a:t>
            </a:r>
            <a:endParaRPr lang="en-US" dirty="0"/>
          </a:p>
        </p:txBody>
      </p:sp>
      <p:sp>
        <p:nvSpPr>
          <p:cNvPr id="6" name="Content Placeholder 5"/>
          <p:cNvSpPr>
            <a:spLocks noGrp="1"/>
          </p:cNvSpPr>
          <p:nvPr>
            <p:ph sz="quarter" idx="4"/>
          </p:nvPr>
        </p:nvSpPr>
        <p:spPr>
          <a:xfrm>
            <a:off x="4629151" y="1730327"/>
            <a:ext cx="3887391" cy="2949174"/>
          </a:xfrm>
          <a:ln>
            <a:solidFill>
              <a:schemeClr val="accent1"/>
            </a:solidFill>
          </a:ln>
        </p:spPr>
        <p:txBody>
          <a:bodyPr/>
          <a:lstStyle/>
          <a:p>
            <a:r>
              <a:rPr lang="en-US" dirty="0"/>
              <a:t>Budget support from different partner and improve domestic funding</a:t>
            </a:r>
          </a:p>
          <a:p>
            <a:r>
              <a:rPr lang="en-US" dirty="0"/>
              <a:t>Continue training of TBL  M and E training and strengthen follow up </a:t>
            </a:r>
          </a:p>
          <a:p>
            <a:r>
              <a:rPr lang="en-US" dirty="0"/>
              <a:t>Shift from paper based to electronic case based reporting </a:t>
            </a:r>
          </a:p>
        </p:txBody>
      </p:sp>
      <p:sp>
        <p:nvSpPr>
          <p:cNvPr id="9" name="Slide Number Placeholder 8"/>
          <p:cNvSpPr>
            <a:spLocks noGrp="1"/>
          </p:cNvSpPr>
          <p:nvPr>
            <p:ph type="sldNum" sz="quarter" idx="12"/>
          </p:nvPr>
        </p:nvSpPr>
        <p:spPr/>
        <p:txBody>
          <a:bodyPr/>
          <a:lstStyle/>
          <a:p>
            <a:fld id="{C5553709-93FE-40B7-B2E1-EFCE77D78821}" type="slidenum">
              <a:rPr lang="en-US" smtClean="0"/>
              <a:t>16</a:t>
            </a:fld>
            <a:endParaRPr lang="en-US"/>
          </a:p>
        </p:txBody>
      </p:sp>
    </p:spTree>
    <p:extLst>
      <p:ext uri="{BB962C8B-B14F-4D97-AF65-F5344CB8AC3E}">
        <p14:creationId xmlns:p14="http://schemas.microsoft.com/office/powerpoint/2010/main" val="2078086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 xmlns:a16="http://schemas.microsoft.com/office/drawing/2014/main" id="{AF93540B-FDBF-400C-9C2C-52D856E0E02C}"/>
              </a:ext>
            </a:extLst>
          </p:cNvPr>
          <p:cNvSpPr>
            <a:spLocks noGrp="1"/>
          </p:cNvSpPr>
          <p:nvPr>
            <p:ph type="title"/>
          </p:nvPr>
        </p:nvSpPr>
        <p:spPr>
          <a:xfrm>
            <a:off x="685800" y="1448858"/>
            <a:ext cx="7772400" cy="1754326"/>
          </a:xfrm>
        </p:spPr>
        <p:txBody>
          <a:bodyPr/>
          <a:lstStyle/>
          <a:p>
            <a:r>
              <a:rPr lang="en-US" dirty="0"/>
              <a:t>TB M&amp;E Beyond Numbers: </a:t>
            </a:r>
            <a:r>
              <a:rPr lang="en-US" b="0" dirty="0"/>
              <a:t>Understanding trends in </a:t>
            </a:r>
            <a:br>
              <a:rPr lang="en-US" b="0" dirty="0"/>
            </a:br>
            <a:r>
              <a:rPr lang="en-US" b="0" dirty="0"/>
              <a:t>PBMEF core indicators</a:t>
            </a:r>
          </a:p>
        </p:txBody>
      </p:sp>
    </p:spTree>
    <p:custDataLst>
      <p:tags r:id="rId1"/>
    </p:custDataLst>
    <p:extLst>
      <p:ext uri="{BB962C8B-B14F-4D97-AF65-F5344CB8AC3E}">
        <p14:creationId xmlns:p14="http://schemas.microsoft.com/office/powerpoint/2010/main" val="55345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671" y="155309"/>
            <a:ext cx="8443821" cy="707886"/>
          </a:xfrm>
          <a:ln>
            <a:solidFill>
              <a:schemeClr val="tx2">
                <a:lumMod val="20000"/>
                <a:lumOff val="80000"/>
              </a:schemeClr>
            </a:solidFill>
          </a:ln>
        </p:spPr>
        <p:txBody>
          <a:bodyPr/>
          <a:lstStyle/>
          <a:p>
            <a:r>
              <a:rPr lang="en-US" altLang="en-US" sz="2000" dirty="0"/>
              <a:t>Despite COVID and other emergencies a TB treatment coverage improved from 2017 by increased 1-10% (CDR)</a:t>
            </a:r>
            <a:endParaRPr lang="en-US" sz="2000" dirty="0"/>
          </a:p>
        </p:txBody>
      </p:sp>
      <p:sp>
        <p:nvSpPr>
          <p:cNvPr id="3" name="Text Placeholder 2"/>
          <p:cNvSpPr>
            <a:spLocks noGrp="1"/>
          </p:cNvSpPr>
          <p:nvPr>
            <p:ph type="body" idx="1"/>
          </p:nvPr>
        </p:nvSpPr>
        <p:spPr>
          <a:xfrm>
            <a:off x="665011" y="926333"/>
            <a:ext cx="3868340" cy="381964"/>
          </a:xfrm>
        </p:spPr>
        <p:txBody>
          <a:bodyPr>
            <a:normAutofit fontScale="92500" lnSpcReduction="20000"/>
          </a:bodyPr>
          <a:lstStyle/>
          <a:p>
            <a:r>
              <a:rPr lang="en-US" dirty="0"/>
              <a:t>Treatment coverage </a:t>
            </a:r>
          </a:p>
        </p:txBody>
      </p:sp>
      <p:sp>
        <p:nvSpPr>
          <p:cNvPr id="5" name="Text Placeholder 4"/>
          <p:cNvSpPr>
            <a:spLocks noGrp="1"/>
          </p:cNvSpPr>
          <p:nvPr>
            <p:ph type="body" sz="quarter" idx="3"/>
          </p:nvPr>
        </p:nvSpPr>
        <p:spPr>
          <a:xfrm>
            <a:off x="5591907" y="956603"/>
            <a:ext cx="3417004" cy="430843"/>
          </a:xfrm>
          <a:ln>
            <a:solidFill>
              <a:schemeClr val="accent1"/>
            </a:solidFill>
          </a:ln>
        </p:spPr>
        <p:txBody>
          <a:bodyPr>
            <a:normAutofit lnSpcReduction="10000"/>
          </a:bodyPr>
          <a:lstStyle/>
          <a:p>
            <a:r>
              <a:rPr lang="en-US" dirty="0"/>
              <a:t>DST	 for five years </a:t>
            </a:r>
          </a:p>
        </p:txBody>
      </p:sp>
      <p:sp>
        <p:nvSpPr>
          <p:cNvPr id="9" name="Slide Number Placeholder 8"/>
          <p:cNvSpPr>
            <a:spLocks noGrp="1"/>
          </p:cNvSpPr>
          <p:nvPr>
            <p:ph type="sldNum" sz="quarter" idx="12"/>
          </p:nvPr>
        </p:nvSpPr>
        <p:spPr/>
        <p:txBody>
          <a:bodyPr/>
          <a:lstStyle/>
          <a:p>
            <a:fld id="{C5553709-93FE-40B7-B2E1-EFCE77D78821}" type="slidenum">
              <a:rPr lang="en-US" smtClean="0"/>
              <a:t>18</a:t>
            </a:fld>
            <a:endParaRPr lang="en-US"/>
          </a:p>
        </p:txBody>
      </p:sp>
      <p:graphicFrame>
        <p:nvGraphicFramePr>
          <p:cNvPr id="10" name="Content Placeholder 5"/>
          <p:cNvGraphicFramePr>
            <a:graphicFrameLocks noGrp="1"/>
          </p:cNvGraphicFramePr>
          <p:nvPr>
            <p:ph sz="quarter" idx="4"/>
            <p:extLst>
              <p:ext uri="{D42A27DB-BD31-4B8C-83A1-F6EECF244321}">
                <p14:modId xmlns:p14="http://schemas.microsoft.com/office/powerpoint/2010/main" val="271128034"/>
              </p:ext>
            </p:extLst>
          </p:nvPr>
        </p:nvGraphicFramePr>
        <p:xfrm>
          <a:off x="5015131" y="1631852"/>
          <a:ext cx="4065563" cy="30480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6"/>
          <p:cNvGraphicFramePr>
            <a:graphicFrameLocks noGrp="1"/>
          </p:cNvGraphicFramePr>
          <p:nvPr>
            <p:ph sz="half" idx="2"/>
            <p:extLst>
              <p:ext uri="{D42A27DB-BD31-4B8C-83A1-F6EECF244321}">
                <p14:modId xmlns:p14="http://schemas.microsoft.com/office/powerpoint/2010/main" val="1464293528"/>
              </p:ext>
            </p:extLst>
          </p:nvPr>
        </p:nvGraphicFramePr>
        <p:xfrm>
          <a:off x="302456" y="1385669"/>
          <a:ext cx="4543864" cy="3294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8292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691303"/>
            <a:ext cx="6172200" cy="1094564"/>
          </a:xfrm>
        </p:spPr>
        <p:txBody>
          <a:bodyPr rtlCol="0">
            <a:normAutofit/>
          </a:bodyPr>
          <a:lstStyle/>
          <a:p>
            <a:pPr>
              <a:defRPr/>
            </a:pPr>
            <a:r>
              <a:rPr lang="en-US" sz="5000" b="1" dirty="0">
                <a:solidFill>
                  <a:schemeClr val="tx2">
                    <a:lumMod val="40000"/>
                    <a:lumOff val="60000"/>
                  </a:schemeClr>
                </a:solidFill>
                <a:latin typeface="Arial" pitchFamily="34" charset="0"/>
                <a:cs typeface="Arial" pitchFamily="34" charset="0"/>
              </a:rPr>
              <a:t>Thank You!</a:t>
            </a:r>
          </a:p>
        </p:txBody>
      </p:sp>
      <p:pic>
        <p:nvPicPr>
          <p:cNvPr id="19459" name="Picture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14450" y="1785867"/>
            <a:ext cx="6515100" cy="3053256"/>
          </a:xfrm>
        </p:spPr>
      </p:pic>
    </p:spTree>
    <p:extLst>
      <p:ext uri="{BB962C8B-B14F-4D97-AF65-F5344CB8AC3E}">
        <p14:creationId xmlns:p14="http://schemas.microsoft.com/office/powerpoint/2010/main" val="17578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2</a:t>
            </a:fld>
            <a:endParaRPr lang="en-US"/>
          </a:p>
        </p:txBody>
      </p:sp>
      <p:sp>
        <p:nvSpPr>
          <p:cNvPr id="3" name="Text Placeholder 2"/>
          <p:cNvSpPr>
            <a:spLocks noGrp="1"/>
          </p:cNvSpPr>
          <p:nvPr>
            <p:ph type="body" sz="quarter" idx="10"/>
          </p:nvPr>
        </p:nvSpPr>
        <p:spPr>
          <a:xfrm>
            <a:off x="594782" y="1377950"/>
            <a:ext cx="8461753" cy="2963863"/>
          </a:xfrm>
          <a:ln>
            <a:solidFill>
              <a:schemeClr val="accent1"/>
            </a:solidFill>
          </a:ln>
        </p:spPr>
        <p:txBody>
          <a:bodyPr>
            <a:normAutofit/>
          </a:bodyPr>
          <a:lstStyle/>
          <a:p>
            <a:pPr>
              <a:spcAft>
                <a:spcPts val="1800"/>
              </a:spcAft>
            </a:pPr>
            <a:r>
              <a:rPr lang="en-US" sz="2800" dirty="0"/>
              <a:t>Country TB Profile and TB Situation </a:t>
            </a:r>
            <a:r>
              <a:rPr lang="en-US" sz="2800" dirty="0" smtClean="0"/>
              <a:t>Snapshot</a:t>
            </a:r>
          </a:p>
          <a:p>
            <a:pPr>
              <a:spcAft>
                <a:spcPts val="1800"/>
              </a:spcAft>
            </a:pPr>
            <a:r>
              <a:rPr lang="en-US" sz="2800" dirty="0"/>
              <a:t>Data-Driven Strategies: </a:t>
            </a:r>
            <a:r>
              <a:rPr lang="en-US" sz="2800" dirty="0" smtClean="0"/>
              <a:t>Update </a:t>
            </a:r>
            <a:r>
              <a:rPr lang="en-US" sz="2800" dirty="0"/>
              <a:t>on national TB M&amp;E, surveillance, and data </a:t>
            </a:r>
            <a:r>
              <a:rPr lang="en-US" sz="2800" dirty="0" smtClean="0"/>
              <a:t>use</a:t>
            </a:r>
          </a:p>
          <a:p>
            <a:pPr>
              <a:spcAft>
                <a:spcPts val="1800"/>
              </a:spcAft>
            </a:pPr>
            <a:r>
              <a:rPr lang="en-US" sz="2800" dirty="0"/>
              <a:t>TB M&amp;E Beyond Numbers: Understanding trends in </a:t>
            </a:r>
            <a:br>
              <a:rPr lang="en-US" sz="2800" dirty="0"/>
            </a:br>
            <a:r>
              <a:rPr lang="en-US" sz="2800" dirty="0"/>
              <a:t>PBMEF core indicators</a:t>
            </a:r>
          </a:p>
        </p:txBody>
      </p:sp>
      <p:sp>
        <p:nvSpPr>
          <p:cNvPr id="4" name="Rectangle 3"/>
          <p:cNvSpPr/>
          <p:nvPr/>
        </p:nvSpPr>
        <p:spPr>
          <a:xfrm>
            <a:off x="2112174" y="147122"/>
            <a:ext cx="4664418" cy="707886"/>
          </a:xfrm>
          <a:prstGeom prst="rect">
            <a:avLst/>
          </a:prstGeom>
        </p:spPr>
        <p:txBody>
          <a:bodyPr wrap="none">
            <a:spAutoFit/>
          </a:bodyPr>
          <a:lstStyle/>
          <a:p>
            <a:r>
              <a:rPr lang="en-US" sz="4000" dirty="0" smtClean="0">
                <a:solidFill>
                  <a:schemeClr val="tx1">
                    <a:lumMod val="10000"/>
                    <a:lumOff val="90000"/>
                  </a:schemeClr>
                </a:solidFill>
              </a:rPr>
              <a:t>Presentation out line </a:t>
            </a:r>
            <a:endParaRPr lang="en-US" sz="4000" dirty="0">
              <a:solidFill>
                <a:schemeClr val="tx1">
                  <a:lumMod val="10000"/>
                  <a:lumOff val="90000"/>
                </a:schemeClr>
              </a:solidFill>
            </a:endParaRPr>
          </a:p>
        </p:txBody>
      </p:sp>
    </p:spTree>
    <p:extLst>
      <p:ext uri="{BB962C8B-B14F-4D97-AF65-F5344CB8AC3E}">
        <p14:creationId xmlns:p14="http://schemas.microsoft.com/office/powerpoint/2010/main" val="48142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 xmlns:a16="http://schemas.microsoft.com/office/drawing/2014/main" id="{AF93540B-FDBF-400C-9C2C-52D856E0E02C}"/>
              </a:ext>
            </a:extLst>
          </p:cNvPr>
          <p:cNvSpPr>
            <a:spLocks noGrp="1"/>
          </p:cNvSpPr>
          <p:nvPr>
            <p:ph type="title"/>
          </p:nvPr>
        </p:nvSpPr>
        <p:spPr>
          <a:xfrm>
            <a:off x="685800" y="1886944"/>
            <a:ext cx="7772400" cy="1200329"/>
          </a:xfrm>
        </p:spPr>
        <p:txBody>
          <a:bodyPr/>
          <a:lstStyle/>
          <a:p>
            <a:r>
              <a:rPr lang="en-US" dirty="0"/>
              <a:t>Country TB Profile and TB Situation Snapshot</a:t>
            </a:r>
            <a:endParaRPr lang="en-US" b="0" dirty="0"/>
          </a:p>
        </p:txBody>
      </p:sp>
    </p:spTree>
    <p:custDataLst>
      <p:tags r:id="rId1"/>
    </p:custDataLst>
    <p:extLst>
      <p:ext uri="{BB962C8B-B14F-4D97-AF65-F5344CB8AC3E}">
        <p14:creationId xmlns:p14="http://schemas.microsoft.com/office/powerpoint/2010/main" val="51885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09"/>
            <a:ext cx="8229600" cy="366674"/>
          </a:xfrm>
          <a:ln>
            <a:solidFill>
              <a:srgbClr val="00B0F0"/>
            </a:solidFill>
          </a:ln>
        </p:spPr>
        <p:txBody>
          <a:bodyPr>
            <a:normAutofit fontScale="90000"/>
          </a:bodyPr>
          <a:lstStyle/>
          <a:p>
            <a:r>
              <a:rPr lang="en-US" dirty="0"/>
              <a:t>Global and national TB situation </a:t>
            </a:r>
          </a:p>
        </p:txBody>
      </p:sp>
      <p:sp>
        <p:nvSpPr>
          <p:cNvPr id="3" name="Text Placeholder 2"/>
          <p:cNvSpPr>
            <a:spLocks noGrp="1"/>
          </p:cNvSpPr>
          <p:nvPr>
            <p:ph type="body" idx="1"/>
          </p:nvPr>
        </p:nvSpPr>
        <p:spPr>
          <a:xfrm>
            <a:off x="226771" y="512064"/>
            <a:ext cx="3680211" cy="577901"/>
          </a:xfrm>
          <a:ln>
            <a:solidFill>
              <a:schemeClr val="accent1"/>
            </a:solidFill>
          </a:ln>
        </p:spPr>
        <p:txBody>
          <a:bodyPr>
            <a:noAutofit/>
          </a:bodyPr>
          <a:lstStyle/>
          <a:p>
            <a:r>
              <a:rPr lang="en-US" sz="3200" dirty="0"/>
              <a:t>Global</a:t>
            </a:r>
          </a:p>
        </p:txBody>
      </p:sp>
      <p:sp>
        <p:nvSpPr>
          <p:cNvPr id="4" name="Content Placeholder 3"/>
          <p:cNvSpPr>
            <a:spLocks noGrp="1"/>
          </p:cNvSpPr>
          <p:nvPr>
            <p:ph sz="half" idx="2"/>
          </p:nvPr>
        </p:nvSpPr>
        <p:spPr>
          <a:xfrm>
            <a:off x="152400" y="1209782"/>
            <a:ext cx="3754582" cy="3662142"/>
          </a:xfrm>
          <a:ln>
            <a:solidFill>
              <a:schemeClr val="accent1"/>
            </a:solidFill>
          </a:ln>
        </p:spPr>
        <p:txBody>
          <a:bodyPr>
            <a:normAutofit/>
          </a:bodyPr>
          <a:lstStyle/>
          <a:p>
            <a:pPr>
              <a:spcBef>
                <a:spcPts val="0"/>
              </a:spcBef>
              <a:spcAft>
                <a:spcPts val="1800"/>
              </a:spcAft>
            </a:pPr>
            <a:r>
              <a:rPr lang="en-US" sz="2200" dirty="0"/>
              <a:t>10.6 million people who become ill with active TB each year</a:t>
            </a:r>
          </a:p>
          <a:p>
            <a:pPr>
              <a:spcBef>
                <a:spcPts val="0"/>
              </a:spcBef>
              <a:spcAft>
                <a:spcPts val="1800"/>
              </a:spcAft>
            </a:pPr>
            <a:r>
              <a:rPr lang="en-US" sz="2200" dirty="0"/>
              <a:t>1.3 million death</a:t>
            </a:r>
          </a:p>
          <a:p>
            <a:pPr>
              <a:spcBef>
                <a:spcPts val="0"/>
              </a:spcBef>
              <a:spcAft>
                <a:spcPts val="1800"/>
              </a:spcAft>
            </a:pPr>
            <a:r>
              <a:rPr lang="en-US" sz="2200" dirty="0"/>
              <a:t>One-fourth of the world’s population infected with Mycobacterium TB.</a:t>
            </a:r>
          </a:p>
          <a:p>
            <a:endParaRPr lang="en-US" dirty="0"/>
          </a:p>
        </p:txBody>
      </p:sp>
      <p:sp>
        <p:nvSpPr>
          <p:cNvPr id="5" name="Text Placeholder 4"/>
          <p:cNvSpPr>
            <a:spLocks noGrp="1"/>
          </p:cNvSpPr>
          <p:nvPr>
            <p:ph type="body" sz="quarter" idx="3"/>
          </p:nvPr>
        </p:nvSpPr>
        <p:spPr>
          <a:xfrm>
            <a:off x="4206241" y="512064"/>
            <a:ext cx="4785360" cy="605303"/>
          </a:xfrm>
          <a:ln>
            <a:solidFill>
              <a:schemeClr val="accent1"/>
            </a:solidFill>
          </a:ln>
        </p:spPr>
        <p:txBody>
          <a:bodyPr>
            <a:noAutofit/>
          </a:bodyPr>
          <a:lstStyle/>
          <a:p>
            <a:r>
              <a:rPr lang="en-US" sz="3200" dirty="0"/>
              <a:t>National</a:t>
            </a:r>
            <a:r>
              <a:rPr lang="en-US" sz="4400" dirty="0"/>
              <a:t> </a:t>
            </a:r>
          </a:p>
        </p:txBody>
      </p:sp>
      <p:sp>
        <p:nvSpPr>
          <p:cNvPr id="6" name="Content Placeholder 5"/>
          <p:cNvSpPr>
            <a:spLocks noGrp="1"/>
          </p:cNvSpPr>
          <p:nvPr>
            <p:ph sz="quarter" idx="4"/>
          </p:nvPr>
        </p:nvSpPr>
        <p:spPr>
          <a:xfrm>
            <a:off x="4206241" y="1209781"/>
            <a:ext cx="4785360" cy="3720664"/>
          </a:xfrm>
          <a:ln>
            <a:solidFill>
              <a:schemeClr val="accent1"/>
            </a:solidFill>
          </a:ln>
        </p:spPr>
        <p:txBody>
          <a:bodyPr>
            <a:noAutofit/>
          </a:bodyPr>
          <a:lstStyle/>
          <a:p>
            <a:pPr>
              <a:spcBef>
                <a:spcPts val="0"/>
              </a:spcBef>
              <a:spcAft>
                <a:spcPts val="1200"/>
              </a:spcAft>
            </a:pPr>
            <a:r>
              <a:rPr lang="en-US" dirty="0">
                <a:ea typeface="Cambria" panose="02040503050406030204" pitchFamily="18" charset="0"/>
              </a:rPr>
              <a:t>Ethiopia is among the 30 high TB and TB/HIV burden countries globally.</a:t>
            </a:r>
          </a:p>
          <a:p>
            <a:pPr>
              <a:spcBef>
                <a:spcPts val="0"/>
              </a:spcBef>
              <a:spcAft>
                <a:spcPts val="1200"/>
              </a:spcAft>
            </a:pPr>
            <a:r>
              <a:rPr lang="en-US" dirty="0">
                <a:ea typeface="Cambria" panose="02040503050406030204" pitchFamily="18" charset="0"/>
              </a:rPr>
              <a:t>TB Incidence rate stands at </a:t>
            </a:r>
            <a:r>
              <a:rPr lang="en-US" dirty="0">
                <a:solidFill>
                  <a:srgbClr val="FF0000"/>
                </a:solidFill>
                <a:ea typeface="Cambria" panose="02040503050406030204" pitchFamily="18" charset="0"/>
              </a:rPr>
              <a:t>126/100,000 pop</a:t>
            </a:r>
            <a:r>
              <a:rPr lang="en-US" dirty="0">
                <a:ea typeface="Cambria" panose="02040503050406030204" pitchFamily="18" charset="0"/>
              </a:rPr>
              <a:t>. </a:t>
            </a:r>
          </a:p>
          <a:p>
            <a:pPr>
              <a:spcBef>
                <a:spcPts val="0"/>
              </a:spcBef>
              <a:spcAft>
                <a:spcPts val="1200"/>
              </a:spcAft>
            </a:pPr>
            <a:r>
              <a:rPr lang="en-US" dirty="0">
                <a:ea typeface="Cambria" panose="02040503050406030204" pitchFamily="18" charset="0"/>
              </a:rPr>
              <a:t>Estimated </a:t>
            </a:r>
            <a:r>
              <a:rPr lang="en-US" dirty="0">
                <a:solidFill>
                  <a:srgbClr val="FF0000"/>
                </a:solidFill>
                <a:ea typeface="Cambria" panose="02040503050406030204" pitchFamily="18" charset="0"/>
              </a:rPr>
              <a:t>156,000(</a:t>
            </a:r>
            <a:r>
              <a:rPr lang="en-US" dirty="0">
                <a:solidFill>
                  <a:srgbClr val="FF0000"/>
                </a:solidFill>
              </a:rPr>
              <a:t>105 000-217 000</a:t>
            </a:r>
            <a:r>
              <a:rPr lang="en-US" dirty="0">
                <a:solidFill>
                  <a:srgbClr val="FF0000"/>
                </a:solidFill>
                <a:ea typeface="Cambria" panose="02040503050406030204" pitchFamily="18" charset="0"/>
              </a:rPr>
              <a:t>) incident TB cases in 2022</a:t>
            </a:r>
          </a:p>
          <a:p>
            <a:pPr>
              <a:spcBef>
                <a:spcPts val="0"/>
              </a:spcBef>
              <a:spcAft>
                <a:spcPts val="1200"/>
              </a:spcAft>
            </a:pPr>
            <a:r>
              <a:rPr lang="en-US" dirty="0">
                <a:ea typeface="Cambria" panose="02040503050406030204" pitchFamily="18" charset="0"/>
              </a:rPr>
              <a:t>TB Mortality rate stands at </a:t>
            </a:r>
            <a:r>
              <a:rPr lang="en-US" dirty="0">
                <a:solidFill>
                  <a:srgbClr val="FF0000"/>
                </a:solidFill>
                <a:ea typeface="Cambria" panose="02040503050406030204" pitchFamily="18" charset="0"/>
              </a:rPr>
              <a:t>17/100,000 populations with an estimated 21,000 </a:t>
            </a:r>
            <a:r>
              <a:rPr lang="en-US" dirty="0"/>
              <a:t>(13 000-31 000)</a:t>
            </a:r>
          </a:p>
          <a:p>
            <a:pPr>
              <a:spcBef>
                <a:spcPts val="0"/>
              </a:spcBef>
              <a:spcAft>
                <a:spcPts val="1200"/>
              </a:spcAft>
            </a:pPr>
            <a:r>
              <a:rPr lang="en-US" dirty="0"/>
              <a:t>DR-TB estimation 2000</a:t>
            </a:r>
          </a:p>
        </p:txBody>
      </p:sp>
    </p:spTree>
    <p:extLst>
      <p:ext uri="{BB962C8B-B14F-4D97-AF65-F5344CB8AC3E}">
        <p14:creationId xmlns:p14="http://schemas.microsoft.com/office/powerpoint/2010/main" val="50450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59" y="51206"/>
            <a:ext cx="8727904" cy="1226986"/>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just"/>
            <a:r>
              <a:rPr lang="en-US" sz="2400" dirty="0">
                <a:latin typeface="Cambria" panose="02040503050406030204" pitchFamily="18" charset="0"/>
                <a:ea typeface="Cambria" panose="02040503050406030204" pitchFamily="18" charset="0"/>
              </a:rPr>
              <a:t>Multiple and complex challenges in Ethiopia resulted in first time increase in TB burden after 2 decades of decline – early sign of reversal in the achievements.</a:t>
            </a:r>
          </a:p>
        </p:txBody>
      </p:sp>
      <p:sp>
        <p:nvSpPr>
          <p:cNvPr id="3" name="Text Placeholder 2"/>
          <p:cNvSpPr>
            <a:spLocks noGrp="1"/>
          </p:cNvSpPr>
          <p:nvPr>
            <p:ph type="body" idx="1"/>
          </p:nvPr>
        </p:nvSpPr>
        <p:spPr>
          <a:xfrm>
            <a:off x="532659" y="1384538"/>
            <a:ext cx="3868340" cy="622893"/>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r>
              <a:rPr lang="en-US" dirty="0">
                <a:latin typeface="Cambria" panose="02040503050406030204" pitchFamily="18" charset="0"/>
                <a:ea typeface="Cambria" panose="02040503050406030204" pitchFamily="18" charset="0"/>
              </a:rPr>
              <a:t>TB incidence declined by 38% between 2015-2021 in Ethiopia, but </a:t>
            </a:r>
            <a:r>
              <a:rPr lang="en-US" dirty="0">
                <a:solidFill>
                  <a:srgbClr val="FF0000"/>
                </a:solidFill>
                <a:latin typeface="Cambria" panose="02040503050406030204" pitchFamily="18" charset="0"/>
                <a:ea typeface="Cambria" panose="02040503050406030204" pitchFamily="18" charset="0"/>
              </a:rPr>
              <a:t>increased by 5.9% in 2022 from 2021</a:t>
            </a:r>
            <a:r>
              <a:rPr lang="en-US" dirty="0">
                <a:latin typeface="Cambria" panose="02040503050406030204" pitchFamily="18" charset="0"/>
                <a:ea typeface="Cambria" panose="02040503050406030204" pitchFamily="18" charset="0"/>
              </a:rPr>
              <a:t>.</a:t>
            </a:r>
            <a:endParaRPr lang="en-US" dirty="0"/>
          </a:p>
        </p:txBody>
      </p:sp>
      <p:sp>
        <p:nvSpPr>
          <p:cNvPr id="5" name="Text Placeholder 4"/>
          <p:cNvSpPr>
            <a:spLocks noGrp="1"/>
          </p:cNvSpPr>
          <p:nvPr>
            <p:ph type="body" sz="quarter" idx="3"/>
          </p:nvPr>
        </p:nvSpPr>
        <p:spPr>
          <a:xfrm>
            <a:off x="4854714" y="1351141"/>
            <a:ext cx="3997549" cy="622893"/>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r>
              <a:rPr lang="en-US" dirty="0"/>
              <a:t>TB mortality rate declined by 38.4% between 2015-2021; </a:t>
            </a:r>
            <a:r>
              <a:rPr lang="en-US" dirty="0">
                <a:solidFill>
                  <a:srgbClr val="FF0000"/>
                </a:solidFill>
              </a:rPr>
              <a:t>increase by 6.3% from 2021 in 2022</a:t>
            </a:r>
            <a:r>
              <a:rPr lang="en-US" dirty="0"/>
              <a:t>.</a:t>
            </a:r>
          </a:p>
        </p:txBody>
      </p:sp>
      <p:graphicFrame>
        <p:nvGraphicFramePr>
          <p:cNvPr id="7" name="Content Placeholder 5">
            <a:extLst>
              <a:ext uri="{FF2B5EF4-FFF2-40B4-BE49-F238E27FC236}">
                <a16:creationId xmlns="" xmlns:a16="http://schemas.microsoft.com/office/drawing/2014/main" id="{33113A2B-2E7D-659F-8656-E4F83DBD58D4}"/>
              </a:ext>
            </a:extLst>
          </p:cNvPr>
          <p:cNvGraphicFramePr>
            <a:graphicFrameLocks noGrp="1"/>
          </p:cNvGraphicFramePr>
          <p:nvPr>
            <p:ph sz="half" idx="2"/>
            <p:extLst>
              <p:ext uri="{D42A27DB-BD31-4B8C-83A1-F6EECF244321}">
                <p14:modId xmlns:p14="http://schemas.microsoft.com/office/powerpoint/2010/main" val="1819876417"/>
              </p:ext>
            </p:extLst>
          </p:nvPr>
        </p:nvGraphicFramePr>
        <p:xfrm>
          <a:off x="496956" y="2021624"/>
          <a:ext cx="4040188" cy="29872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5">
            <a:extLst>
              <a:ext uri="{FF2B5EF4-FFF2-40B4-BE49-F238E27FC236}">
                <a16:creationId xmlns="" xmlns:a16="http://schemas.microsoft.com/office/drawing/2014/main" id="{1A0F5641-69CF-E58D-C4EE-63EF17C51C4A}"/>
              </a:ext>
            </a:extLst>
          </p:cNvPr>
          <p:cNvGraphicFramePr>
            <a:graphicFrameLocks noGrp="1"/>
          </p:cNvGraphicFramePr>
          <p:nvPr>
            <p:ph sz="quarter" idx="4"/>
            <p:extLst>
              <p:ext uri="{D42A27DB-BD31-4B8C-83A1-F6EECF244321}">
                <p14:modId xmlns:p14="http://schemas.microsoft.com/office/powerpoint/2010/main" val="1950269208"/>
              </p:ext>
            </p:extLst>
          </p:nvPr>
        </p:nvGraphicFramePr>
        <p:xfrm>
          <a:off x="4834974" y="2048341"/>
          <a:ext cx="4041775" cy="29872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6159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0073"/>
            <a:ext cx="8610600" cy="461665"/>
          </a:xfrm>
          <a:solidFill>
            <a:srgbClr val="92D050"/>
          </a:solidFill>
        </p:spPr>
        <p:txBody>
          <a:bodyPr/>
          <a:lstStyle/>
          <a:p>
            <a:r>
              <a:rPr lang="en-US" dirty="0">
                <a:solidFill>
                  <a:schemeClr val="tx1"/>
                </a:solidFill>
              </a:rPr>
              <a:t>UN HLM 2018-2022 achievements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1953913"/>
              </p:ext>
            </p:extLst>
          </p:nvPr>
        </p:nvGraphicFramePr>
        <p:xfrm>
          <a:off x="228600" y="1094565"/>
          <a:ext cx="8686802" cy="3694322"/>
        </p:xfrm>
        <a:graphic>
          <a:graphicData uri="http://schemas.openxmlformats.org/drawingml/2006/table">
            <a:tbl>
              <a:tblPr firstRow="1" bandRow="1">
                <a:tableStyleId>{5C22544A-7EE6-4342-B048-85BDC9FD1C3A}</a:tableStyleId>
              </a:tblPr>
              <a:tblGrid>
                <a:gridCol w="2051298">
                  <a:extLst>
                    <a:ext uri="{9D8B030D-6E8A-4147-A177-3AD203B41FA5}">
                      <a16:colId xmlns="" xmlns:a16="http://schemas.microsoft.com/office/drawing/2014/main" val="20000"/>
                    </a:ext>
                  </a:extLst>
                </a:gridCol>
                <a:gridCol w="2051298">
                  <a:extLst>
                    <a:ext uri="{9D8B030D-6E8A-4147-A177-3AD203B41FA5}">
                      <a16:colId xmlns="" xmlns:a16="http://schemas.microsoft.com/office/drawing/2014/main" val="20001"/>
                    </a:ext>
                  </a:extLst>
                </a:gridCol>
                <a:gridCol w="2051298">
                  <a:extLst>
                    <a:ext uri="{9D8B030D-6E8A-4147-A177-3AD203B41FA5}">
                      <a16:colId xmlns="" xmlns:a16="http://schemas.microsoft.com/office/drawing/2014/main" val="20002"/>
                    </a:ext>
                  </a:extLst>
                </a:gridCol>
                <a:gridCol w="1266454">
                  <a:extLst>
                    <a:ext uri="{9D8B030D-6E8A-4147-A177-3AD203B41FA5}">
                      <a16:colId xmlns="" xmlns:a16="http://schemas.microsoft.com/office/drawing/2014/main" val="20003"/>
                    </a:ext>
                  </a:extLst>
                </a:gridCol>
                <a:gridCol w="1266454">
                  <a:extLst>
                    <a:ext uri="{9D8B030D-6E8A-4147-A177-3AD203B41FA5}">
                      <a16:colId xmlns="" xmlns:a16="http://schemas.microsoft.com/office/drawing/2014/main" val="20004"/>
                    </a:ext>
                  </a:extLst>
                </a:gridCol>
              </a:tblGrid>
              <a:tr h="622173">
                <a:tc>
                  <a:txBody>
                    <a:bodyPr/>
                    <a:lstStyle/>
                    <a:p>
                      <a:r>
                        <a:rPr lang="en-US" sz="1800" dirty="0"/>
                        <a:t>Indicators</a:t>
                      </a:r>
                      <a:r>
                        <a:rPr lang="en-US" sz="1800" baseline="0" dirty="0"/>
                        <a:t> </a:t>
                      </a:r>
                      <a:endParaRPr lang="en-US" sz="1800" dirty="0"/>
                    </a:p>
                  </a:txBody>
                  <a:tcPr marT="34565" marB="34565"/>
                </a:tc>
                <a:tc>
                  <a:txBody>
                    <a:bodyPr/>
                    <a:lstStyle/>
                    <a:p>
                      <a:r>
                        <a:rPr lang="en-US" sz="1800" dirty="0"/>
                        <a:t>Estimated  targets </a:t>
                      </a:r>
                    </a:p>
                  </a:txBody>
                  <a:tcPr marT="34565" marB="34565"/>
                </a:tc>
                <a:tc>
                  <a:txBody>
                    <a:bodyPr/>
                    <a:lstStyle/>
                    <a:p>
                      <a:r>
                        <a:rPr lang="en-US" sz="1800" dirty="0"/>
                        <a:t>Achievements </a:t>
                      </a:r>
                    </a:p>
                  </a:txBody>
                  <a:tcPr marT="34565" marB="34565"/>
                </a:tc>
                <a:tc>
                  <a:txBody>
                    <a:bodyPr/>
                    <a:lstStyle/>
                    <a:p>
                      <a:r>
                        <a:rPr lang="en-US" sz="1800" dirty="0"/>
                        <a:t>National%</a:t>
                      </a:r>
                    </a:p>
                  </a:txBody>
                  <a:tcPr marT="34565" marB="34565"/>
                </a:tc>
                <a:tc>
                  <a:txBody>
                    <a:bodyPr/>
                    <a:lstStyle/>
                    <a:p>
                      <a:r>
                        <a:rPr lang="en-US" sz="1800" dirty="0"/>
                        <a:t>Global (%)</a:t>
                      </a:r>
                    </a:p>
                  </a:txBody>
                  <a:tcPr marT="34565" marB="34565"/>
                </a:tc>
                <a:extLst>
                  <a:ext uri="{0D108BD9-81ED-4DB2-BD59-A6C34878D82A}">
                    <a16:rowId xmlns="" xmlns:a16="http://schemas.microsoft.com/office/drawing/2014/main" val="10000"/>
                  </a:ext>
                </a:extLst>
              </a:tr>
              <a:tr h="622173">
                <a:tc>
                  <a:txBody>
                    <a:bodyPr/>
                    <a:lstStyle/>
                    <a:p>
                      <a:r>
                        <a:rPr lang="en-US" sz="1800" dirty="0"/>
                        <a:t>TB</a:t>
                      </a:r>
                      <a:r>
                        <a:rPr lang="en-US" sz="1800" baseline="0" dirty="0"/>
                        <a:t> diagnosis and treatment </a:t>
                      </a:r>
                      <a:endParaRPr lang="en-US" sz="1800" dirty="0"/>
                    </a:p>
                  </a:txBody>
                  <a:tcPr marT="34565" marB="34565"/>
                </a:tc>
                <a:tc>
                  <a:txBody>
                    <a:bodyPr/>
                    <a:lstStyle/>
                    <a:p>
                      <a:r>
                        <a:rPr lang="en-US" sz="1800" dirty="0"/>
                        <a:t>619'800</a:t>
                      </a:r>
                    </a:p>
                  </a:txBody>
                  <a:tcPr marT="34565" marB="34565"/>
                </a:tc>
                <a:tc>
                  <a:txBody>
                    <a:bodyPr/>
                    <a:lstStyle/>
                    <a:p>
                      <a:r>
                        <a:rPr lang="en-US" sz="1800" dirty="0"/>
                        <a:t>550,364</a:t>
                      </a:r>
                    </a:p>
                  </a:txBody>
                  <a:tcPr marT="34565" marB="34565"/>
                </a:tc>
                <a:tc>
                  <a:txBody>
                    <a:bodyPr/>
                    <a:lstStyle/>
                    <a:p>
                      <a:r>
                        <a:rPr lang="en-US" sz="1800" dirty="0"/>
                        <a:t>88.7%</a:t>
                      </a:r>
                    </a:p>
                  </a:txBody>
                  <a:tcPr marT="34565" marB="34565">
                    <a:solidFill>
                      <a:srgbClr val="00B050"/>
                    </a:solidFill>
                  </a:tcPr>
                </a:tc>
                <a:tc>
                  <a:txBody>
                    <a:bodyPr/>
                    <a:lstStyle/>
                    <a:p>
                      <a:r>
                        <a:rPr lang="en-US" sz="1800" dirty="0"/>
                        <a:t>84%</a:t>
                      </a:r>
                    </a:p>
                  </a:txBody>
                  <a:tcPr marT="34565" marB="34565">
                    <a:solidFill>
                      <a:srgbClr val="00B050"/>
                    </a:solidFill>
                  </a:tcPr>
                </a:tc>
                <a:extLst>
                  <a:ext uri="{0D108BD9-81ED-4DB2-BD59-A6C34878D82A}">
                    <a16:rowId xmlns="" xmlns:a16="http://schemas.microsoft.com/office/drawing/2014/main" val="10001"/>
                  </a:ext>
                </a:extLst>
              </a:tr>
              <a:tr h="602815">
                <a:tc>
                  <a:txBody>
                    <a:bodyPr/>
                    <a:lstStyle/>
                    <a:p>
                      <a:r>
                        <a:rPr lang="en-US" sz="1800" dirty="0"/>
                        <a:t>Child TB </a:t>
                      </a:r>
                    </a:p>
                  </a:txBody>
                  <a:tcPr marT="34565" marB="34565"/>
                </a:tc>
                <a:tc>
                  <a:txBody>
                    <a:bodyPr/>
                    <a:lstStyle/>
                    <a:p>
                      <a:r>
                        <a:rPr lang="en-US" sz="1800" dirty="0"/>
                        <a:t>68'900</a:t>
                      </a:r>
                    </a:p>
                  </a:txBody>
                  <a:tcPr marT="34565" marB="34565"/>
                </a:tc>
                <a:tc>
                  <a:txBody>
                    <a:bodyPr/>
                    <a:lstStyle/>
                    <a:p>
                      <a:r>
                        <a:rPr lang="en-US" sz="1800" dirty="0"/>
                        <a:t>55,518</a:t>
                      </a:r>
                    </a:p>
                  </a:txBody>
                  <a:tcPr marT="34565" marB="34565"/>
                </a:tc>
                <a:tc>
                  <a:txBody>
                    <a:bodyPr/>
                    <a:lstStyle/>
                    <a:p>
                      <a:r>
                        <a:rPr lang="en-US" sz="1800" dirty="0"/>
                        <a:t>80.57%</a:t>
                      </a:r>
                    </a:p>
                  </a:txBody>
                  <a:tcPr marT="34565" marB="34565">
                    <a:solidFill>
                      <a:srgbClr val="FFFF00"/>
                    </a:solidFill>
                  </a:tcPr>
                </a:tc>
                <a:tc>
                  <a:txBody>
                    <a:bodyPr/>
                    <a:lstStyle/>
                    <a:p>
                      <a:r>
                        <a:rPr lang="en-US" sz="1800" dirty="0"/>
                        <a:t>74%</a:t>
                      </a:r>
                    </a:p>
                  </a:txBody>
                  <a:tcPr marT="34565" marB="34565">
                    <a:solidFill>
                      <a:srgbClr val="FFFF00"/>
                    </a:solidFill>
                  </a:tcPr>
                </a:tc>
                <a:extLst>
                  <a:ext uri="{0D108BD9-81ED-4DB2-BD59-A6C34878D82A}">
                    <a16:rowId xmlns="" xmlns:a16="http://schemas.microsoft.com/office/drawing/2014/main" val="10002"/>
                  </a:ext>
                </a:extLst>
              </a:tr>
              <a:tr h="622173">
                <a:tc>
                  <a:txBody>
                    <a:bodyPr/>
                    <a:lstStyle/>
                    <a:p>
                      <a:r>
                        <a:rPr lang="en-US" sz="1800" dirty="0"/>
                        <a:t>TPT  for PLHIV</a:t>
                      </a:r>
                    </a:p>
                  </a:txBody>
                  <a:tcPr marT="34565" marB="34565"/>
                </a:tc>
                <a:tc>
                  <a:txBody>
                    <a:bodyPr/>
                    <a:lstStyle/>
                    <a:p>
                      <a:r>
                        <a:rPr lang="en-US" sz="1800" dirty="0"/>
                        <a:t>161,899</a:t>
                      </a:r>
                    </a:p>
                  </a:txBody>
                  <a:tcPr marT="34565" marB="34565"/>
                </a:tc>
                <a:tc>
                  <a:txBody>
                    <a:bodyPr/>
                    <a:lstStyle/>
                    <a:p>
                      <a:r>
                        <a:rPr lang="en-US" sz="1800" dirty="0"/>
                        <a:t>162,792</a:t>
                      </a:r>
                    </a:p>
                  </a:txBody>
                  <a:tcPr marT="34565" marB="34565"/>
                </a:tc>
                <a:tc>
                  <a:txBody>
                    <a:bodyPr/>
                    <a:lstStyle/>
                    <a:p>
                      <a:r>
                        <a:rPr lang="en-US" sz="1800" dirty="0"/>
                        <a:t>100.5</a:t>
                      </a:r>
                    </a:p>
                  </a:txBody>
                  <a:tcPr marT="34565" marB="34565">
                    <a:solidFill>
                      <a:srgbClr val="00B050"/>
                    </a:solidFill>
                  </a:tcPr>
                </a:tc>
                <a:tc>
                  <a:txBody>
                    <a:bodyPr/>
                    <a:lstStyle/>
                    <a:p>
                      <a:r>
                        <a:rPr lang="en-US" sz="1800" dirty="0"/>
                        <a:t>100%</a:t>
                      </a:r>
                    </a:p>
                  </a:txBody>
                  <a:tcPr marT="34565" marB="34565">
                    <a:solidFill>
                      <a:srgbClr val="00B050"/>
                    </a:solidFill>
                  </a:tcPr>
                </a:tc>
                <a:extLst>
                  <a:ext uri="{0D108BD9-81ED-4DB2-BD59-A6C34878D82A}">
                    <a16:rowId xmlns="" xmlns:a16="http://schemas.microsoft.com/office/drawing/2014/main" val="10003"/>
                  </a:ext>
                </a:extLst>
              </a:tr>
              <a:tr h="622173">
                <a:tc>
                  <a:txBody>
                    <a:bodyPr/>
                    <a:lstStyle/>
                    <a:p>
                      <a:r>
                        <a:rPr lang="en-US" sz="1800" dirty="0"/>
                        <a:t>TPT for contacts</a:t>
                      </a:r>
                      <a:r>
                        <a:rPr lang="en-US" sz="1800" baseline="0" dirty="0"/>
                        <a:t> </a:t>
                      </a:r>
                      <a:endParaRPr lang="en-US" sz="1800" dirty="0"/>
                    </a:p>
                  </a:txBody>
                  <a:tcPr marT="34565" marB="34565"/>
                </a:tc>
                <a:tc>
                  <a:txBody>
                    <a:bodyPr/>
                    <a:lstStyle/>
                    <a:p>
                      <a:r>
                        <a:rPr lang="en-US" sz="1800" dirty="0"/>
                        <a:t>280,070</a:t>
                      </a:r>
                    </a:p>
                  </a:txBody>
                  <a:tcPr marT="34565" marB="34565"/>
                </a:tc>
                <a:tc>
                  <a:txBody>
                    <a:bodyPr/>
                    <a:lstStyle/>
                    <a:p>
                      <a:r>
                        <a:rPr lang="en-US" sz="1800" dirty="0"/>
                        <a:t>143619</a:t>
                      </a:r>
                    </a:p>
                  </a:txBody>
                  <a:tcPr marT="34565" marB="34565"/>
                </a:tc>
                <a:tc>
                  <a:txBody>
                    <a:bodyPr/>
                    <a:lstStyle/>
                    <a:p>
                      <a:r>
                        <a:rPr lang="en-US" sz="1800" dirty="0"/>
                        <a:t>51.27</a:t>
                      </a:r>
                    </a:p>
                  </a:txBody>
                  <a:tcPr marT="34565" marB="34565">
                    <a:solidFill>
                      <a:srgbClr val="FF0000"/>
                    </a:solidFill>
                  </a:tcPr>
                </a:tc>
                <a:tc>
                  <a:txBody>
                    <a:bodyPr/>
                    <a:lstStyle/>
                    <a:p>
                      <a:r>
                        <a:rPr lang="en-US" sz="1800" dirty="0"/>
                        <a:t>52%</a:t>
                      </a:r>
                    </a:p>
                  </a:txBody>
                  <a:tcPr marT="34565" marB="34565">
                    <a:solidFill>
                      <a:srgbClr val="FF0000"/>
                    </a:solidFill>
                  </a:tcPr>
                </a:tc>
                <a:extLst>
                  <a:ext uri="{0D108BD9-81ED-4DB2-BD59-A6C34878D82A}">
                    <a16:rowId xmlns="" xmlns:a16="http://schemas.microsoft.com/office/drawing/2014/main" val="10004"/>
                  </a:ext>
                </a:extLst>
              </a:tr>
              <a:tr h="602815">
                <a:tc>
                  <a:txBody>
                    <a:bodyPr/>
                    <a:lstStyle/>
                    <a:p>
                      <a:r>
                        <a:rPr lang="en-US" sz="1800" dirty="0"/>
                        <a:t>DR-TB</a:t>
                      </a:r>
                    </a:p>
                  </a:txBody>
                  <a:tcPr marT="34565" marB="34565"/>
                </a:tc>
                <a:tc>
                  <a:txBody>
                    <a:bodyPr/>
                    <a:lstStyle/>
                    <a:p>
                      <a:r>
                        <a:rPr lang="en-US" sz="1800" dirty="0"/>
                        <a:t>5'893</a:t>
                      </a:r>
                    </a:p>
                  </a:txBody>
                  <a:tcPr marT="34565" marB="34565"/>
                </a:tc>
                <a:tc>
                  <a:txBody>
                    <a:bodyPr/>
                    <a:lstStyle/>
                    <a:p>
                      <a:r>
                        <a:rPr lang="en-US" sz="1800" dirty="0"/>
                        <a:t>3483</a:t>
                      </a:r>
                    </a:p>
                  </a:txBody>
                  <a:tcPr marT="34565" marB="34565"/>
                </a:tc>
                <a:tc>
                  <a:txBody>
                    <a:bodyPr/>
                    <a:lstStyle/>
                    <a:p>
                      <a:r>
                        <a:rPr lang="en-US" sz="1800" dirty="0"/>
                        <a:t>59.1</a:t>
                      </a:r>
                    </a:p>
                  </a:txBody>
                  <a:tcPr marT="34565" marB="34565">
                    <a:solidFill>
                      <a:srgbClr val="FFFF00"/>
                    </a:solidFill>
                  </a:tcPr>
                </a:tc>
                <a:tc>
                  <a:txBody>
                    <a:bodyPr/>
                    <a:lstStyle/>
                    <a:p>
                      <a:r>
                        <a:rPr lang="en-US" sz="1800" dirty="0"/>
                        <a:t>55%</a:t>
                      </a:r>
                    </a:p>
                  </a:txBody>
                  <a:tcPr marT="34565" marB="34565">
                    <a:solidFill>
                      <a:srgbClr val="FFFF00"/>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64562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3" y="102413"/>
            <a:ext cx="8468316" cy="534009"/>
          </a:xfrm>
        </p:spPr>
        <p:style>
          <a:lnRef idx="2">
            <a:schemeClr val="accent1"/>
          </a:lnRef>
          <a:fillRef idx="1">
            <a:schemeClr val="lt1"/>
          </a:fillRef>
          <a:effectRef idx="0">
            <a:schemeClr val="accent1"/>
          </a:effectRef>
          <a:fontRef idx="minor">
            <a:schemeClr val="dk1"/>
          </a:fontRef>
        </p:style>
        <p:txBody>
          <a:bodyPr>
            <a:noAutofit/>
          </a:bodyPr>
          <a:lstStyle/>
          <a:p>
            <a:r>
              <a:rPr lang="en-US" sz="2400" dirty="0"/>
              <a:t>An 18.3% increase in notified cases in 2023 compared with 2022. </a:t>
            </a:r>
          </a:p>
        </p:txBody>
      </p:sp>
      <p:sp>
        <p:nvSpPr>
          <p:cNvPr id="3" name="Text Placeholder 2"/>
          <p:cNvSpPr>
            <a:spLocks noGrp="1"/>
          </p:cNvSpPr>
          <p:nvPr>
            <p:ph type="body" idx="1"/>
          </p:nvPr>
        </p:nvSpPr>
        <p:spPr>
          <a:xfrm>
            <a:off x="314554" y="705153"/>
            <a:ext cx="4164155" cy="404408"/>
          </a:xfrm>
          <a:ln>
            <a:solidFill>
              <a:schemeClr val="accent1"/>
            </a:solidFill>
          </a:ln>
        </p:spPr>
        <p:txBody>
          <a:bodyPr>
            <a:normAutofit/>
          </a:bodyPr>
          <a:lstStyle/>
          <a:p>
            <a:r>
              <a:rPr lang="en-US" sz="2000" dirty="0">
                <a:solidFill>
                  <a:srgbClr val="FF0000"/>
                </a:solidFill>
              </a:rPr>
              <a:t>Notified TB cases 2012 -2023</a:t>
            </a:r>
          </a:p>
        </p:txBody>
      </p:sp>
      <p:sp>
        <p:nvSpPr>
          <p:cNvPr id="5" name="Text Placeholder 4"/>
          <p:cNvSpPr>
            <a:spLocks noGrp="1"/>
          </p:cNvSpPr>
          <p:nvPr>
            <p:ph type="body" sz="quarter" idx="3"/>
          </p:nvPr>
        </p:nvSpPr>
        <p:spPr>
          <a:xfrm>
            <a:off x="4706354" y="737444"/>
            <a:ext cx="3887391" cy="442240"/>
          </a:xfrm>
        </p:spPr>
        <p:txBody>
          <a:bodyPr>
            <a:normAutofit fontScale="92500"/>
          </a:bodyPr>
          <a:lstStyle/>
          <a:p>
            <a:r>
              <a:rPr lang="en-US" sz="1800" dirty="0">
                <a:solidFill>
                  <a:srgbClr val="FF0000"/>
                </a:solidFill>
              </a:rPr>
              <a:t>TB Treatment coverage: 2017 -2023</a:t>
            </a:r>
          </a:p>
        </p:txBody>
      </p:sp>
      <p:graphicFrame>
        <p:nvGraphicFramePr>
          <p:cNvPr id="7" name="Content Placeholder 3"/>
          <p:cNvGraphicFramePr>
            <a:graphicFrameLocks noGrp="1"/>
          </p:cNvGraphicFramePr>
          <p:nvPr>
            <p:ph sz="half" idx="2"/>
            <p:extLst>
              <p:ext uri="{D42A27DB-BD31-4B8C-83A1-F6EECF244321}">
                <p14:modId xmlns:p14="http://schemas.microsoft.com/office/powerpoint/2010/main" val="2927903540"/>
              </p:ext>
            </p:extLst>
          </p:nvPr>
        </p:nvGraphicFramePr>
        <p:xfrm>
          <a:off x="168250" y="1243584"/>
          <a:ext cx="4389120" cy="3686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5"/>
          <p:cNvGraphicFramePr>
            <a:graphicFrameLocks noGrp="1"/>
          </p:cNvGraphicFramePr>
          <p:nvPr>
            <p:ph sz="quarter" idx="4"/>
            <p:extLst>
              <p:ext uri="{D42A27DB-BD31-4B8C-83A1-F6EECF244321}">
                <p14:modId xmlns:p14="http://schemas.microsoft.com/office/powerpoint/2010/main" val="218897762"/>
              </p:ext>
            </p:extLst>
          </p:nvPr>
        </p:nvGraphicFramePr>
        <p:xfrm>
          <a:off x="4775201" y="1345997"/>
          <a:ext cx="4105452" cy="3518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550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68174"/>
            <a:ext cx="7886700" cy="475488"/>
          </a:xfrm>
        </p:spPr>
        <p:txBody>
          <a:bodyPr/>
          <a:lstStyle/>
          <a:p>
            <a:r>
              <a:rPr lang="en-US" dirty="0"/>
              <a:t>DR-TB Notification</a:t>
            </a:r>
          </a:p>
        </p:txBody>
      </p:sp>
      <p:sp>
        <p:nvSpPr>
          <p:cNvPr id="3" name="Text Placeholder 2"/>
          <p:cNvSpPr>
            <a:spLocks noGrp="1"/>
          </p:cNvSpPr>
          <p:nvPr>
            <p:ph type="body" idx="1"/>
          </p:nvPr>
        </p:nvSpPr>
        <p:spPr>
          <a:xfrm>
            <a:off x="457200" y="1160574"/>
            <a:ext cx="8153400" cy="483672"/>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US" dirty="0"/>
              <a:t>Recent increase (average of 13% per year) in RR/MDR-TB notification and Treatment coverage in Ethiopia following increased investment to improve access to </a:t>
            </a:r>
            <a:r>
              <a:rPr lang="en-US" dirty="0" err="1"/>
              <a:t>mWRDs</a:t>
            </a:r>
            <a:endParaRPr lang="en-US" dirty="0"/>
          </a:p>
        </p:txBody>
      </p:sp>
      <p:graphicFrame>
        <p:nvGraphicFramePr>
          <p:cNvPr id="7" name="Content Placeholder 6"/>
          <p:cNvGraphicFramePr>
            <a:graphicFrameLocks noGrp="1"/>
          </p:cNvGraphicFramePr>
          <p:nvPr>
            <p:ph sz="quarter" idx="4"/>
          </p:nvPr>
        </p:nvGraphicFramePr>
        <p:xfrm>
          <a:off x="4645026" y="1644246"/>
          <a:ext cx="4041775" cy="29872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2576095727"/>
              </p:ext>
            </p:extLst>
          </p:nvPr>
        </p:nvGraphicFramePr>
        <p:xfrm>
          <a:off x="457200" y="1644246"/>
          <a:ext cx="4040188" cy="29872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9500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48" y="0"/>
            <a:ext cx="8229600" cy="1514034"/>
          </a:xfrm>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US" sz="3200" dirty="0">
                <a:solidFill>
                  <a:schemeClr val="tx1">
                    <a:lumMod val="10000"/>
                    <a:lumOff val="90000"/>
                  </a:schemeClr>
                </a:solidFill>
              </a:rPr>
              <a:t>Notable Variations in TB Burden and persistently </a:t>
            </a:r>
            <a:r>
              <a:rPr lang="en-US" sz="3200" dirty="0" smtClean="0">
                <a:solidFill>
                  <a:schemeClr val="tx1">
                    <a:lumMod val="10000"/>
                    <a:lumOff val="90000"/>
                  </a:schemeClr>
                </a:solidFill>
              </a:rPr>
              <a:t>High </a:t>
            </a:r>
            <a:r>
              <a:rPr lang="en-US" sz="3200" dirty="0">
                <a:solidFill>
                  <a:schemeClr val="tx1">
                    <a:lumMod val="10000"/>
                    <a:lumOff val="90000"/>
                  </a:schemeClr>
                </a:solidFill>
              </a:rPr>
              <a:t>TB notification zones forming </a:t>
            </a:r>
            <a:r>
              <a:rPr lang="en-US" sz="3200" dirty="0"/>
              <a:t>a belt of high transmission areas</a:t>
            </a:r>
          </a:p>
        </p:txBody>
      </p:sp>
      <p:pic>
        <p:nvPicPr>
          <p:cNvPr id="4" name="Content Placeholder 3">
            <a:extLst>
              <a:ext uri="{FF2B5EF4-FFF2-40B4-BE49-F238E27FC236}">
                <a16:creationId xmlns="" xmlns:a16="http://schemas.microsoft.com/office/drawing/2014/main" id="{82986F99-36B8-06D4-B933-611CA8C4AE57}"/>
              </a:ext>
            </a:extLst>
          </p:cNvPr>
          <p:cNvPicPr>
            <a:picLocks noGrp="1" noChangeAspect="1"/>
          </p:cNvPicPr>
          <p:nvPr>
            <p:ph idx="1"/>
          </p:nvPr>
        </p:nvPicPr>
        <p:blipFill>
          <a:blip r:embed="rId2"/>
          <a:stretch>
            <a:fillRect/>
          </a:stretch>
        </p:blipFill>
        <p:spPr>
          <a:xfrm>
            <a:off x="513669" y="1574357"/>
            <a:ext cx="8407693" cy="3440369"/>
          </a:xfrm>
          <a:prstGeom prst="rect">
            <a:avLst/>
          </a:prstGeom>
        </p:spPr>
      </p:pic>
      <p:sp>
        <p:nvSpPr>
          <p:cNvPr id="5" name="Oval 4">
            <a:extLst>
              <a:ext uri="{FF2B5EF4-FFF2-40B4-BE49-F238E27FC236}">
                <a16:creationId xmlns="" xmlns:a16="http://schemas.microsoft.com/office/drawing/2014/main" id="{326C2F87-EDE2-8D83-BB79-5E007ADB0E31}"/>
              </a:ext>
            </a:extLst>
          </p:cNvPr>
          <p:cNvSpPr/>
          <p:nvPr/>
        </p:nvSpPr>
        <p:spPr>
          <a:xfrm rot="19207269">
            <a:off x="2402907" y="3182361"/>
            <a:ext cx="3775891" cy="1017957"/>
          </a:xfrm>
          <a:prstGeom prst="ellipse">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Oval 5">
            <a:extLst>
              <a:ext uri="{FF2B5EF4-FFF2-40B4-BE49-F238E27FC236}">
                <a16:creationId xmlns="" xmlns:a16="http://schemas.microsoft.com/office/drawing/2014/main" id="{326C2F87-EDE2-8D83-BB79-5E007ADB0E31}"/>
              </a:ext>
            </a:extLst>
          </p:cNvPr>
          <p:cNvSpPr/>
          <p:nvPr/>
        </p:nvSpPr>
        <p:spPr>
          <a:xfrm rot="18272228">
            <a:off x="2096487" y="2063783"/>
            <a:ext cx="838424" cy="468356"/>
          </a:xfrm>
          <a:prstGeom prst="ellipse">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 xmlns:a16="http://schemas.microsoft.com/office/drawing/2014/main" id="{326C2F87-EDE2-8D83-BB79-5E007ADB0E31}"/>
              </a:ext>
            </a:extLst>
          </p:cNvPr>
          <p:cNvSpPr/>
          <p:nvPr/>
        </p:nvSpPr>
        <p:spPr>
          <a:xfrm rot="19207269">
            <a:off x="1480106" y="3094963"/>
            <a:ext cx="848519" cy="1185917"/>
          </a:xfrm>
          <a:prstGeom prst="ellipse">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4599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6.9-TEMPLATE_12.7.2016" val="dUysm6Gk"/>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1" id="{5F2F4220-0C4A-464C-B7E6-9772656CF890}" vid="{6CFE95A0-2AD2-4529-B708-3FC5FADA7224}"/>
    </a:ext>
  </a:extLst>
</a:theme>
</file>

<file path=ppt/theme/theme2.xml><?xml version="1.0" encoding="utf-8"?>
<a:theme xmlns:a="http://schemas.openxmlformats.org/drawingml/2006/main" name="1_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1" id="{02C2A9E3-31FA-4BC0-A641-CBA893E39C64}" vid="{8BE891BA-62AF-40B5-9E21-9D22ABE668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8573787-17db-43b5-9af3-2a45e79ab039">
      <UserInfo>
        <DisplayName>Henson, Shea A</DisplayName>
        <AccountId>37</AccountId>
        <AccountType/>
      </UserInfo>
      <UserInfo>
        <DisplayName>Fitzgerald, Ann Marie</DisplayName>
        <AccountId>74</AccountId>
        <AccountType/>
      </UserInfo>
      <UserInfo>
        <DisplayName>Tremont, Gretchen Bitar</DisplayName>
        <AccountId>59</AccountId>
        <AccountType/>
      </UserInfo>
      <UserInfo>
        <DisplayName>Kosma, Katie</DisplayName>
        <AccountId>2187</AccountId>
        <AccountType/>
      </UserInfo>
      <UserInfo>
        <DisplayName>Wilkes, Becky</DisplayName>
        <AccountId>133</AccountId>
        <AccountType/>
      </UserInfo>
      <UserInfo>
        <DisplayName>Margie Joyce</DisplayName>
        <AccountId>2081</AccountId>
        <AccountType/>
      </UserInfo>
      <UserInfo>
        <DisplayName>Oser, Rebecca Cornell</DisplayName>
        <AccountId>1917</AccountId>
        <AccountType/>
      </UserInfo>
    </SharedWithUsers>
    <lcf76f155ced4ddcb4097134ff3c332f xmlns="13922b43-4eea-40f2-b18b-c20327cdf16c">
      <Terms xmlns="http://schemas.microsoft.com/office/infopath/2007/PartnerControls"/>
    </lcf76f155ced4ddcb4097134ff3c332f>
    <TaxCatchAll xmlns="d8573787-17db-43b5-9af3-2a45e79ab039"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4A79819CA3F3428B644840049B5527" ma:contentTypeVersion="18" ma:contentTypeDescription="Create a new document." ma:contentTypeScope="" ma:versionID="ad383e1735c938cb96aebbe739169a19">
  <xsd:schema xmlns:xsd="http://www.w3.org/2001/XMLSchema" xmlns:xs="http://www.w3.org/2001/XMLSchema" xmlns:p="http://schemas.microsoft.com/office/2006/metadata/properties" xmlns:ns1="http://schemas.microsoft.com/sharepoint/v3" xmlns:ns2="d8573787-17db-43b5-9af3-2a45e79ab039" xmlns:ns3="13922b43-4eea-40f2-b18b-c20327cdf16c" targetNamespace="http://schemas.microsoft.com/office/2006/metadata/properties" ma:root="true" ma:fieldsID="256a16f75099712e537335b62795526c" ns1:_="" ns2:_="" ns3:_="">
    <xsd:import namespace="http://schemas.microsoft.com/sharepoint/v3"/>
    <xsd:import namespace="d8573787-17db-43b5-9af3-2a45e79ab039"/>
    <xsd:import namespace="13922b43-4eea-40f2-b18b-c20327cdf16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2:TaxCatchAll"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573787-17db-43b5-9af3-2a45e79ab03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ae2a4639-fd0e-4681-abc1-649aa37ee7ba}" ma:internalName="TaxCatchAll" ma:showField="CatchAllData" ma:web="d8573787-17db-43b5-9af3-2a45e79ab03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922b43-4eea-40f2-b18b-c20327cdf16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763E1D-10A2-4EC8-A0BD-10BFCE20FCEA}">
  <ds:schemaRefs>
    <ds:schemaRef ds:uri="http://purl.org/dc/terms/"/>
    <ds:schemaRef ds:uri="http://schemas.microsoft.com/office/infopath/2007/PartnerControls"/>
    <ds:schemaRef ds:uri="http://schemas.microsoft.com/office/2006/documentManagement/types"/>
    <ds:schemaRef ds:uri="13922b43-4eea-40f2-b18b-c20327cdf16c"/>
    <ds:schemaRef ds:uri="http://schemas.microsoft.com/office/2006/metadata/properties"/>
    <ds:schemaRef ds:uri="http://purl.org/dc/elements/1.1/"/>
    <ds:schemaRef ds:uri="http://schemas.microsoft.com/sharepoint/v3"/>
    <ds:schemaRef ds:uri="http://schemas.openxmlformats.org/package/2006/metadata/core-properties"/>
    <ds:schemaRef ds:uri="d8573787-17db-43b5-9af3-2a45e79ab039"/>
    <ds:schemaRef ds:uri="http://www.w3.org/XML/1998/namespace"/>
    <ds:schemaRef ds:uri="http://purl.org/dc/dcmitype/"/>
  </ds:schemaRefs>
</ds:datastoreItem>
</file>

<file path=customXml/itemProps2.xml><?xml version="1.0" encoding="utf-8"?>
<ds:datastoreItem xmlns:ds="http://schemas.openxmlformats.org/officeDocument/2006/customXml" ds:itemID="{00DFDCE6-48A1-49AB-B7AD-C184BDE2C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73787-17db-43b5-9af3-2a45e79ab039"/>
    <ds:schemaRef ds:uri="13922b43-4eea-40f2-b18b-c20327cdf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87C506-A6A9-4CF3-B46D-15DD566CAA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TB DIAH PPT Wide Template March 2024 (1)</Template>
  <TotalTime>1326</TotalTime>
  <Words>1006</Words>
  <Application>Microsoft Office PowerPoint</Application>
  <PresentationFormat>Custom</PresentationFormat>
  <Paragraphs>222</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16.9-Template_12.7.2016</vt:lpstr>
      <vt:lpstr>1_16.9-Template_12.7.2016</vt:lpstr>
      <vt:lpstr>PowerPoint Presentation</vt:lpstr>
      <vt:lpstr>PowerPoint Presentation</vt:lpstr>
      <vt:lpstr>Country TB Profile and TB Situation Snapshot</vt:lpstr>
      <vt:lpstr>Global and national TB situation </vt:lpstr>
      <vt:lpstr>Multiple and complex challenges in Ethiopia resulted in first time increase in TB burden after 2 decades of decline – early sign of reversal in the achievements.</vt:lpstr>
      <vt:lpstr>UN HLM 2018-2022 achievements </vt:lpstr>
      <vt:lpstr>An 18.3% increase in notified cases in 2023 compared with 2022. </vt:lpstr>
      <vt:lpstr>DR-TB Notification</vt:lpstr>
      <vt:lpstr>Notable Variations in TB Burden and persistently High TB notification zones forming a belt of high transmission areas</vt:lpstr>
      <vt:lpstr>Data-Driven Strategies:  Update on national TB M&amp;E, surveillance, and data use</vt:lpstr>
      <vt:lpstr>PowerPoint Presentation</vt:lpstr>
      <vt:lpstr>Improvements and changes made recently to the national TB M&amp;E system</vt:lpstr>
      <vt:lpstr>Successful data-driven initiatives; success stories in TB data collection, analysis, and utilization</vt:lpstr>
      <vt:lpstr>Summery RDQA finding from 207 HFs reported  first six month of the year </vt:lpstr>
      <vt:lpstr>PowerPoint Presentation</vt:lpstr>
      <vt:lpstr>Common challenges in TB data quality, collection, analysis, and utilization and potential solutions</vt:lpstr>
      <vt:lpstr>TB M&amp;E Beyond Numbers: Understanding trends in  PBMEF core indicators</vt:lpstr>
      <vt:lpstr>Despite COVID and other emergencies a TB treatment coverage improved from 2017 by increased 1-10% (CDR)</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Adamou, Bridgit</dc:creator>
  <cp:lastModifiedBy>hp</cp:lastModifiedBy>
  <cp:revision>46</cp:revision>
  <dcterms:created xsi:type="dcterms:W3CDTF">2024-03-25T12:24:47Z</dcterms:created>
  <dcterms:modified xsi:type="dcterms:W3CDTF">2024-04-17T06:51:26Z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0x0101006E4A79819CA3F3428B644840049B5527</vt:lpwstr>
  </property>
  <property fmtid="{D5CDD505-2E9C-101B-9397-08002B2CF9AE}" pid="3" name="ArticulateGUID">
    <vt:lpwstr>D73539B1-00EA-4FB9-AEE5-6E525BCF915F</vt:lpwstr>
  </property>
  <property fmtid="{D5CDD505-2E9C-101B-9397-08002B2CF9AE}" pid="4" name="ArticulatePath">
    <vt:lpwstr>TBDIAH_Master_Deck_Template</vt:lpwstr>
  </property>
  <property fmtid="{D5CDD505-2E9C-101B-9397-08002B2CF9AE}" pid="5" name="TaxKeyword">
    <vt:lpwstr/>
  </property>
  <property fmtid="{D5CDD505-2E9C-101B-9397-08002B2CF9AE}" pid="6" name="MediaServiceImageTags">
    <vt:lpwstr/>
  </property>
</Properties>
</file>